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7"/>
  </p:notesMasterIdLst>
  <p:sldIdLst>
    <p:sldId id="256" r:id="rId3"/>
    <p:sldId id="262" r:id="rId4"/>
    <p:sldId id="263" r:id="rId5"/>
    <p:sldId id="297" r:id="rId6"/>
    <p:sldId id="298" r:id="rId7"/>
    <p:sldId id="266" r:id="rId8"/>
    <p:sldId id="267" r:id="rId9"/>
    <p:sldId id="268" r:id="rId10"/>
    <p:sldId id="269" r:id="rId11"/>
    <p:sldId id="270" r:id="rId12"/>
    <p:sldId id="271" r:id="rId13"/>
    <p:sldId id="272" r:id="rId14"/>
    <p:sldId id="273" r:id="rId15"/>
    <p:sldId id="284" r:id="rId16"/>
    <p:sldId id="285" r:id="rId17"/>
    <p:sldId id="286" r:id="rId18"/>
    <p:sldId id="287" r:id="rId19"/>
    <p:sldId id="288" r:id="rId20"/>
    <p:sldId id="299" r:id="rId21"/>
    <p:sldId id="300" r:id="rId22"/>
    <p:sldId id="291" r:id="rId23"/>
    <p:sldId id="292" r:id="rId24"/>
    <p:sldId id="293" r:id="rId25"/>
    <p:sldId id="29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47" autoAdjust="0"/>
    <p:restoredTop sz="85055" autoAdjust="0"/>
  </p:normalViewPr>
  <p:slideViewPr>
    <p:cSldViewPr>
      <p:cViewPr varScale="1">
        <p:scale>
          <a:sx n="92" d="100"/>
          <a:sy n="92" d="100"/>
        </p:scale>
        <p:origin x="-31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09B927-B2FB-4621-8069-0ECA40C86EC2}" type="datetimeFigureOut">
              <a:rPr lang="en-GB" smtClean="0"/>
              <a:pPr/>
              <a:t>29/04/2014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E19E69-A6E9-45BC-8B8F-F32403F4D3A0}"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4C1E136-5C15-41B5-A1CA-D2180B8AFFC2}" type="slidenum">
              <a:rPr lang="en-GB"/>
              <a:pPr>
                <a:defRPr/>
              </a:pPr>
              <a:t>2</a:t>
            </a:fld>
            <a:endParaRPr lang="en-GB" dirty="0"/>
          </a:p>
        </p:txBody>
      </p:sp>
      <p:sp>
        <p:nvSpPr>
          <p:cNvPr id="512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120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3CE46F4-D6AA-488C-9AC1-5ADF508B4C29}" type="slidenum">
              <a:rPr lang="en-GB"/>
              <a:pPr>
                <a:defRPr/>
              </a:pPr>
              <a:t>12</a:t>
            </a:fld>
            <a:endParaRPr lang="en-GB" dirty="0"/>
          </a:p>
        </p:txBody>
      </p:sp>
      <p:sp>
        <p:nvSpPr>
          <p:cNvPr id="593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9396"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GB" smtClean="0"/>
              <a:t>Can use a model aircraft to show form drag.</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836AD65-BB9F-4C17-88A1-A54455CB72D5}" type="slidenum">
              <a:rPr lang="en-GB"/>
              <a:pPr>
                <a:defRPr/>
              </a:pPr>
              <a:t>13</a:t>
            </a:fld>
            <a:endParaRPr lang="en-GB" dirty="0"/>
          </a:p>
        </p:txBody>
      </p:sp>
      <p:sp>
        <p:nvSpPr>
          <p:cNvPr id="60419" name="Rectangle 2"/>
          <p:cNvSpPr>
            <a:spLocks noGrp="1" noRot="1" noChangeAspect="1" noChangeArrowheads="1" noTextEdit="1"/>
          </p:cNvSpPr>
          <p:nvPr>
            <p:ph type="sldImg"/>
          </p:nvPr>
        </p:nvSpPr>
        <p:spPr bwMode="auto">
          <a:xfrm>
            <a:off x="1298575" y="801688"/>
            <a:ext cx="4260850" cy="3195637"/>
          </a:xfrm>
          <a:noFill/>
          <a:ln>
            <a:solidFill>
              <a:srgbClr val="000000"/>
            </a:solidFill>
            <a:miter lim="800000"/>
            <a:headEnd/>
            <a:tailEnd/>
          </a:ln>
        </p:spPr>
      </p:sp>
      <p:sp>
        <p:nvSpPr>
          <p:cNvPr id="60420" name="Rectangle 3"/>
          <p:cNvSpPr>
            <a:spLocks noGrp="1" noChangeArrowheads="1"/>
          </p:cNvSpPr>
          <p:nvPr>
            <p:ph type="body" idx="1"/>
          </p:nvPr>
        </p:nvSpPr>
        <p:spPr bwMode="auto">
          <a:xfrm>
            <a:off x="914400" y="4346575"/>
            <a:ext cx="5029200" cy="3849688"/>
          </a:xfrm>
          <a:noFill/>
        </p:spPr>
        <p:txBody>
          <a:bodyPr wrap="square" numCol="1" anchor="t" anchorCtr="0" compatLnSpc="1">
            <a:prstTxWarp prst="textNoShape">
              <a:avLst/>
            </a:prstTxWarp>
          </a:bodyPr>
          <a:lstStyle/>
          <a:p>
            <a:r>
              <a:rPr lang="en-US" sz="1200" kern="1200" baseline="0" dirty="0" smtClean="0">
                <a:solidFill>
                  <a:schemeClr val="tx1"/>
                </a:solidFill>
                <a:latin typeface="+mn-lt"/>
                <a:ea typeface="+mn-ea"/>
                <a:cs typeface="+mn-cs"/>
              </a:rPr>
              <a:t>Streamlining and “fairing off” all the parts of the aircraft which remain in the airflow, thus making the air flow as smoothly as possible, to reduce the size of the wake. The effective use of streamlining in reducing drag can be seen from the wind tunnel experiments shown in the diagram below. The drag on a flat plate can be reduced to 5% (1/20th) of the original by efficient </a:t>
            </a:r>
            <a:r>
              <a:rPr lang="en-GB" sz="1200" kern="1200" baseline="0" dirty="0" smtClean="0">
                <a:solidFill>
                  <a:schemeClr val="tx1"/>
                </a:solidFill>
                <a:latin typeface="+mn-lt"/>
                <a:ea typeface="+mn-ea"/>
                <a:cs typeface="+mn-cs"/>
              </a:rPr>
              <a:t>streamlining.</a:t>
            </a:r>
            <a:endParaRPr lang="en-GB" b="0"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9CA0F16-A907-4586-8B26-CB46F35F28E0}" type="slidenum">
              <a:rPr lang="en-GB"/>
              <a:pPr>
                <a:defRPr/>
              </a:pPr>
              <a:t>14</a:t>
            </a:fld>
            <a:endParaRPr lang="en-GB" dirty="0"/>
          </a:p>
        </p:txBody>
      </p:sp>
      <p:sp>
        <p:nvSpPr>
          <p:cNvPr id="67587" name="Rectangle 2"/>
          <p:cNvSpPr>
            <a:spLocks noGrp="1" noRot="1" noChangeAspect="1" noChangeArrowheads="1" noTextEdit="1"/>
          </p:cNvSpPr>
          <p:nvPr>
            <p:ph type="sldImg"/>
          </p:nvPr>
        </p:nvSpPr>
        <p:spPr bwMode="auto">
          <a:xfrm>
            <a:off x="1298575" y="801688"/>
            <a:ext cx="4260850" cy="3195637"/>
          </a:xfrm>
          <a:noFill/>
          <a:ln>
            <a:solidFill>
              <a:srgbClr val="000000"/>
            </a:solidFill>
            <a:miter lim="800000"/>
            <a:headEnd/>
            <a:tailEnd/>
          </a:ln>
        </p:spPr>
      </p:sp>
      <p:sp>
        <p:nvSpPr>
          <p:cNvPr id="67588" name="Rectangle 3"/>
          <p:cNvSpPr>
            <a:spLocks noGrp="1" noChangeArrowheads="1"/>
          </p:cNvSpPr>
          <p:nvPr>
            <p:ph type="body" idx="1"/>
          </p:nvPr>
        </p:nvSpPr>
        <p:spPr bwMode="auto">
          <a:xfrm>
            <a:off x="914400" y="4346575"/>
            <a:ext cx="5029200" cy="3849688"/>
          </a:xfrm>
          <a:noFill/>
        </p:spPr>
        <p:txBody>
          <a:bodyPr wrap="square" numCol="1" anchor="t" anchorCtr="0" compatLnSpc="1">
            <a:prstTxWarp prst="textNoShape">
              <a:avLst/>
            </a:prstTxWarp>
          </a:bodyPr>
          <a:lstStyle/>
          <a:p>
            <a:r>
              <a:rPr lang="en-GB" smtClean="0"/>
              <a:t>Discuss briefly the components, but emphasise the form drag part.</a:t>
            </a:r>
          </a:p>
          <a:p>
            <a:r>
              <a:rPr lang="en-GB" smtClean="0"/>
              <a:t>This is discussing variation of airspeed and drag.</a:t>
            </a:r>
          </a:p>
          <a:p>
            <a:r>
              <a:rPr lang="en-GB" smtClean="0"/>
              <a:t>Not important if they don’t get this.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sz="1200" kern="1200" baseline="0" noProof="0" dirty="0" smtClean="0">
                <a:solidFill>
                  <a:schemeClr val="tx1"/>
                </a:solidFill>
                <a:latin typeface="+mn-lt"/>
                <a:ea typeface="+mn-ea"/>
                <a:cs typeface="+mn-cs"/>
              </a:rPr>
              <a:t>In steady (i.e. </a:t>
            </a:r>
            <a:r>
              <a:rPr lang="en-GB" sz="1200" kern="1200" baseline="0" noProof="0" dirty="0" err="1" smtClean="0">
                <a:solidFill>
                  <a:schemeClr val="tx1"/>
                </a:solidFill>
                <a:latin typeface="+mn-lt"/>
                <a:ea typeface="+mn-ea"/>
                <a:cs typeface="+mn-cs"/>
              </a:rPr>
              <a:t>unaccelerated</a:t>
            </a:r>
            <a:r>
              <a:rPr lang="en-GB" sz="1200" kern="1200" baseline="0" noProof="0" dirty="0" smtClean="0">
                <a:solidFill>
                  <a:schemeClr val="tx1"/>
                </a:solidFill>
                <a:latin typeface="+mn-lt"/>
                <a:ea typeface="+mn-ea"/>
                <a:cs typeface="+mn-cs"/>
              </a:rPr>
              <a:t>) straight and level flight, just as lift must equal weight so that the aircraft neither climbs nor descends, so the thrust must equal the total drag. If the thrust is greater than the total drag, the aircraft will gather speed. If the total drag exceeds the thrust, the aircraft will slow down.</a:t>
            </a:r>
          </a:p>
          <a:p>
            <a:endParaRPr lang="en-GB" sz="1200" kern="1200" baseline="0" noProof="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In steady straight and level flight, the thrust equals the total drag. This point is not always easy to understand and at first it may be thought that if the thrust equals the total drag an aircraft must be stationary! But if an aircraft were stationary there would be no drag! A comparison may help you understand. If you pedal a cycle on a level road at a constant 15 kph, the propelling force you produce is a steady thrust exactly equalling the drag of machine and rider through the air plus the friction on bearings and tyres. If you increase your pedalling effort (or thrust), at first you will gather speed. As your speed increases, the drag of the wind and friction will</a:t>
            </a:r>
          </a:p>
          <a:p>
            <a:r>
              <a:rPr lang="en-GB" sz="1200" kern="1200" baseline="0" dirty="0" smtClean="0">
                <a:solidFill>
                  <a:schemeClr val="tx1"/>
                </a:solidFill>
                <a:latin typeface="+mn-lt"/>
                <a:ea typeface="+mn-ea"/>
                <a:cs typeface="+mn-cs"/>
              </a:rPr>
              <a:t>also increase, until it equals your new pedalling force. You will then stay at a new constant speed, say 20 kph, with steady thrust equalling steady drag. If your pedalling force is reduced (less thrust) or a head wind arises (more drag) the cycle will slow down until it is at a new constant speed where the drag and thrust are once again equal. </a:t>
            </a:r>
          </a:p>
          <a:p>
            <a:endParaRPr lang="en-GB" sz="1200" kern="1200" baseline="0" dirty="0" smtClean="0">
              <a:solidFill>
                <a:schemeClr val="tx1"/>
              </a:solidFill>
              <a:latin typeface="+mn-lt"/>
              <a:ea typeface="+mn-ea"/>
              <a:cs typeface="+mn-cs"/>
            </a:endParaRPr>
          </a:p>
          <a:p>
            <a:r>
              <a:rPr lang="en-GB" sz="1200" u="sng" kern="1200" baseline="0" dirty="0" smtClean="0">
                <a:solidFill>
                  <a:schemeClr val="tx1"/>
                </a:solidFill>
                <a:latin typeface="+mn-lt"/>
                <a:ea typeface="+mn-ea"/>
                <a:cs typeface="+mn-cs"/>
              </a:rPr>
              <a:t>The Aircraft in Balance</a:t>
            </a:r>
          </a:p>
          <a:p>
            <a:r>
              <a:rPr lang="en-GB" sz="1200" kern="1200" baseline="0" dirty="0" smtClean="0">
                <a:solidFill>
                  <a:schemeClr val="tx1"/>
                </a:solidFill>
                <a:latin typeface="+mn-lt"/>
                <a:ea typeface="+mn-ea"/>
                <a:cs typeface="+mn-cs"/>
              </a:rPr>
              <a:t>In straight and level flight at constant speed, two pairs of forces act on the aircraft. The thrust opposes the drag and is equal to it and the lift equally opposes the weight.</a:t>
            </a:r>
            <a:endParaRPr lang="en-GB" noProof="0" dirty="0"/>
          </a:p>
        </p:txBody>
      </p:sp>
      <p:sp>
        <p:nvSpPr>
          <p:cNvPr id="4" name="Slide Number Placeholder 3"/>
          <p:cNvSpPr>
            <a:spLocks noGrp="1"/>
          </p:cNvSpPr>
          <p:nvPr>
            <p:ph type="sldNum" sz="quarter" idx="10"/>
          </p:nvPr>
        </p:nvSpPr>
        <p:spPr/>
        <p:txBody>
          <a:bodyPr/>
          <a:lstStyle/>
          <a:p>
            <a:fld id="{89E19E69-A6E9-45BC-8B8F-F32403F4D3A0}" type="slidenum">
              <a:rPr lang="en-GB" smtClean="0"/>
              <a:pPr/>
              <a:t>17</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06A9892-4F1E-43A9-A47F-3E4B0AF31F2E}" type="slidenum">
              <a:rPr lang="en-GB"/>
              <a:pPr>
                <a:defRPr/>
              </a:pPr>
              <a:t>18</a:t>
            </a:fld>
            <a:endParaRPr lang="en-GB" dirty="0"/>
          </a:p>
        </p:txBody>
      </p:sp>
      <p:sp>
        <p:nvSpPr>
          <p:cNvPr id="686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8612"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GB" smtClean="0"/>
              <a:t>What forces are present in S&amp;L Flt?</a:t>
            </a:r>
          </a:p>
          <a:p>
            <a:r>
              <a:rPr lang="en-GB" smtClean="0"/>
              <a:t>Where do these forces act through? Show Centre of Gravity CG.</a:t>
            </a:r>
          </a:p>
          <a:p>
            <a:r>
              <a:rPr lang="en-GB" smtClean="0"/>
              <a:t>Could show CG using an odd shaped object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7FE5C11-D54C-4684-8C34-11EB1E82A414}" type="slidenum">
              <a:rPr lang="en-GB"/>
              <a:pPr>
                <a:defRPr/>
              </a:pPr>
              <a:t>3</a:t>
            </a:fld>
            <a:endParaRPr lang="en-GB" dirty="0"/>
          </a:p>
        </p:txBody>
      </p:sp>
      <p:sp>
        <p:nvSpPr>
          <p:cNvPr id="522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2228"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GB" dirty="0" smtClean="0"/>
              <a:t>What forces are present in Straight</a:t>
            </a:r>
            <a:r>
              <a:rPr lang="en-GB" baseline="0" dirty="0" smtClean="0"/>
              <a:t> and </a:t>
            </a:r>
            <a:r>
              <a:rPr lang="en-GB" dirty="0" smtClean="0"/>
              <a:t>Level Flight?</a:t>
            </a:r>
          </a:p>
          <a:p>
            <a:r>
              <a:rPr lang="en-GB" dirty="0" smtClean="0"/>
              <a:t>Where do these forces act through? Show Centre of Gravity CG.</a:t>
            </a:r>
          </a:p>
          <a:p>
            <a:r>
              <a:rPr lang="en-GB" dirty="0" smtClean="0"/>
              <a:t>Show CG using an odd shaped object</a:t>
            </a:r>
          </a:p>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GB" sz="1200" u="sng" kern="1200" baseline="0" dirty="0" smtClean="0">
                <a:solidFill>
                  <a:schemeClr val="tx1"/>
                </a:solidFill>
                <a:latin typeface="+mn-lt"/>
                <a:ea typeface="+mn-ea"/>
                <a:cs typeface="+mn-cs"/>
              </a:rPr>
              <a:t>Thrust</a:t>
            </a:r>
          </a:p>
          <a:p>
            <a:r>
              <a:rPr lang="en-US" sz="1200" kern="1200" baseline="0" dirty="0" smtClean="0">
                <a:solidFill>
                  <a:schemeClr val="tx1"/>
                </a:solidFill>
                <a:latin typeface="+mn-lt"/>
                <a:ea typeface="+mn-ea"/>
                <a:cs typeface="+mn-cs"/>
              </a:rPr>
              <a:t>We have already seen that to generate lift, which is needed to oppose the weight of the aircraft and keep it in the air, the wings of an aircraft must have air flowing over them. This airflow is in turn produced by “thrusting” the aircraft forwards through the air - and of course it is the job of the aircraft’s engine (or engines) to provide the necessary force (called “thrust”).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engine does this by throwing air backwards, either by having a propeller which “screws” the air backwards or by expelling air from the rear in the case of a jet engine. In both cases, throwing the air backwards thrusts the aircraft forward (Newton’s law about every action having an equal and opposite reaction). The thrust force acts approximately along a line drawn from the tail to the nose of the aircraft, and its size depends upon the amount of engine power selected by the pilot.</a:t>
            </a:r>
          </a:p>
        </p:txBody>
      </p:sp>
      <p:sp>
        <p:nvSpPr>
          <p:cNvPr id="4" name="Slide Number Placeholder 3"/>
          <p:cNvSpPr>
            <a:spLocks noGrp="1"/>
          </p:cNvSpPr>
          <p:nvPr>
            <p:ph type="sldNum" sz="quarter" idx="10"/>
          </p:nvPr>
        </p:nvSpPr>
        <p:spPr/>
        <p:txBody>
          <a:bodyPr/>
          <a:lstStyle/>
          <a:p>
            <a:fld id="{89E19E69-A6E9-45BC-8B8F-F32403F4D3A0}"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Discuss engine size, high low, altitude etc. </a:t>
            </a:r>
          </a:p>
          <a:p>
            <a:r>
              <a:rPr lang="en-GB" dirty="0" smtClean="0"/>
              <a:t>Remember - thrust is virtually a constant. </a:t>
            </a:r>
          </a:p>
        </p:txBody>
      </p:sp>
      <p:sp>
        <p:nvSpPr>
          <p:cNvPr id="4" name="Slide Number Placeholder 3"/>
          <p:cNvSpPr>
            <a:spLocks noGrp="1"/>
          </p:cNvSpPr>
          <p:nvPr>
            <p:ph type="sldNum" sz="quarter" idx="10"/>
          </p:nvPr>
        </p:nvSpPr>
        <p:spPr/>
        <p:txBody>
          <a:bodyPr/>
          <a:lstStyle/>
          <a:p>
            <a:fld id="{89E19E69-A6E9-45BC-8B8F-F32403F4D3A0}" type="slidenum">
              <a:rPr lang="en-GB" smtClean="0"/>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u="sng" kern="1200" baseline="0" dirty="0" smtClean="0">
                <a:solidFill>
                  <a:schemeClr val="tx1"/>
                </a:solidFill>
                <a:latin typeface="+mn-lt"/>
                <a:ea typeface="+mn-ea"/>
                <a:cs typeface="+mn-cs"/>
              </a:rPr>
              <a:t>Drag</a:t>
            </a:r>
          </a:p>
          <a:p>
            <a:r>
              <a:rPr lang="en-US" sz="1200" kern="1200" baseline="0" dirty="0" smtClean="0">
                <a:solidFill>
                  <a:schemeClr val="tx1"/>
                </a:solidFill>
                <a:latin typeface="+mn-lt"/>
                <a:ea typeface="+mn-ea"/>
                <a:cs typeface="+mn-cs"/>
              </a:rPr>
              <a:t>Anyone who has a bicycle will know that the faster you go, the more air resistance you encounter. The force which hinders your progress is called “drag”. The same thing happens when an aircraft is thrust through the air. The wings, fuselage, tail unit, undercarriage, engines, aerials - in fact every part of the aircraft over which the air flows - produces drag which resists forward motion. If all these drag forces are added together and are represented by a single line (as we did for the lift forces when discussing the centre of pressure), the line would run approximately from the nose to the tail of the aircraft, directly opposing the thrust.</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Thus, the more drag there is, the more thrust is needed to overcome it. More thrust needs more engine power, which means a bigger engine, more fuel, more weight, more expense, more everything! It is the designer’s job to make the aircraft fly at the best possible speed for the thrust available. The more the designer can reduce the drag, the more efficient and economical the aircraft will be. So what causes drag and how can it be reduced to a minimum?</a:t>
            </a:r>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89E19E69-A6E9-45BC-8B8F-F32403F4D3A0}" type="slidenum">
              <a:rPr lang="en-GB" smtClean="0"/>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4E63A6A-406D-4A77-BFB8-1FC7D1077A0A}" type="slidenum">
              <a:rPr lang="en-GB"/>
              <a:pPr>
                <a:defRPr/>
              </a:pPr>
              <a:t>8</a:t>
            </a:fld>
            <a:endParaRPr lang="en-GB" dirty="0"/>
          </a:p>
        </p:txBody>
      </p:sp>
      <p:sp>
        <p:nvSpPr>
          <p:cNvPr id="552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5300"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GB" smtClean="0"/>
              <a:t>A circular flat plate pulled into the along into the wind.</a:t>
            </a:r>
          </a:p>
          <a:p>
            <a:r>
              <a:rPr lang="en-GB" smtClean="0"/>
              <a:t>It takes, say, 20 people to pull it because of the drag.</a:t>
            </a:r>
          </a:p>
          <a:p>
            <a:r>
              <a:rPr lang="en-GB" smtClean="0"/>
              <a:t>White lines represent airflow</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9AC5E10-AE65-4173-9384-531F459F9C07}" type="slidenum">
              <a:rPr lang="en-GB"/>
              <a:pPr>
                <a:defRPr/>
              </a:pPr>
              <a:t>9</a:t>
            </a:fld>
            <a:endParaRPr lang="en-GB" dirty="0"/>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4"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GB" smtClean="0"/>
              <a:t>A circular flat plate pulled into the along into the wind.</a:t>
            </a:r>
          </a:p>
          <a:p>
            <a:r>
              <a:rPr lang="en-GB" smtClean="0"/>
              <a:t>It takes, say, 20 people to pull it because of the drag.</a:t>
            </a:r>
          </a:p>
          <a:p>
            <a:r>
              <a:rPr lang="en-GB" smtClean="0"/>
              <a:t>White lines represent airflow</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BCD5141-43E6-4EF8-9747-3458B2D18411}" type="slidenum">
              <a:rPr lang="en-GB"/>
              <a:pPr>
                <a:defRPr/>
              </a:pPr>
              <a:t>10</a:t>
            </a:fld>
            <a:endParaRPr lang="en-GB" dirty="0"/>
          </a:p>
        </p:txBody>
      </p:sp>
      <p:sp>
        <p:nvSpPr>
          <p:cNvPr id="573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7348"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GB" dirty="0" smtClean="0"/>
              <a:t>A circular flat plate pulled into the along into the wind.</a:t>
            </a:r>
          </a:p>
          <a:p>
            <a:r>
              <a:rPr lang="en-GB" dirty="0" smtClean="0"/>
              <a:t>It takes, say, 20 people to pull it because of the drag.</a:t>
            </a:r>
          </a:p>
          <a:p>
            <a:r>
              <a:rPr lang="en-GB" dirty="0" smtClean="0"/>
              <a:t>White lines represent airflow.</a:t>
            </a:r>
          </a:p>
          <a:p>
            <a:endParaRPr lang="en-GB" dirty="0" smtClean="0"/>
          </a:p>
          <a:p>
            <a:r>
              <a:rPr lang="en-US" sz="1200" kern="1200" baseline="0" dirty="0" smtClean="0">
                <a:solidFill>
                  <a:schemeClr val="tx1"/>
                </a:solidFill>
                <a:latin typeface="+mn-lt"/>
                <a:ea typeface="+mn-ea"/>
                <a:cs typeface="+mn-cs"/>
              </a:rPr>
              <a:t>Designing the streamline shapes to have a “fineness ratio” of between 3 and 4 to 1 (the fineness ratio being length compared to breadth, in order to reduce the size of the wake to a minimum.</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amount of drag varies with the square of the airspeed - that is, at twice the airspeed there is 4 times as much drag; at 3 times the airspeed, 9 times the </a:t>
            </a:r>
            <a:r>
              <a:rPr lang="en-GB" sz="1200" kern="1200" baseline="0" dirty="0" smtClean="0">
                <a:solidFill>
                  <a:schemeClr val="tx1"/>
                </a:solidFill>
                <a:latin typeface="+mn-lt"/>
                <a:ea typeface="+mn-ea"/>
                <a:cs typeface="+mn-cs"/>
              </a:rPr>
              <a:t>drag; and so on.</a:t>
            </a:r>
          </a:p>
          <a:p>
            <a:endParaRPr lang="en-GB" sz="1200" kern="1200" baseline="0" dirty="0" smtClean="0">
              <a:solidFill>
                <a:schemeClr val="tx1"/>
              </a:solidFill>
              <a:latin typeface="+mn-lt"/>
              <a:ea typeface="+mn-ea"/>
              <a:cs typeface="+mn-cs"/>
            </a:endParaRPr>
          </a:p>
          <a:p>
            <a:endParaRPr lang="en-GB"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62D2C3F-4332-433D-89C0-45FD27CB3338}" type="slidenum">
              <a:rPr lang="en-GB"/>
              <a:pPr>
                <a:defRPr/>
              </a:pPr>
              <a:t>11</a:t>
            </a:fld>
            <a:endParaRPr lang="en-GB" dirty="0"/>
          </a:p>
        </p:txBody>
      </p:sp>
      <p:sp>
        <p:nvSpPr>
          <p:cNvPr id="58371" name="Rectangle 2"/>
          <p:cNvSpPr>
            <a:spLocks noGrp="1" noRot="1" noChangeAspect="1" noChangeArrowheads="1" noTextEdit="1"/>
          </p:cNvSpPr>
          <p:nvPr>
            <p:ph type="sldImg"/>
          </p:nvPr>
        </p:nvSpPr>
        <p:spPr bwMode="auto">
          <a:xfrm>
            <a:off x="1298575" y="801688"/>
            <a:ext cx="4260850" cy="3195637"/>
          </a:xfrm>
          <a:noFill/>
          <a:ln>
            <a:solidFill>
              <a:srgbClr val="000000"/>
            </a:solidFill>
            <a:miter lim="800000"/>
            <a:headEnd/>
            <a:tailEnd/>
          </a:ln>
        </p:spPr>
      </p:sp>
      <p:sp>
        <p:nvSpPr>
          <p:cNvPr id="58372" name="Rectangle 3"/>
          <p:cNvSpPr>
            <a:spLocks noGrp="1" noChangeArrowheads="1"/>
          </p:cNvSpPr>
          <p:nvPr>
            <p:ph type="body" idx="1"/>
          </p:nvPr>
        </p:nvSpPr>
        <p:spPr bwMode="auto">
          <a:xfrm>
            <a:off x="914400" y="4346575"/>
            <a:ext cx="5029200" cy="3849688"/>
          </a:xfrm>
          <a:noFill/>
        </p:spPr>
        <p:txBody>
          <a:bodyPr wrap="square" numCol="1" anchor="t" anchorCtr="0" compatLnSpc="1">
            <a:prstTxWarp prst="textNoShape">
              <a:avLst/>
            </a:prstTxWarp>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4450" name="Rectangle 2"/>
          <p:cNvSpPr>
            <a:spLocks noGrp="1" noChangeArrowheads="1"/>
          </p:cNvSpPr>
          <p:nvPr>
            <p:ph type="ctrTitle"/>
          </p:nvPr>
        </p:nvSpPr>
        <p:spPr>
          <a:xfrm>
            <a:off x="395288" y="430213"/>
            <a:ext cx="4875212" cy="695325"/>
          </a:xfrm>
        </p:spPr>
        <p:txBody>
          <a:bodyPr/>
          <a:lstStyle>
            <a:lvl1pPr>
              <a:defRPr/>
            </a:lvl1pPr>
          </a:lstStyle>
          <a:p>
            <a:r>
              <a:rPr lang="en-US" smtClean="0"/>
              <a:t>Click to edit Master title style</a:t>
            </a:r>
            <a:endParaRPr lang="en-GB"/>
          </a:p>
        </p:txBody>
      </p:sp>
      <p:sp>
        <p:nvSpPr>
          <p:cNvPr id="104451" name="Rectangle 3"/>
          <p:cNvSpPr>
            <a:spLocks noGrp="1" noChangeArrowheads="1"/>
          </p:cNvSpPr>
          <p:nvPr>
            <p:ph type="subTitle" idx="1"/>
          </p:nvPr>
        </p:nvSpPr>
        <p:spPr>
          <a:xfrm>
            <a:off x="395288" y="1673225"/>
            <a:ext cx="4429125" cy="457200"/>
          </a:xfrm>
        </p:spPr>
        <p:txBody>
          <a:bodyPr/>
          <a:lstStyle>
            <a:lvl1pPr marL="0" indent="0">
              <a:buFontTx/>
              <a:buNone/>
              <a:defRPr/>
            </a:lvl1pPr>
          </a:lstStyle>
          <a:p>
            <a:r>
              <a:rPr lang="en-US" smtClean="0"/>
              <a:t>Click to edit Master subtitle style</a:t>
            </a:r>
            <a:endParaRPr lang="en-GB"/>
          </a:p>
        </p:txBody>
      </p:sp>
      <p:pic>
        <p:nvPicPr>
          <p:cNvPr id="104452" name="Picture 4" descr="raf_graphic_powerpoint_bottom_horizontal_logo2"/>
          <p:cNvPicPr>
            <a:picLocks noChangeAspect="1" noChangeArrowheads="1"/>
          </p:cNvPicPr>
          <p:nvPr/>
        </p:nvPicPr>
        <p:blipFill>
          <a:blip r:embed="rId2" cstate="print"/>
          <a:srcRect/>
          <a:stretch>
            <a:fillRect/>
          </a:stretch>
        </p:blipFill>
        <p:spPr bwMode="auto">
          <a:xfrm>
            <a:off x="0" y="4452938"/>
            <a:ext cx="9144000" cy="2405062"/>
          </a:xfrm>
          <a:prstGeom prst="rect">
            <a:avLst/>
          </a:prstGeom>
          <a:noFill/>
        </p:spPr>
      </p:pic>
      <p:pic>
        <p:nvPicPr>
          <p:cNvPr id="104454" name="Picture 6" descr="raf_air_cadet_logo_v2"/>
          <p:cNvPicPr>
            <a:picLocks noChangeAspect="1" noChangeArrowheads="1"/>
          </p:cNvPicPr>
          <p:nvPr/>
        </p:nvPicPr>
        <p:blipFill>
          <a:blip r:embed="rId3" cstate="print"/>
          <a:srcRect/>
          <a:stretch>
            <a:fillRect/>
          </a:stretch>
        </p:blipFill>
        <p:spPr bwMode="auto">
          <a:xfrm>
            <a:off x="5145088" y="6116638"/>
            <a:ext cx="3908425" cy="719137"/>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71900" y="430213"/>
            <a:ext cx="1123950" cy="34528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430213"/>
            <a:ext cx="3224212" cy="3452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4450" name="Rectangle 2"/>
          <p:cNvSpPr>
            <a:spLocks noGrp="1" noChangeArrowheads="1"/>
          </p:cNvSpPr>
          <p:nvPr>
            <p:ph type="ctrTitle"/>
          </p:nvPr>
        </p:nvSpPr>
        <p:spPr>
          <a:xfrm>
            <a:off x="395288" y="430213"/>
            <a:ext cx="4875212" cy="695325"/>
          </a:xfrm>
        </p:spPr>
        <p:txBody>
          <a:bodyPr/>
          <a:lstStyle>
            <a:lvl1pPr>
              <a:defRPr/>
            </a:lvl1pPr>
          </a:lstStyle>
          <a:p>
            <a:r>
              <a:rPr lang="en-US" smtClean="0"/>
              <a:t>Click to edit Master title style</a:t>
            </a:r>
            <a:endParaRPr lang="en-GB"/>
          </a:p>
        </p:txBody>
      </p:sp>
      <p:sp>
        <p:nvSpPr>
          <p:cNvPr id="104451" name="Rectangle 3"/>
          <p:cNvSpPr>
            <a:spLocks noGrp="1" noChangeArrowheads="1"/>
          </p:cNvSpPr>
          <p:nvPr>
            <p:ph type="subTitle" idx="1"/>
          </p:nvPr>
        </p:nvSpPr>
        <p:spPr>
          <a:xfrm>
            <a:off x="395288" y="1673225"/>
            <a:ext cx="4429125" cy="457200"/>
          </a:xfrm>
        </p:spPr>
        <p:txBody>
          <a:bodyPr/>
          <a:lstStyle>
            <a:lvl1pPr marL="0" indent="0">
              <a:buFontTx/>
              <a:buNone/>
              <a:defRPr/>
            </a:lvl1pPr>
          </a:lstStyle>
          <a:p>
            <a:r>
              <a:rPr lang="en-US" smtClean="0"/>
              <a:t>Click to edit Master subtitle style</a:t>
            </a:r>
            <a:endParaRPr lang="en-GB"/>
          </a:p>
        </p:txBody>
      </p:sp>
      <p:pic>
        <p:nvPicPr>
          <p:cNvPr id="104452" name="Picture 4" descr="raf_graphic_powerpoint_bottom_horizontal_logo2"/>
          <p:cNvPicPr>
            <a:picLocks noChangeAspect="1" noChangeArrowheads="1"/>
          </p:cNvPicPr>
          <p:nvPr/>
        </p:nvPicPr>
        <p:blipFill>
          <a:blip r:embed="rId2" cstate="print"/>
          <a:srcRect/>
          <a:stretch>
            <a:fillRect/>
          </a:stretch>
        </p:blipFill>
        <p:spPr bwMode="auto">
          <a:xfrm>
            <a:off x="0" y="4452938"/>
            <a:ext cx="9144000" cy="2405062"/>
          </a:xfrm>
          <a:prstGeom prst="rect">
            <a:avLst/>
          </a:prstGeom>
          <a:noFill/>
        </p:spPr>
      </p:pic>
      <p:pic>
        <p:nvPicPr>
          <p:cNvPr id="104454" name="Picture 6" descr="raf_air_cadet_logo_v2"/>
          <p:cNvPicPr>
            <a:picLocks noChangeAspect="1" noChangeArrowheads="1"/>
          </p:cNvPicPr>
          <p:nvPr/>
        </p:nvPicPr>
        <p:blipFill>
          <a:blip r:embed="rId3" cstate="print"/>
          <a:srcRect/>
          <a:stretch>
            <a:fillRect/>
          </a:stretch>
        </p:blipFill>
        <p:spPr bwMode="auto">
          <a:xfrm>
            <a:off x="5145088" y="6116638"/>
            <a:ext cx="3908425" cy="719137"/>
          </a:xfrm>
          <a:prstGeom prst="rect">
            <a:avLst/>
          </a:prstGeom>
          <a:noFill/>
          <a:ln w="9525">
            <a:noFill/>
            <a:miter lim="800000"/>
            <a:headEnd/>
            <a:tailEnd/>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95288" y="1673225"/>
            <a:ext cx="2173287" cy="220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720975" y="1673225"/>
            <a:ext cx="2174875" cy="220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71900" y="430213"/>
            <a:ext cx="1123950" cy="34528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430213"/>
            <a:ext cx="3224212" cy="3452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95288" y="1673225"/>
            <a:ext cx="2173287" cy="220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720975" y="1673225"/>
            <a:ext cx="2174875" cy="220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bwMode="auto">
          <a:xfrm>
            <a:off x="395288" y="430213"/>
            <a:ext cx="2670175" cy="69532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pPr lvl="0"/>
            <a:r>
              <a:rPr lang="en-GB" smtClean="0"/>
              <a:t>Slide title</a:t>
            </a:r>
          </a:p>
        </p:txBody>
      </p:sp>
      <p:sp>
        <p:nvSpPr>
          <p:cNvPr id="103427" name="Rectangle 3"/>
          <p:cNvSpPr>
            <a:spLocks noGrp="1" noChangeArrowheads="1"/>
          </p:cNvSpPr>
          <p:nvPr>
            <p:ph type="body" idx="1"/>
          </p:nvPr>
        </p:nvSpPr>
        <p:spPr bwMode="auto">
          <a:xfrm>
            <a:off x="395288" y="1673225"/>
            <a:ext cx="4500562" cy="2209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GB" smtClean="0"/>
              <a:t>Slide body text</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3429" name="Picture 5" descr="raf_air_cadet_logo_v2"/>
          <p:cNvPicPr>
            <a:picLocks noChangeAspect="1" noChangeArrowheads="1"/>
          </p:cNvPicPr>
          <p:nvPr/>
        </p:nvPicPr>
        <p:blipFill>
          <a:blip r:embed="rId13" cstate="print"/>
          <a:srcRect/>
          <a:stretch>
            <a:fillRect/>
          </a:stretch>
        </p:blipFill>
        <p:spPr bwMode="auto">
          <a:xfrm>
            <a:off x="5145088" y="6116638"/>
            <a:ext cx="3908425" cy="719137"/>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lnSpc>
          <a:spcPct val="90000"/>
        </a:lnSpc>
        <a:spcBef>
          <a:spcPct val="0"/>
        </a:spcBef>
        <a:spcAft>
          <a:spcPct val="0"/>
        </a:spcAft>
        <a:defRPr sz="4400" b="1">
          <a:solidFill>
            <a:schemeClr val="tx2"/>
          </a:solidFill>
          <a:latin typeface="+mj-lt"/>
          <a:ea typeface="+mj-ea"/>
          <a:cs typeface="+mj-cs"/>
        </a:defRPr>
      </a:lvl1pPr>
      <a:lvl2pPr algn="l" rtl="0" eaLnBrk="1" fontAlgn="base" hangingPunct="1">
        <a:lnSpc>
          <a:spcPct val="90000"/>
        </a:lnSpc>
        <a:spcBef>
          <a:spcPct val="0"/>
        </a:spcBef>
        <a:spcAft>
          <a:spcPct val="0"/>
        </a:spcAft>
        <a:defRPr sz="4400" b="1">
          <a:solidFill>
            <a:schemeClr val="tx2"/>
          </a:solidFill>
          <a:latin typeface="Arial" charset="0"/>
          <a:cs typeface="Arial" charset="0"/>
        </a:defRPr>
      </a:lvl2pPr>
      <a:lvl3pPr algn="l" rtl="0" eaLnBrk="1" fontAlgn="base" hangingPunct="1">
        <a:lnSpc>
          <a:spcPct val="90000"/>
        </a:lnSpc>
        <a:spcBef>
          <a:spcPct val="0"/>
        </a:spcBef>
        <a:spcAft>
          <a:spcPct val="0"/>
        </a:spcAft>
        <a:defRPr sz="4400" b="1">
          <a:solidFill>
            <a:schemeClr val="tx2"/>
          </a:solidFill>
          <a:latin typeface="Arial" charset="0"/>
          <a:cs typeface="Arial" charset="0"/>
        </a:defRPr>
      </a:lvl3pPr>
      <a:lvl4pPr algn="l" rtl="0" eaLnBrk="1" fontAlgn="base" hangingPunct="1">
        <a:lnSpc>
          <a:spcPct val="90000"/>
        </a:lnSpc>
        <a:spcBef>
          <a:spcPct val="0"/>
        </a:spcBef>
        <a:spcAft>
          <a:spcPct val="0"/>
        </a:spcAft>
        <a:defRPr sz="4400" b="1">
          <a:solidFill>
            <a:schemeClr val="tx2"/>
          </a:solidFill>
          <a:latin typeface="Arial" charset="0"/>
          <a:cs typeface="Arial" charset="0"/>
        </a:defRPr>
      </a:lvl4pPr>
      <a:lvl5pPr algn="l" rtl="0" eaLnBrk="1" fontAlgn="base" hangingPunct="1">
        <a:lnSpc>
          <a:spcPct val="90000"/>
        </a:lnSpc>
        <a:spcBef>
          <a:spcPct val="0"/>
        </a:spcBef>
        <a:spcAft>
          <a:spcPct val="0"/>
        </a:spcAft>
        <a:defRPr sz="4400" b="1">
          <a:solidFill>
            <a:schemeClr val="tx2"/>
          </a:solidFill>
          <a:latin typeface="Arial" charset="0"/>
          <a:cs typeface="Arial" charset="0"/>
        </a:defRPr>
      </a:lvl5pPr>
      <a:lvl6pPr marL="457200" algn="l" rtl="0" eaLnBrk="1" fontAlgn="base" hangingPunct="1">
        <a:lnSpc>
          <a:spcPct val="90000"/>
        </a:lnSpc>
        <a:spcBef>
          <a:spcPct val="0"/>
        </a:spcBef>
        <a:spcAft>
          <a:spcPct val="0"/>
        </a:spcAft>
        <a:defRPr sz="4400" b="1">
          <a:solidFill>
            <a:schemeClr val="tx2"/>
          </a:solidFill>
          <a:latin typeface="Arial" charset="0"/>
          <a:cs typeface="Arial" charset="0"/>
        </a:defRPr>
      </a:lvl6pPr>
      <a:lvl7pPr marL="914400" algn="l" rtl="0" eaLnBrk="1" fontAlgn="base" hangingPunct="1">
        <a:lnSpc>
          <a:spcPct val="90000"/>
        </a:lnSpc>
        <a:spcBef>
          <a:spcPct val="0"/>
        </a:spcBef>
        <a:spcAft>
          <a:spcPct val="0"/>
        </a:spcAft>
        <a:defRPr sz="4400" b="1">
          <a:solidFill>
            <a:schemeClr val="tx2"/>
          </a:solidFill>
          <a:latin typeface="Arial" charset="0"/>
          <a:cs typeface="Arial" charset="0"/>
        </a:defRPr>
      </a:lvl7pPr>
      <a:lvl8pPr marL="1371600" algn="l" rtl="0" eaLnBrk="1" fontAlgn="base" hangingPunct="1">
        <a:lnSpc>
          <a:spcPct val="90000"/>
        </a:lnSpc>
        <a:spcBef>
          <a:spcPct val="0"/>
        </a:spcBef>
        <a:spcAft>
          <a:spcPct val="0"/>
        </a:spcAft>
        <a:defRPr sz="4400" b="1">
          <a:solidFill>
            <a:schemeClr val="tx2"/>
          </a:solidFill>
          <a:latin typeface="Arial" charset="0"/>
          <a:cs typeface="Arial" charset="0"/>
        </a:defRPr>
      </a:lvl8pPr>
      <a:lvl9pPr marL="1828800" algn="l" rtl="0" eaLnBrk="1" fontAlgn="base" hangingPunct="1">
        <a:lnSpc>
          <a:spcPct val="90000"/>
        </a:lnSpc>
        <a:spcBef>
          <a:spcPct val="0"/>
        </a:spcBef>
        <a:spcAft>
          <a:spcPct val="0"/>
        </a:spcAft>
        <a:defRPr sz="4400" b="1">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400">
          <a:solidFill>
            <a:schemeClr val="tx1"/>
          </a:solidFill>
          <a:latin typeface="+mn-lt"/>
          <a:cs typeface="+mn-cs"/>
        </a:defRPr>
      </a:lvl4pPr>
      <a:lvl5pPr marL="2057400" indent="-228600" algn="l" rtl="0" eaLnBrk="1" fontAlgn="base" hangingPunct="1">
        <a:spcBef>
          <a:spcPct val="20000"/>
        </a:spcBef>
        <a:spcAft>
          <a:spcPct val="0"/>
        </a:spcAft>
        <a:buChar char="»"/>
        <a:defRPr sz="2400">
          <a:solidFill>
            <a:schemeClr val="tx1"/>
          </a:solidFill>
          <a:latin typeface="+mn-lt"/>
          <a:cs typeface="+mn-cs"/>
        </a:defRPr>
      </a:lvl5pPr>
      <a:lvl6pPr marL="2514600" indent="-228600" algn="l" rtl="0" eaLnBrk="1" fontAlgn="base" hangingPunct="1">
        <a:spcBef>
          <a:spcPct val="20000"/>
        </a:spcBef>
        <a:spcAft>
          <a:spcPct val="0"/>
        </a:spcAft>
        <a:buChar char="»"/>
        <a:defRPr sz="2400">
          <a:solidFill>
            <a:schemeClr val="tx1"/>
          </a:solidFill>
          <a:latin typeface="+mn-lt"/>
          <a:cs typeface="+mn-cs"/>
        </a:defRPr>
      </a:lvl6pPr>
      <a:lvl7pPr marL="2971800" indent="-228600" algn="l" rtl="0" eaLnBrk="1" fontAlgn="base" hangingPunct="1">
        <a:spcBef>
          <a:spcPct val="20000"/>
        </a:spcBef>
        <a:spcAft>
          <a:spcPct val="0"/>
        </a:spcAft>
        <a:buChar char="»"/>
        <a:defRPr sz="2400">
          <a:solidFill>
            <a:schemeClr val="tx1"/>
          </a:solidFill>
          <a:latin typeface="+mn-lt"/>
          <a:cs typeface="+mn-cs"/>
        </a:defRPr>
      </a:lvl7pPr>
      <a:lvl8pPr marL="3429000" indent="-228600" algn="l" rtl="0" eaLnBrk="1" fontAlgn="base" hangingPunct="1">
        <a:spcBef>
          <a:spcPct val="20000"/>
        </a:spcBef>
        <a:spcAft>
          <a:spcPct val="0"/>
        </a:spcAft>
        <a:buChar char="»"/>
        <a:defRPr sz="2400">
          <a:solidFill>
            <a:schemeClr val="tx1"/>
          </a:solidFill>
          <a:latin typeface="+mn-lt"/>
          <a:cs typeface="+mn-cs"/>
        </a:defRPr>
      </a:lvl8pPr>
      <a:lvl9pPr marL="3886200" indent="-228600" algn="l" rtl="0" eaLnBrk="1" fontAlgn="base" hangingPunct="1">
        <a:spcBef>
          <a:spcPct val="20000"/>
        </a:spcBef>
        <a:spcAft>
          <a:spcPct val="0"/>
        </a:spcAft>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bwMode="auto">
          <a:xfrm>
            <a:off x="395288" y="430213"/>
            <a:ext cx="2670175" cy="69532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pPr lvl="0"/>
            <a:r>
              <a:rPr lang="en-GB" smtClean="0"/>
              <a:t>Slide title</a:t>
            </a:r>
          </a:p>
        </p:txBody>
      </p:sp>
      <p:sp>
        <p:nvSpPr>
          <p:cNvPr id="103427" name="Rectangle 3"/>
          <p:cNvSpPr>
            <a:spLocks noGrp="1" noChangeArrowheads="1"/>
          </p:cNvSpPr>
          <p:nvPr>
            <p:ph type="body" idx="1"/>
          </p:nvPr>
        </p:nvSpPr>
        <p:spPr bwMode="auto">
          <a:xfrm>
            <a:off x="395288" y="1673225"/>
            <a:ext cx="4500562" cy="2209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GB" smtClean="0"/>
              <a:t>Slide body text</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3429" name="Picture 5" descr="raf_air_cadet_logo_v2"/>
          <p:cNvPicPr>
            <a:picLocks noChangeAspect="1" noChangeArrowheads="1"/>
          </p:cNvPicPr>
          <p:nvPr/>
        </p:nvPicPr>
        <p:blipFill>
          <a:blip r:embed="rId13" cstate="print"/>
          <a:srcRect/>
          <a:stretch>
            <a:fillRect/>
          </a:stretch>
        </p:blipFill>
        <p:spPr bwMode="auto">
          <a:xfrm>
            <a:off x="5145088" y="6116638"/>
            <a:ext cx="3908425" cy="719137"/>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lnSpc>
          <a:spcPct val="90000"/>
        </a:lnSpc>
        <a:spcBef>
          <a:spcPct val="0"/>
        </a:spcBef>
        <a:spcAft>
          <a:spcPct val="0"/>
        </a:spcAft>
        <a:defRPr sz="4400" b="1">
          <a:solidFill>
            <a:schemeClr val="tx2"/>
          </a:solidFill>
          <a:latin typeface="+mj-lt"/>
          <a:ea typeface="+mj-ea"/>
          <a:cs typeface="+mj-cs"/>
        </a:defRPr>
      </a:lvl1pPr>
      <a:lvl2pPr algn="l" rtl="0" eaLnBrk="1" fontAlgn="base" hangingPunct="1">
        <a:lnSpc>
          <a:spcPct val="90000"/>
        </a:lnSpc>
        <a:spcBef>
          <a:spcPct val="0"/>
        </a:spcBef>
        <a:spcAft>
          <a:spcPct val="0"/>
        </a:spcAft>
        <a:defRPr sz="4400" b="1">
          <a:solidFill>
            <a:schemeClr val="tx2"/>
          </a:solidFill>
          <a:latin typeface="Arial" charset="0"/>
          <a:cs typeface="Arial" charset="0"/>
        </a:defRPr>
      </a:lvl2pPr>
      <a:lvl3pPr algn="l" rtl="0" eaLnBrk="1" fontAlgn="base" hangingPunct="1">
        <a:lnSpc>
          <a:spcPct val="90000"/>
        </a:lnSpc>
        <a:spcBef>
          <a:spcPct val="0"/>
        </a:spcBef>
        <a:spcAft>
          <a:spcPct val="0"/>
        </a:spcAft>
        <a:defRPr sz="4400" b="1">
          <a:solidFill>
            <a:schemeClr val="tx2"/>
          </a:solidFill>
          <a:latin typeface="Arial" charset="0"/>
          <a:cs typeface="Arial" charset="0"/>
        </a:defRPr>
      </a:lvl3pPr>
      <a:lvl4pPr algn="l" rtl="0" eaLnBrk="1" fontAlgn="base" hangingPunct="1">
        <a:lnSpc>
          <a:spcPct val="90000"/>
        </a:lnSpc>
        <a:spcBef>
          <a:spcPct val="0"/>
        </a:spcBef>
        <a:spcAft>
          <a:spcPct val="0"/>
        </a:spcAft>
        <a:defRPr sz="4400" b="1">
          <a:solidFill>
            <a:schemeClr val="tx2"/>
          </a:solidFill>
          <a:latin typeface="Arial" charset="0"/>
          <a:cs typeface="Arial" charset="0"/>
        </a:defRPr>
      </a:lvl4pPr>
      <a:lvl5pPr algn="l" rtl="0" eaLnBrk="1" fontAlgn="base" hangingPunct="1">
        <a:lnSpc>
          <a:spcPct val="90000"/>
        </a:lnSpc>
        <a:spcBef>
          <a:spcPct val="0"/>
        </a:spcBef>
        <a:spcAft>
          <a:spcPct val="0"/>
        </a:spcAft>
        <a:defRPr sz="4400" b="1">
          <a:solidFill>
            <a:schemeClr val="tx2"/>
          </a:solidFill>
          <a:latin typeface="Arial" charset="0"/>
          <a:cs typeface="Arial" charset="0"/>
        </a:defRPr>
      </a:lvl5pPr>
      <a:lvl6pPr marL="457200" algn="l" rtl="0" eaLnBrk="1" fontAlgn="base" hangingPunct="1">
        <a:lnSpc>
          <a:spcPct val="90000"/>
        </a:lnSpc>
        <a:spcBef>
          <a:spcPct val="0"/>
        </a:spcBef>
        <a:spcAft>
          <a:spcPct val="0"/>
        </a:spcAft>
        <a:defRPr sz="4400" b="1">
          <a:solidFill>
            <a:schemeClr val="tx2"/>
          </a:solidFill>
          <a:latin typeface="Arial" charset="0"/>
          <a:cs typeface="Arial" charset="0"/>
        </a:defRPr>
      </a:lvl6pPr>
      <a:lvl7pPr marL="914400" algn="l" rtl="0" eaLnBrk="1" fontAlgn="base" hangingPunct="1">
        <a:lnSpc>
          <a:spcPct val="90000"/>
        </a:lnSpc>
        <a:spcBef>
          <a:spcPct val="0"/>
        </a:spcBef>
        <a:spcAft>
          <a:spcPct val="0"/>
        </a:spcAft>
        <a:defRPr sz="4400" b="1">
          <a:solidFill>
            <a:schemeClr val="tx2"/>
          </a:solidFill>
          <a:latin typeface="Arial" charset="0"/>
          <a:cs typeface="Arial" charset="0"/>
        </a:defRPr>
      </a:lvl7pPr>
      <a:lvl8pPr marL="1371600" algn="l" rtl="0" eaLnBrk="1" fontAlgn="base" hangingPunct="1">
        <a:lnSpc>
          <a:spcPct val="90000"/>
        </a:lnSpc>
        <a:spcBef>
          <a:spcPct val="0"/>
        </a:spcBef>
        <a:spcAft>
          <a:spcPct val="0"/>
        </a:spcAft>
        <a:defRPr sz="4400" b="1">
          <a:solidFill>
            <a:schemeClr val="tx2"/>
          </a:solidFill>
          <a:latin typeface="Arial" charset="0"/>
          <a:cs typeface="Arial" charset="0"/>
        </a:defRPr>
      </a:lvl8pPr>
      <a:lvl9pPr marL="1828800" algn="l" rtl="0" eaLnBrk="1" fontAlgn="base" hangingPunct="1">
        <a:lnSpc>
          <a:spcPct val="90000"/>
        </a:lnSpc>
        <a:spcBef>
          <a:spcPct val="0"/>
        </a:spcBef>
        <a:spcAft>
          <a:spcPct val="0"/>
        </a:spcAft>
        <a:defRPr sz="4400" b="1">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400">
          <a:solidFill>
            <a:schemeClr val="tx1"/>
          </a:solidFill>
          <a:latin typeface="+mn-lt"/>
          <a:cs typeface="+mn-cs"/>
        </a:defRPr>
      </a:lvl4pPr>
      <a:lvl5pPr marL="2057400" indent="-228600" algn="l" rtl="0" eaLnBrk="1" fontAlgn="base" hangingPunct="1">
        <a:spcBef>
          <a:spcPct val="20000"/>
        </a:spcBef>
        <a:spcAft>
          <a:spcPct val="0"/>
        </a:spcAft>
        <a:buChar char="»"/>
        <a:defRPr sz="2400">
          <a:solidFill>
            <a:schemeClr val="tx1"/>
          </a:solidFill>
          <a:latin typeface="+mn-lt"/>
          <a:cs typeface="+mn-cs"/>
        </a:defRPr>
      </a:lvl5pPr>
      <a:lvl6pPr marL="2514600" indent="-228600" algn="l" rtl="0" eaLnBrk="1" fontAlgn="base" hangingPunct="1">
        <a:spcBef>
          <a:spcPct val="20000"/>
        </a:spcBef>
        <a:spcAft>
          <a:spcPct val="0"/>
        </a:spcAft>
        <a:buChar char="»"/>
        <a:defRPr sz="2400">
          <a:solidFill>
            <a:schemeClr val="tx1"/>
          </a:solidFill>
          <a:latin typeface="+mn-lt"/>
          <a:cs typeface="+mn-cs"/>
        </a:defRPr>
      </a:lvl6pPr>
      <a:lvl7pPr marL="2971800" indent="-228600" algn="l" rtl="0" eaLnBrk="1" fontAlgn="base" hangingPunct="1">
        <a:spcBef>
          <a:spcPct val="20000"/>
        </a:spcBef>
        <a:spcAft>
          <a:spcPct val="0"/>
        </a:spcAft>
        <a:buChar char="»"/>
        <a:defRPr sz="2400">
          <a:solidFill>
            <a:schemeClr val="tx1"/>
          </a:solidFill>
          <a:latin typeface="+mn-lt"/>
          <a:cs typeface="+mn-cs"/>
        </a:defRPr>
      </a:lvl7pPr>
      <a:lvl8pPr marL="3429000" indent="-228600" algn="l" rtl="0" eaLnBrk="1" fontAlgn="base" hangingPunct="1">
        <a:spcBef>
          <a:spcPct val="20000"/>
        </a:spcBef>
        <a:spcAft>
          <a:spcPct val="0"/>
        </a:spcAft>
        <a:buChar char="»"/>
        <a:defRPr sz="2400">
          <a:solidFill>
            <a:schemeClr val="tx1"/>
          </a:solidFill>
          <a:latin typeface="+mn-lt"/>
          <a:cs typeface="+mn-cs"/>
        </a:defRPr>
      </a:lvl8pPr>
      <a:lvl9pPr marL="3886200" indent="-228600" algn="l" rtl="0" eaLnBrk="1" fontAlgn="base" hangingPunct="1">
        <a:spcBef>
          <a:spcPct val="20000"/>
        </a:spcBef>
        <a:spcAft>
          <a:spcPct val="0"/>
        </a:spcAft>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8.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709150" y="404664"/>
            <a:ext cx="3725700" cy="28623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GB" sz="1400" b="0" i="0" u="none" strike="noStrike" kern="0" cap="none" spc="0" normalizeH="0" baseline="0" noProof="0" smtClean="0">
                <a:ln>
                  <a:noFill/>
                </a:ln>
                <a:solidFill>
                  <a:schemeClr val="tx2"/>
                </a:solidFill>
                <a:effectLst/>
                <a:uLnTx/>
                <a:uFillTx/>
                <a:latin typeface="Arial" charset="0"/>
                <a:ea typeface="+mj-ea"/>
                <a:cs typeface="+mj-cs"/>
              </a:rPr>
              <a:t>Uncontrolled copy not subject to amendment</a:t>
            </a:r>
            <a:endParaRPr kumimoji="0" lang="en-GB" sz="1400" b="0" i="0" u="none" strike="noStrike" kern="0" cap="none" spc="0" normalizeH="0" baseline="0" noProof="0" dirty="0" smtClean="0">
              <a:ln>
                <a:noFill/>
              </a:ln>
              <a:solidFill>
                <a:schemeClr val="tx2"/>
              </a:solidFill>
              <a:effectLst/>
              <a:uLnTx/>
              <a:uFillTx/>
              <a:latin typeface="Arial" charset="0"/>
              <a:ea typeface="+mj-ea"/>
              <a:cs typeface="+mj-cs"/>
            </a:endParaRPr>
          </a:p>
        </p:txBody>
      </p:sp>
      <p:sp>
        <p:nvSpPr>
          <p:cNvPr id="5" name="Content Placeholder 4"/>
          <p:cNvSpPr txBox="1">
            <a:spLocks/>
          </p:cNvSpPr>
          <p:nvPr/>
        </p:nvSpPr>
        <p:spPr bwMode="auto">
          <a:xfrm>
            <a:off x="395536" y="836712"/>
            <a:ext cx="8229600" cy="45489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3600" b="1" i="0" u="none" strike="noStrike" kern="0" cap="none" spc="0" normalizeH="0" baseline="0" noProof="0" dirty="0" smtClean="0">
                <a:ln>
                  <a:noFill/>
                </a:ln>
                <a:solidFill>
                  <a:srgbClr val="FFFF00"/>
                </a:solidFill>
                <a:effectLst/>
                <a:uLnTx/>
                <a:uFillTx/>
                <a:latin typeface="Arial" charset="0"/>
                <a:ea typeface="+mn-ea"/>
                <a:cs typeface="+mn-cs"/>
              </a:rPr>
              <a:t>Principles of Flight</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GB" sz="1600" b="1" i="0" u="none" strike="noStrike" kern="0" cap="none" spc="0" normalizeH="0" baseline="0" noProof="0" dirty="0" smtClean="0">
              <a:ln>
                <a:noFill/>
              </a:ln>
              <a:solidFill>
                <a:srgbClr val="FFFF00"/>
              </a:solidFill>
              <a:effectLst/>
              <a:uLnTx/>
              <a:uFillTx/>
              <a:latin typeface="Arial"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3600" b="1" i="0" u="none" strike="noStrike" kern="0" cap="none" spc="0" normalizeH="0" baseline="0" noProof="0" dirty="0" smtClean="0">
                <a:ln>
                  <a:noFill/>
                </a:ln>
                <a:solidFill>
                  <a:srgbClr val="FFFF00"/>
                </a:solidFill>
                <a:effectLst/>
                <a:uLnTx/>
                <a:uFillTx/>
                <a:latin typeface="Arial" charset="0"/>
                <a:ea typeface="+mn-ea"/>
                <a:cs typeface="+mn-cs"/>
              </a:rPr>
              <a:t>Learning Outcome 1</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GB" sz="1600" b="1" i="0" u="none" strike="noStrike" kern="0" cap="none" spc="0" normalizeH="0" baseline="0" noProof="0" dirty="0" smtClean="0">
              <a:ln>
                <a:noFill/>
              </a:ln>
              <a:solidFill>
                <a:srgbClr val="FFFF00"/>
              </a:solidFill>
              <a:effectLst/>
              <a:uLnTx/>
              <a:uFillTx/>
              <a:latin typeface="Arial" charset="0"/>
              <a:ea typeface="+mn-ea"/>
              <a:cs typeface="+mn-cs"/>
            </a:endParaRPr>
          </a:p>
          <a:p>
            <a:pPr algn="ctr"/>
            <a:r>
              <a:rPr lang="en-GB" sz="3600" b="1" dirty="0">
                <a:solidFill>
                  <a:srgbClr val="FFFF00"/>
                </a:solidFill>
              </a:rPr>
              <a:t>Understand the principles of </a:t>
            </a:r>
            <a:r>
              <a:rPr lang="en-GB" sz="3600" b="1" dirty="0" smtClean="0">
                <a:solidFill>
                  <a:srgbClr val="FFFF00"/>
                </a:solidFill>
              </a:rPr>
              <a:t>flight</a:t>
            </a:r>
          </a:p>
          <a:p>
            <a:pPr algn="ctr"/>
            <a:endParaRPr lang="en-GB" sz="2800" b="1" dirty="0">
              <a:solidFill>
                <a:srgbClr val="FFFF00"/>
              </a:solidFill>
            </a:endParaRPr>
          </a:p>
          <a:p>
            <a:pPr algn="ctr"/>
            <a:r>
              <a:rPr lang="en-GB" sz="3600" b="1" dirty="0" smtClean="0">
                <a:solidFill>
                  <a:srgbClr val="FFFF00"/>
                </a:solidFill>
              </a:rPr>
              <a:t>Part 2: </a:t>
            </a:r>
            <a:r>
              <a:rPr lang="en-GB" sz="3600" b="1" dirty="0">
                <a:solidFill>
                  <a:srgbClr val="FFFF00"/>
                </a:solidFill>
              </a:rPr>
              <a:t>Describe how thrust, drag, weight and lift affect aircraft in flight</a:t>
            </a:r>
            <a:endParaRPr lang="en-US" sz="3600" b="1" dirty="0">
              <a:solidFill>
                <a:srgbClr val="FFFF00"/>
              </a:solidFill>
            </a:endParaRPr>
          </a:p>
          <a:p>
            <a:pPr algn="ctr"/>
            <a:endParaRPr lang="en-US" sz="3600" b="1" dirty="0">
              <a:solidFill>
                <a:srgbClr val="FFFF00"/>
              </a:solidFill>
            </a:endParaRPr>
          </a:p>
        </p:txBody>
      </p:sp>
      <p:sp>
        <p:nvSpPr>
          <p:cNvPr id="6" name="TextBox 4"/>
          <p:cNvSpPr txBox="1">
            <a:spLocks noChangeArrowheads="1"/>
          </p:cNvSpPr>
          <p:nvPr/>
        </p:nvSpPr>
        <p:spPr bwMode="auto">
          <a:xfrm>
            <a:off x="128588" y="6410325"/>
            <a:ext cx="3754437" cy="307975"/>
          </a:xfrm>
          <a:prstGeom prst="rect">
            <a:avLst/>
          </a:prstGeom>
          <a:noFill/>
          <a:ln w="9525">
            <a:noFill/>
            <a:miter lim="800000"/>
            <a:headEnd/>
            <a:tailEnd/>
          </a:ln>
        </p:spPr>
        <p:txBody>
          <a:bodyPr>
            <a:spAutoFit/>
          </a:bodyPr>
          <a:lstStyle/>
          <a:p>
            <a:r>
              <a:rPr lang="en-GB" sz="1400" dirty="0">
                <a:solidFill>
                  <a:schemeClr val="bg2"/>
                </a:solidFill>
              </a:rPr>
              <a:t>Revision 2.00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3"/>
          <p:cNvSpPr txBox="1">
            <a:spLocks noChangeArrowheads="1"/>
          </p:cNvSpPr>
          <p:nvPr/>
        </p:nvSpPr>
        <p:spPr bwMode="auto">
          <a:xfrm>
            <a:off x="251520" y="980728"/>
            <a:ext cx="8641655" cy="954107"/>
          </a:xfrm>
          <a:prstGeom prst="rect">
            <a:avLst/>
          </a:prstGeom>
          <a:noFill/>
          <a:ln w="9525">
            <a:noFill/>
            <a:miter lim="800000"/>
            <a:headEnd/>
            <a:tailEnd/>
          </a:ln>
        </p:spPr>
        <p:txBody>
          <a:bodyPr wrap="square">
            <a:spAutoFit/>
          </a:bodyPr>
          <a:lstStyle/>
          <a:p>
            <a:pPr>
              <a:spcBef>
                <a:spcPct val="50000"/>
              </a:spcBef>
            </a:pPr>
            <a:r>
              <a:rPr lang="en-GB" sz="2800" b="1" dirty="0">
                <a:solidFill>
                  <a:srgbClr val="FFFF00"/>
                </a:solidFill>
              </a:rPr>
              <a:t>What happens we ‘streamline’ a shape of the same diameter?</a:t>
            </a:r>
          </a:p>
        </p:txBody>
      </p:sp>
      <p:sp>
        <p:nvSpPr>
          <p:cNvPr id="23583" name="Text Box 31"/>
          <p:cNvSpPr txBox="1">
            <a:spLocks noChangeArrowheads="1"/>
          </p:cNvSpPr>
          <p:nvPr/>
        </p:nvSpPr>
        <p:spPr bwMode="auto">
          <a:xfrm>
            <a:off x="827584" y="4509120"/>
            <a:ext cx="7488832" cy="1169551"/>
          </a:xfrm>
          <a:prstGeom prst="rect">
            <a:avLst/>
          </a:prstGeom>
          <a:noFill/>
          <a:ln w="9525">
            <a:noFill/>
            <a:miter lim="800000"/>
            <a:headEnd/>
            <a:tailEnd/>
          </a:ln>
        </p:spPr>
        <p:txBody>
          <a:bodyPr wrap="square">
            <a:spAutoFit/>
          </a:bodyPr>
          <a:lstStyle/>
          <a:p>
            <a:pPr marL="457200" indent="-457200">
              <a:spcBef>
                <a:spcPct val="50000"/>
              </a:spcBef>
              <a:buFont typeface="Arial" pitchFamily="34" charset="0"/>
              <a:buChar char="•"/>
            </a:pPr>
            <a:r>
              <a:rPr lang="en-GB" sz="2800" b="1" dirty="0">
                <a:solidFill>
                  <a:srgbClr val="FFFF00"/>
                </a:solidFill>
              </a:rPr>
              <a:t>Drag is reduced to 5</a:t>
            </a:r>
            <a:r>
              <a:rPr lang="en-GB" sz="2800" b="1" dirty="0" smtClean="0">
                <a:solidFill>
                  <a:srgbClr val="FFFF00"/>
                </a:solidFill>
              </a:rPr>
              <a:t>%</a:t>
            </a:r>
            <a:endParaRPr lang="en-GB" sz="2800" b="1" dirty="0">
              <a:solidFill>
                <a:srgbClr val="FFFF00"/>
              </a:solidFill>
            </a:endParaRPr>
          </a:p>
          <a:p>
            <a:pPr marL="457200" indent="-457200">
              <a:spcBef>
                <a:spcPct val="50000"/>
              </a:spcBef>
              <a:buFont typeface="Arial" pitchFamily="34" charset="0"/>
              <a:buChar char="•"/>
            </a:pPr>
            <a:r>
              <a:rPr lang="en-GB" sz="2800" b="1" dirty="0" smtClean="0">
                <a:solidFill>
                  <a:srgbClr val="FFFF00"/>
                </a:solidFill>
              </a:rPr>
              <a:t>Now only one person needed</a:t>
            </a:r>
            <a:endParaRPr lang="en-GB" sz="2800" b="1" dirty="0">
              <a:solidFill>
                <a:srgbClr val="FFFF00"/>
              </a:solidFill>
            </a:endParaRPr>
          </a:p>
        </p:txBody>
      </p:sp>
      <p:grpSp>
        <p:nvGrpSpPr>
          <p:cNvPr id="2" name="Group 43"/>
          <p:cNvGrpSpPr>
            <a:grpSpLocks/>
          </p:cNvGrpSpPr>
          <p:nvPr/>
        </p:nvGrpSpPr>
        <p:grpSpPr bwMode="auto">
          <a:xfrm>
            <a:off x="539552" y="2780928"/>
            <a:ext cx="7624762" cy="1223963"/>
            <a:chOff x="113" y="2478"/>
            <a:chExt cx="4803" cy="771"/>
          </a:xfrm>
        </p:grpSpPr>
        <p:sp>
          <p:nvSpPr>
            <p:cNvPr id="25606" name="Freeform 5"/>
            <p:cNvSpPr>
              <a:spLocks/>
            </p:cNvSpPr>
            <p:nvPr/>
          </p:nvSpPr>
          <p:spPr bwMode="auto">
            <a:xfrm>
              <a:off x="1646" y="2734"/>
              <a:ext cx="3240" cy="187"/>
            </a:xfrm>
            <a:custGeom>
              <a:avLst/>
              <a:gdLst>
                <a:gd name="T0" fmla="*/ 0 w 3240"/>
                <a:gd name="T1" fmla="*/ 64 h 187"/>
                <a:gd name="T2" fmla="*/ 133 w 3240"/>
                <a:gd name="T3" fmla="*/ 43 h 187"/>
                <a:gd name="T4" fmla="*/ 195 w 3240"/>
                <a:gd name="T5" fmla="*/ 23 h 187"/>
                <a:gd name="T6" fmla="*/ 442 w 3240"/>
                <a:gd name="T7" fmla="*/ 43 h 187"/>
                <a:gd name="T8" fmla="*/ 514 w 3240"/>
                <a:gd name="T9" fmla="*/ 64 h 187"/>
                <a:gd name="T10" fmla="*/ 576 w 3240"/>
                <a:gd name="T11" fmla="*/ 84 h 187"/>
                <a:gd name="T12" fmla="*/ 679 w 3240"/>
                <a:gd name="T13" fmla="*/ 125 h 187"/>
                <a:gd name="T14" fmla="*/ 853 w 3240"/>
                <a:gd name="T15" fmla="*/ 187 h 187"/>
                <a:gd name="T16" fmla="*/ 1039 w 3240"/>
                <a:gd name="T17" fmla="*/ 136 h 187"/>
                <a:gd name="T18" fmla="*/ 1100 w 3240"/>
                <a:gd name="T19" fmla="*/ 115 h 187"/>
                <a:gd name="T20" fmla="*/ 1193 w 3240"/>
                <a:gd name="T21" fmla="*/ 64 h 187"/>
                <a:gd name="T22" fmla="*/ 1429 w 3240"/>
                <a:gd name="T23" fmla="*/ 12 h 187"/>
                <a:gd name="T24" fmla="*/ 1841 w 3240"/>
                <a:gd name="T25" fmla="*/ 43 h 187"/>
                <a:gd name="T26" fmla="*/ 2149 w 3240"/>
                <a:gd name="T27" fmla="*/ 156 h 187"/>
                <a:gd name="T28" fmla="*/ 2417 w 3240"/>
                <a:gd name="T29" fmla="*/ 146 h 187"/>
                <a:gd name="T30" fmla="*/ 2623 w 3240"/>
                <a:gd name="T31" fmla="*/ 84 h 187"/>
                <a:gd name="T32" fmla="*/ 2911 w 3240"/>
                <a:gd name="T33" fmla="*/ 74 h 187"/>
                <a:gd name="T34" fmla="*/ 3096 w 3240"/>
                <a:gd name="T35" fmla="*/ 95 h 187"/>
                <a:gd name="T36" fmla="*/ 3240 w 3240"/>
                <a:gd name="T37" fmla="*/ 105 h 18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40"/>
                <a:gd name="T58" fmla="*/ 0 h 187"/>
                <a:gd name="T59" fmla="*/ 3240 w 3240"/>
                <a:gd name="T60" fmla="*/ 187 h 18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40" h="187">
                  <a:moveTo>
                    <a:pt x="0" y="64"/>
                  </a:moveTo>
                  <a:cubicBezTo>
                    <a:pt x="63" y="56"/>
                    <a:pt x="82" y="58"/>
                    <a:pt x="133" y="43"/>
                  </a:cubicBezTo>
                  <a:cubicBezTo>
                    <a:pt x="154" y="37"/>
                    <a:pt x="195" y="23"/>
                    <a:pt x="195" y="23"/>
                  </a:cubicBezTo>
                  <a:cubicBezTo>
                    <a:pt x="300" y="28"/>
                    <a:pt x="355" y="22"/>
                    <a:pt x="442" y="43"/>
                  </a:cubicBezTo>
                  <a:cubicBezTo>
                    <a:pt x="466" y="49"/>
                    <a:pt x="490" y="57"/>
                    <a:pt x="514" y="64"/>
                  </a:cubicBezTo>
                  <a:cubicBezTo>
                    <a:pt x="535" y="70"/>
                    <a:pt x="576" y="84"/>
                    <a:pt x="576" y="84"/>
                  </a:cubicBezTo>
                  <a:cubicBezTo>
                    <a:pt x="610" y="107"/>
                    <a:pt x="642" y="109"/>
                    <a:pt x="679" y="125"/>
                  </a:cubicBezTo>
                  <a:cubicBezTo>
                    <a:pt x="737" y="150"/>
                    <a:pt x="793" y="167"/>
                    <a:pt x="853" y="187"/>
                  </a:cubicBezTo>
                  <a:cubicBezTo>
                    <a:pt x="930" y="179"/>
                    <a:pt x="975" y="169"/>
                    <a:pt x="1039" y="136"/>
                  </a:cubicBezTo>
                  <a:cubicBezTo>
                    <a:pt x="1058" y="126"/>
                    <a:pt x="1081" y="125"/>
                    <a:pt x="1100" y="115"/>
                  </a:cubicBezTo>
                  <a:cubicBezTo>
                    <a:pt x="1207" y="57"/>
                    <a:pt x="1123" y="87"/>
                    <a:pt x="1193" y="64"/>
                  </a:cubicBezTo>
                  <a:cubicBezTo>
                    <a:pt x="1259" y="20"/>
                    <a:pt x="1353" y="19"/>
                    <a:pt x="1429" y="12"/>
                  </a:cubicBezTo>
                  <a:cubicBezTo>
                    <a:pt x="1577" y="17"/>
                    <a:pt x="1706" y="0"/>
                    <a:pt x="1841" y="43"/>
                  </a:cubicBezTo>
                  <a:cubicBezTo>
                    <a:pt x="1933" y="105"/>
                    <a:pt x="2045" y="121"/>
                    <a:pt x="2149" y="156"/>
                  </a:cubicBezTo>
                  <a:cubicBezTo>
                    <a:pt x="2238" y="153"/>
                    <a:pt x="2328" y="154"/>
                    <a:pt x="2417" y="146"/>
                  </a:cubicBezTo>
                  <a:cubicBezTo>
                    <a:pt x="2486" y="140"/>
                    <a:pt x="2554" y="89"/>
                    <a:pt x="2623" y="84"/>
                  </a:cubicBezTo>
                  <a:cubicBezTo>
                    <a:pt x="2719" y="78"/>
                    <a:pt x="2815" y="77"/>
                    <a:pt x="2911" y="74"/>
                  </a:cubicBezTo>
                  <a:cubicBezTo>
                    <a:pt x="2973" y="79"/>
                    <a:pt x="3035" y="83"/>
                    <a:pt x="3096" y="95"/>
                  </a:cubicBezTo>
                  <a:cubicBezTo>
                    <a:pt x="3145" y="105"/>
                    <a:pt x="3191" y="128"/>
                    <a:pt x="3240" y="105"/>
                  </a:cubicBezTo>
                </a:path>
              </a:pathLst>
            </a:custGeom>
            <a:noFill/>
            <a:ln w="9525">
              <a:solidFill>
                <a:schemeClr val="bg1"/>
              </a:solidFill>
              <a:round/>
              <a:headEnd/>
              <a:tailEnd/>
            </a:ln>
          </p:spPr>
          <p:txBody>
            <a:bodyPr/>
            <a:lstStyle/>
            <a:p>
              <a:endParaRPr lang="en-GB"/>
            </a:p>
          </p:txBody>
        </p:sp>
        <p:pic>
          <p:nvPicPr>
            <p:cNvPr id="25607" name="Picture 15" descr="RECS2436"/>
            <p:cNvPicPr>
              <a:picLocks noChangeAspect="1" noChangeArrowheads="1"/>
            </p:cNvPicPr>
            <p:nvPr/>
          </p:nvPicPr>
          <p:blipFill>
            <a:blip r:embed="rId3" cstate="print"/>
            <a:srcRect/>
            <a:stretch>
              <a:fillRect/>
            </a:stretch>
          </p:blipFill>
          <p:spPr bwMode="auto">
            <a:xfrm flipH="1">
              <a:off x="4604" y="2705"/>
              <a:ext cx="312" cy="317"/>
            </a:xfrm>
            <a:prstGeom prst="rect">
              <a:avLst/>
            </a:prstGeom>
            <a:noFill/>
            <a:ln w="9525">
              <a:noFill/>
              <a:miter lim="800000"/>
              <a:headEnd/>
              <a:tailEnd/>
            </a:ln>
          </p:spPr>
        </p:pic>
        <p:sp>
          <p:nvSpPr>
            <p:cNvPr id="25608" name="Line 16"/>
            <p:cNvSpPr>
              <a:spLocks noChangeShapeType="1"/>
            </p:cNvSpPr>
            <p:nvPr/>
          </p:nvSpPr>
          <p:spPr bwMode="auto">
            <a:xfrm flipH="1" flipV="1">
              <a:off x="1564" y="3022"/>
              <a:ext cx="590" cy="0"/>
            </a:xfrm>
            <a:prstGeom prst="line">
              <a:avLst/>
            </a:prstGeom>
            <a:noFill/>
            <a:ln w="12700">
              <a:solidFill>
                <a:schemeClr val="bg1"/>
              </a:solidFill>
              <a:round/>
              <a:headEnd/>
              <a:tailEnd type="triangle" w="med" len="med"/>
            </a:ln>
          </p:spPr>
          <p:txBody>
            <a:bodyPr/>
            <a:lstStyle/>
            <a:p>
              <a:endParaRPr lang="en-GB"/>
            </a:p>
          </p:txBody>
        </p:sp>
        <p:sp>
          <p:nvSpPr>
            <p:cNvPr id="25609" name="Line 17"/>
            <p:cNvSpPr>
              <a:spLocks noChangeShapeType="1"/>
            </p:cNvSpPr>
            <p:nvPr/>
          </p:nvSpPr>
          <p:spPr bwMode="auto">
            <a:xfrm flipH="1" flipV="1">
              <a:off x="1565" y="2523"/>
              <a:ext cx="590" cy="0"/>
            </a:xfrm>
            <a:prstGeom prst="line">
              <a:avLst/>
            </a:prstGeom>
            <a:noFill/>
            <a:ln w="12700">
              <a:solidFill>
                <a:schemeClr val="bg1"/>
              </a:solidFill>
              <a:round/>
              <a:headEnd/>
              <a:tailEnd type="triangle" w="med" len="med"/>
            </a:ln>
          </p:spPr>
          <p:txBody>
            <a:bodyPr/>
            <a:lstStyle/>
            <a:p>
              <a:endParaRPr lang="en-GB"/>
            </a:p>
          </p:txBody>
        </p:sp>
        <p:sp>
          <p:nvSpPr>
            <p:cNvPr id="25610" name="Text Box 18"/>
            <p:cNvSpPr txBox="1">
              <a:spLocks noChangeArrowheads="1"/>
            </p:cNvSpPr>
            <p:nvPr/>
          </p:nvSpPr>
          <p:spPr bwMode="auto">
            <a:xfrm>
              <a:off x="1565" y="3018"/>
              <a:ext cx="816" cy="231"/>
            </a:xfrm>
            <a:prstGeom prst="rect">
              <a:avLst/>
            </a:prstGeom>
            <a:noFill/>
            <a:ln w="9525">
              <a:noFill/>
              <a:miter lim="800000"/>
              <a:headEnd/>
              <a:tailEnd/>
            </a:ln>
          </p:spPr>
          <p:txBody>
            <a:bodyPr>
              <a:spAutoFit/>
            </a:bodyPr>
            <a:lstStyle/>
            <a:p>
              <a:pPr>
                <a:spcBef>
                  <a:spcPct val="50000"/>
                </a:spcBef>
              </a:pPr>
              <a:r>
                <a:rPr lang="en-GB">
                  <a:solidFill>
                    <a:schemeClr val="bg1"/>
                  </a:solidFill>
                  <a:latin typeface="Comic Sans MS" pitchFamily="66" charset="0"/>
                </a:rPr>
                <a:t>Airflow</a:t>
              </a:r>
            </a:p>
          </p:txBody>
        </p:sp>
        <p:grpSp>
          <p:nvGrpSpPr>
            <p:cNvPr id="3" name="Group 35"/>
            <p:cNvGrpSpPr>
              <a:grpSpLocks/>
            </p:cNvGrpSpPr>
            <p:nvPr/>
          </p:nvGrpSpPr>
          <p:grpSpPr bwMode="auto">
            <a:xfrm flipH="1">
              <a:off x="295" y="2539"/>
              <a:ext cx="1701" cy="444"/>
              <a:chOff x="1927" y="1480"/>
              <a:chExt cx="1701" cy="444"/>
            </a:xfrm>
          </p:grpSpPr>
          <p:sp>
            <p:nvSpPr>
              <p:cNvPr id="25616" name="Freeform 32"/>
              <p:cNvSpPr>
                <a:spLocks/>
              </p:cNvSpPr>
              <p:nvPr/>
            </p:nvSpPr>
            <p:spPr bwMode="auto">
              <a:xfrm>
                <a:off x="1927" y="1480"/>
                <a:ext cx="1701" cy="444"/>
              </a:xfrm>
              <a:custGeom>
                <a:avLst/>
                <a:gdLst>
                  <a:gd name="T0" fmla="*/ 166 w 1701"/>
                  <a:gd name="T1" fmla="*/ 71 h 444"/>
                  <a:gd name="T2" fmla="*/ 256 w 1701"/>
                  <a:gd name="T3" fmla="*/ 49 h 444"/>
                  <a:gd name="T4" fmla="*/ 356 w 1701"/>
                  <a:gd name="T5" fmla="*/ 29 h 444"/>
                  <a:gd name="T6" fmla="*/ 505 w 1701"/>
                  <a:gd name="T7" fmla="*/ 7 h 444"/>
                  <a:gd name="T8" fmla="*/ 655 w 1701"/>
                  <a:gd name="T9" fmla="*/ 2 h 444"/>
                  <a:gd name="T10" fmla="*/ 781 w 1701"/>
                  <a:gd name="T11" fmla="*/ 12 h 444"/>
                  <a:gd name="T12" fmla="*/ 924 w 1701"/>
                  <a:gd name="T13" fmla="*/ 25 h 444"/>
                  <a:gd name="T14" fmla="*/ 1058 w 1701"/>
                  <a:gd name="T15" fmla="*/ 46 h 444"/>
                  <a:gd name="T16" fmla="*/ 1186 w 1701"/>
                  <a:gd name="T17" fmla="*/ 67 h 444"/>
                  <a:gd name="T18" fmla="*/ 1304 w 1701"/>
                  <a:gd name="T19" fmla="*/ 89 h 444"/>
                  <a:gd name="T20" fmla="*/ 1435 w 1701"/>
                  <a:gd name="T21" fmla="*/ 114 h 444"/>
                  <a:gd name="T22" fmla="*/ 1540 w 1701"/>
                  <a:gd name="T23" fmla="*/ 135 h 444"/>
                  <a:gd name="T24" fmla="*/ 1628 w 1701"/>
                  <a:gd name="T25" fmla="*/ 157 h 444"/>
                  <a:gd name="T26" fmla="*/ 1678 w 1701"/>
                  <a:gd name="T27" fmla="*/ 181 h 444"/>
                  <a:gd name="T28" fmla="*/ 1700 w 1701"/>
                  <a:gd name="T29" fmla="*/ 225 h 444"/>
                  <a:gd name="T30" fmla="*/ 1683 w 1701"/>
                  <a:gd name="T31" fmla="*/ 267 h 444"/>
                  <a:gd name="T32" fmla="*/ 1613 w 1701"/>
                  <a:gd name="T33" fmla="*/ 297 h 444"/>
                  <a:gd name="T34" fmla="*/ 1486 w 1701"/>
                  <a:gd name="T35" fmla="*/ 324 h 444"/>
                  <a:gd name="T36" fmla="*/ 1357 w 1701"/>
                  <a:gd name="T37" fmla="*/ 350 h 444"/>
                  <a:gd name="T38" fmla="*/ 1240 w 1701"/>
                  <a:gd name="T39" fmla="*/ 371 h 444"/>
                  <a:gd name="T40" fmla="*/ 1118 w 1701"/>
                  <a:gd name="T41" fmla="*/ 388 h 444"/>
                  <a:gd name="T42" fmla="*/ 994 w 1701"/>
                  <a:gd name="T43" fmla="*/ 406 h 444"/>
                  <a:gd name="T44" fmla="*/ 871 w 1701"/>
                  <a:gd name="T45" fmla="*/ 424 h 444"/>
                  <a:gd name="T46" fmla="*/ 721 w 1701"/>
                  <a:gd name="T47" fmla="*/ 438 h 444"/>
                  <a:gd name="T48" fmla="*/ 570 w 1701"/>
                  <a:gd name="T49" fmla="*/ 442 h 444"/>
                  <a:gd name="T50" fmla="*/ 425 w 1701"/>
                  <a:gd name="T51" fmla="*/ 430 h 444"/>
                  <a:gd name="T52" fmla="*/ 269 w 1701"/>
                  <a:gd name="T53" fmla="*/ 404 h 444"/>
                  <a:gd name="T54" fmla="*/ 157 w 1701"/>
                  <a:gd name="T55" fmla="*/ 363 h 444"/>
                  <a:gd name="T56" fmla="*/ 68 w 1701"/>
                  <a:gd name="T57" fmla="*/ 314 h 444"/>
                  <a:gd name="T58" fmla="*/ 10 w 1701"/>
                  <a:gd name="T59" fmla="*/ 256 h 444"/>
                  <a:gd name="T60" fmla="*/ 3 w 1701"/>
                  <a:gd name="T61" fmla="*/ 185 h 444"/>
                  <a:gd name="T62" fmla="*/ 29 w 1701"/>
                  <a:gd name="T63" fmla="*/ 140 h 444"/>
                  <a:gd name="T64" fmla="*/ 114 w 1701"/>
                  <a:gd name="T65" fmla="*/ 88 h 44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701"/>
                  <a:gd name="T100" fmla="*/ 0 h 444"/>
                  <a:gd name="T101" fmla="*/ 1701 w 1701"/>
                  <a:gd name="T102" fmla="*/ 444 h 44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701" h="444">
                    <a:moveTo>
                      <a:pt x="114" y="88"/>
                    </a:moveTo>
                    <a:lnTo>
                      <a:pt x="166" y="71"/>
                    </a:lnTo>
                    <a:lnTo>
                      <a:pt x="219" y="57"/>
                    </a:lnTo>
                    <a:lnTo>
                      <a:pt x="256" y="49"/>
                    </a:lnTo>
                    <a:lnTo>
                      <a:pt x="295" y="41"/>
                    </a:lnTo>
                    <a:lnTo>
                      <a:pt x="356" y="29"/>
                    </a:lnTo>
                    <a:lnTo>
                      <a:pt x="429" y="16"/>
                    </a:lnTo>
                    <a:lnTo>
                      <a:pt x="505" y="7"/>
                    </a:lnTo>
                    <a:lnTo>
                      <a:pt x="583" y="0"/>
                    </a:lnTo>
                    <a:lnTo>
                      <a:pt x="655" y="2"/>
                    </a:lnTo>
                    <a:lnTo>
                      <a:pt x="718" y="6"/>
                    </a:lnTo>
                    <a:lnTo>
                      <a:pt x="781" y="12"/>
                    </a:lnTo>
                    <a:lnTo>
                      <a:pt x="850" y="17"/>
                    </a:lnTo>
                    <a:lnTo>
                      <a:pt x="924" y="25"/>
                    </a:lnTo>
                    <a:lnTo>
                      <a:pt x="987" y="35"/>
                    </a:lnTo>
                    <a:lnTo>
                      <a:pt x="1058" y="46"/>
                    </a:lnTo>
                    <a:lnTo>
                      <a:pt x="1133" y="59"/>
                    </a:lnTo>
                    <a:lnTo>
                      <a:pt x="1186" y="67"/>
                    </a:lnTo>
                    <a:lnTo>
                      <a:pt x="1246" y="80"/>
                    </a:lnTo>
                    <a:lnTo>
                      <a:pt x="1304" y="89"/>
                    </a:lnTo>
                    <a:lnTo>
                      <a:pt x="1375" y="102"/>
                    </a:lnTo>
                    <a:lnTo>
                      <a:pt x="1435" y="114"/>
                    </a:lnTo>
                    <a:lnTo>
                      <a:pt x="1492" y="124"/>
                    </a:lnTo>
                    <a:lnTo>
                      <a:pt x="1540" y="135"/>
                    </a:lnTo>
                    <a:lnTo>
                      <a:pt x="1585" y="147"/>
                    </a:lnTo>
                    <a:lnTo>
                      <a:pt x="1628" y="157"/>
                    </a:lnTo>
                    <a:lnTo>
                      <a:pt x="1657" y="167"/>
                    </a:lnTo>
                    <a:lnTo>
                      <a:pt x="1678" y="181"/>
                    </a:lnTo>
                    <a:lnTo>
                      <a:pt x="1698" y="203"/>
                    </a:lnTo>
                    <a:lnTo>
                      <a:pt x="1700" y="225"/>
                    </a:lnTo>
                    <a:lnTo>
                      <a:pt x="1698" y="247"/>
                    </a:lnTo>
                    <a:lnTo>
                      <a:pt x="1683" y="267"/>
                    </a:lnTo>
                    <a:lnTo>
                      <a:pt x="1660" y="282"/>
                    </a:lnTo>
                    <a:lnTo>
                      <a:pt x="1613" y="297"/>
                    </a:lnTo>
                    <a:lnTo>
                      <a:pt x="1545" y="313"/>
                    </a:lnTo>
                    <a:lnTo>
                      <a:pt x="1486" y="324"/>
                    </a:lnTo>
                    <a:lnTo>
                      <a:pt x="1433" y="333"/>
                    </a:lnTo>
                    <a:lnTo>
                      <a:pt x="1357" y="350"/>
                    </a:lnTo>
                    <a:lnTo>
                      <a:pt x="1296" y="359"/>
                    </a:lnTo>
                    <a:lnTo>
                      <a:pt x="1240" y="371"/>
                    </a:lnTo>
                    <a:lnTo>
                      <a:pt x="1175" y="377"/>
                    </a:lnTo>
                    <a:lnTo>
                      <a:pt x="1118" y="388"/>
                    </a:lnTo>
                    <a:lnTo>
                      <a:pt x="1058" y="394"/>
                    </a:lnTo>
                    <a:lnTo>
                      <a:pt x="994" y="406"/>
                    </a:lnTo>
                    <a:lnTo>
                      <a:pt x="935" y="414"/>
                    </a:lnTo>
                    <a:lnTo>
                      <a:pt x="871" y="424"/>
                    </a:lnTo>
                    <a:lnTo>
                      <a:pt x="801" y="432"/>
                    </a:lnTo>
                    <a:lnTo>
                      <a:pt x="721" y="438"/>
                    </a:lnTo>
                    <a:lnTo>
                      <a:pt x="643" y="443"/>
                    </a:lnTo>
                    <a:lnTo>
                      <a:pt x="570" y="442"/>
                    </a:lnTo>
                    <a:lnTo>
                      <a:pt x="492" y="437"/>
                    </a:lnTo>
                    <a:lnTo>
                      <a:pt x="425" y="430"/>
                    </a:lnTo>
                    <a:lnTo>
                      <a:pt x="339" y="418"/>
                    </a:lnTo>
                    <a:lnTo>
                      <a:pt x="269" y="404"/>
                    </a:lnTo>
                    <a:lnTo>
                      <a:pt x="214" y="385"/>
                    </a:lnTo>
                    <a:lnTo>
                      <a:pt x="157" y="363"/>
                    </a:lnTo>
                    <a:lnTo>
                      <a:pt x="107" y="338"/>
                    </a:lnTo>
                    <a:lnTo>
                      <a:pt x="68" y="314"/>
                    </a:lnTo>
                    <a:lnTo>
                      <a:pt x="34" y="282"/>
                    </a:lnTo>
                    <a:lnTo>
                      <a:pt x="10" y="256"/>
                    </a:lnTo>
                    <a:lnTo>
                      <a:pt x="0" y="222"/>
                    </a:lnTo>
                    <a:lnTo>
                      <a:pt x="3" y="185"/>
                    </a:lnTo>
                    <a:lnTo>
                      <a:pt x="13" y="161"/>
                    </a:lnTo>
                    <a:lnTo>
                      <a:pt x="29" y="140"/>
                    </a:lnTo>
                    <a:lnTo>
                      <a:pt x="65" y="111"/>
                    </a:lnTo>
                    <a:lnTo>
                      <a:pt x="114" y="88"/>
                    </a:lnTo>
                  </a:path>
                </a:pathLst>
              </a:custGeom>
              <a:solidFill>
                <a:srgbClr val="FFFFFF"/>
              </a:solidFill>
              <a:ln w="12700" cap="rnd" cmpd="sng">
                <a:solidFill>
                  <a:srgbClr val="000000"/>
                </a:solidFill>
                <a:prstDash val="solid"/>
                <a:round/>
                <a:headEnd type="none" w="med" len="med"/>
                <a:tailEnd type="none" w="med" len="med"/>
              </a:ln>
            </p:spPr>
            <p:txBody>
              <a:bodyPr/>
              <a:lstStyle/>
              <a:p>
                <a:endParaRPr lang="en-GB"/>
              </a:p>
            </p:txBody>
          </p:sp>
          <p:sp>
            <p:nvSpPr>
              <p:cNvPr id="25617" name="Freeform 33"/>
              <p:cNvSpPr>
                <a:spLocks/>
              </p:cNvSpPr>
              <p:nvPr/>
            </p:nvSpPr>
            <p:spPr bwMode="auto">
              <a:xfrm>
                <a:off x="2508" y="1501"/>
                <a:ext cx="1" cy="403"/>
              </a:xfrm>
              <a:custGeom>
                <a:avLst/>
                <a:gdLst>
                  <a:gd name="T0" fmla="*/ 0 w 1"/>
                  <a:gd name="T1" fmla="*/ 0 h 403"/>
                  <a:gd name="T2" fmla="*/ 0 w 1"/>
                  <a:gd name="T3" fmla="*/ 402 h 403"/>
                  <a:gd name="T4" fmla="*/ 0 60000 65536"/>
                  <a:gd name="T5" fmla="*/ 0 60000 65536"/>
                  <a:gd name="T6" fmla="*/ 0 w 1"/>
                  <a:gd name="T7" fmla="*/ 0 h 403"/>
                  <a:gd name="T8" fmla="*/ 1 w 1"/>
                  <a:gd name="T9" fmla="*/ 403 h 403"/>
                </a:gdLst>
                <a:ahLst/>
                <a:cxnLst>
                  <a:cxn ang="T4">
                    <a:pos x="T0" y="T1"/>
                  </a:cxn>
                  <a:cxn ang="T5">
                    <a:pos x="T2" y="T3"/>
                  </a:cxn>
                </a:cxnLst>
                <a:rect l="T6" t="T7" r="T8" b="T9"/>
                <a:pathLst>
                  <a:path w="1" h="403">
                    <a:moveTo>
                      <a:pt x="0" y="0"/>
                    </a:moveTo>
                    <a:lnTo>
                      <a:pt x="0" y="402"/>
                    </a:lnTo>
                  </a:path>
                </a:pathLst>
              </a:custGeom>
              <a:noFill/>
              <a:ln w="50800" cap="rnd" cmpd="sng">
                <a:solidFill>
                  <a:schemeClr val="tx1"/>
                </a:solidFill>
                <a:prstDash val="solid"/>
                <a:round/>
                <a:headEnd type="none" w="med" len="med"/>
                <a:tailEnd type="none" w="med" len="med"/>
              </a:ln>
            </p:spPr>
            <p:txBody>
              <a:bodyPr/>
              <a:lstStyle/>
              <a:p>
                <a:endParaRPr lang="en-GB"/>
              </a:p>
            </p:txBody>
          </p:sp>
        </p:grpSp>
        <p:sp>
          <p:nvSpPr>
            <p:cNvPr id="25612" name="Line 37"/>
            <p:cNvSpPr>
              <a:spLocks noChangeShapeType="1"/>
            </p:cNvSpPr>
            <p:nvPr/>
          </p:nvSpPr>
          <p:spPr bwMode="auto">
            <a:xfrm flipH="1">
              <a:off x="204" y="2478"/>
              <a:ext cx="907" cy="181"/>
            </a:xfrm>
            <a:prstGeom prst="line">
              <a:avLst/>
            </a:prstGeom>
            <a:noFill/>
            <a:ln w="9525">
              <a:solidFill>
                <a:schemeClr val="accent1"/>
              </a:solidFill>
              <a:round/>
              <a:headEnd/>
              <a:tailEnd/>
            </a:ln>
          </p:spPr>
          <p:txBody>
            <a:bodyPr/>
            <a:lstStyle/>
            <a:p>
              <a:endParaRPr lang="en-GB"/>
            </a:p>
          </p:txBody>
        </p:sp>
        <p:sp>
          <p:nvSpPr>
            <p:cNvPr id="25613" name="Line 38"/>
            <p:cNvSpPr>
              <a:spLocks noChangeShapeType="1"/>
            </p:cNvSpPr>
            <p:nvPr/>
          </p:nvSpPr>
          <p:spPr bwMode="auto">
            <a:xfrm flipH="1" flipV="1">
              <a:off x="203" y="2885"/>
              <a:ext cx="908" cy="182"/>
            </a:xfrm>
            <a:prstGeom prst="line">
              <a:avLst/>
            </a:prstGeom>
            <a:noFill/>
            <a:ln w="9525">
              <a:solidFill>
                <a:schemeClr val="accent1"/>
              </a:solidFill>
              <a:round/>
              <a:headEnd/>
              <a:tailEnd/>
            </a:ln>
          </p:spPr>
          <p:txBody>
            <a:bodyPr/>
            <a:lstStyle/>
            <a:p>
              <a:endParaRPr lang="en-GB"/>
            </a:p>
          </p:txBody>
        </p:sp>
        <p:sp>
          <p:nvSpPr>
            <p:cNvPr id="25614" name="Line 41"/>
            <p:cNvSpPr>
              <a:spLocks noChangeShapeType="1"/>
            </p:cNvSpPr>
            <p:nvPr/>
          </p:nvSpPr>
          <p:spPr bwMode="auto">
            <a:xfrm flipH="1">
              <a:off x="113" y="2704"/>
              <a:ext cx="182" cy="46"/>
            </a:xfrm>
            <a:prstGeom prst="line">
              <a:avLst/>
            </a:prstGeom>
            <a:noFill/>
            <a:ln w="9525">
              <a:solidFill>
                <a:schemeClr val="accent1"/>
              </a:solidFill>
              <a:round/>
              <a:headEnd/>
              <a:tailEnd/>
            </a:ln>
          </p:spPr>
          <p:txBody>
            <a:bodyPr/>
            <a:lstStyle/>
            <a:p>
              <a:endParaRPr lang="en-GB"/>
            </a:p>
          </p:txBody>
        </p:sp>
        <p:sp>
          <p:nvSpPr>
            <p:cNvPr id="25615" name="Line 42"/>
            <p:cNvSpPr>
              <a:spLocks noChangeShapeType="1"/>
            </p:cNvSpPr>
            <p:nvPr/>
          </p:nvSpPr>
          <p:spPr bwMode="auto">
            <a:xfrm flipH="1" flipV="1">
              <a:off x="113" y="2795"/>
              <a:ext cx="182" cy="45"/>
            </a:xfrm>
            <a:prstGeom prst="line">
              <a:avLst/>
            </a:prstGeom>
            <a:noFill/>
            <a:ln w="9525">
              <a:solidFill>
                <a:schemeClr val="accent1"/>
              </a:solidFill>
              <a:round/>
              <a:headEnd/>
              <a:tailEnd/>
            </a:ln>
          </p:spPr>
          <p:txBody>
            <a:bodyP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wipe(left)">
                                      <p:cBhvr>
                                        <p:cTn id="7" dur="1000"/>
                                        <p:tgtEl>
                                          <p:spTgt spid="235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3000" fill="hold"/>
                                        <p:tgtEl>
                                          <p:spTgt spid="2"/>
                                        </p:tgtEl>
                                        <p:attrNameLst>
                                          <p:attrName>ppt_x</p:attrName>
                                        </p:attrNameLst>
                                      </p:cBhvr>
                                      <p:tavLst>
                                        <p:tav tm="0">
                                          <p:val>
                                            <p:strVal val="0-#ppt_w/2"/>
                                          </p:val>
                                        </p:tav>
                                        <p:tav tm="100000">
                                          <p:val>
                                            <p:strVal val="#ppt_x"/>
                                          </p:val>
                                        </p:tav>
                                      </p:tavLst>
                                    </p:anim>
                                    <p:anim calcmode="lin" valueType="num">
                                      <p:cBhvr additive="base">
                                        <p:cTn id="13" dur="3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23583">
                                            <p:txEl>
                                              <p:pRg st="0" end="0"/>
                                            </p:txEl>
                                          </p:spTgt>
                                        </p:tgtEl>
                                        <p:attrNameLst>
                                          <p:attrName>style.visibility</p:attrName>
                                        </p:attrNameLst>
                                      </p:cBhvr>
                                      <p:to>
                                        <p:strVal val="visible"/>
                                      </p:to>
                                    </p:set>
                                    <p:animEffect transition="in" filter="wipe(left)">
                                      <p:cBhvr>
                                        <p:cTn id="18" dur="1000"/>
                                        <p:tgtEl>
                                          <p:spTgt spid="2358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23583">
                                            <p:txEl>
                                              <p:pRg st="1" end="1"/>
                                            </p:txEl>
                                          </p:spTgt>
                                        </p:tgtEl>
                                        <p:attrNameLst>
                                          <p:attrName>style.visibility</p:attrName>
                                        </p:attrNameLst>
                                      </p:cBhvr>
                                      <p:to>
                                        <p:strVal val="visible"/>
                                      </p:to>
                                    </p:set>
                                    <p:animEffect transition="in" filter="wipe(left)">
                                      <p:cBhvr>
                                        <p:cTn id="23" dur="1000"/>
                                        <p:tgtEl>
                                          <p:spTgt spid="235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462781" y="2565301"/>
            <a:ext cx="8475663" cy="838200"/>
            <a:chOff x="842" y="2000"/>
            <a:chExt cx="5339" cy="528"/>
          </a:xfrm>
        </p:grpSpPr>
        <p:sp>
          <p:nvSpPr>
            <p:cNvPr id="26665" name="Oval 3"/>
            <p:cNvSpPr>
              <a:spLocks noChangeArrowheads="1"/>
            </p:cNvSpPr>
            <p:nvPr/>
          </p:nvSpPr>
          <p:spPr bwMode="auto">
            <a:xfrm>
              <a:off x="1913" y="2051"/>
              <a:ext cx="412" cy="412"/>
            </a:xfrm>
            <a:prstGeom prst="ellipse">
              <a:avLst/>
            </a:prstGeom>
            <a:solidFill>
              <a:schemeClr val="bg1"/>
            </a:solidFill>
            <a:ln w="12700">
              <a:solidFill>
                <a:srgbClr val="000000"/>
              </a:solidFill>
              <a:round/>
              <a:headEnd/>
              <a:tailEnd/>
            </a:ln>
          </p:spPr>
          <p:txBody>
            <a:bodyPr wrap="none" anchor="ctr"/>
            <a:lstStyle/>
            <a:p>
              <a:endParaRPr lang="en-GB" b="1"/>
            </a:p>
          </p:txBody>
        </p:sp>
        <p:sp>
          <p:nvSpPr>
            <p:cNvPr id="26666" name="Rectangle 4"/>
            <p:cNvSpPr>
              <a:spLocks noChangeArrowheads="1"/>
            </p:cNvSpPr>
            <p:nvPr/>
          </p:nvSpPr>
          <p:spPr bwMode="auto">
            <a:xfrm>
              <a:off x="3385" y="2000"/>
              <a:ext cx="2796" cy="266"/>
            </a:xfrm>
            <a:prstGeom prst="rect">
              <a:avLst/>
            </a:prstGeom>
            <a:noFill/>
            <a:ln w="12700">
              <a:noFill/>
              <a:miter lim="800000"/>
              <a:headEnd/>
              <a:tailEnd/>
            </a:ln>
          </p:spPr>
          <p:txBody>
            <a:bodyPr wrap="square" lIns="90488" tIns="44450" rIns="90488" bIns="44450">
              <a:spAutoFit/>
            </a:bodyPr>
            <a:lstStyle/>
            <a:p>
              <a:pPr eaLnBrk="0" hangingPunct="0">
                <a:lnSpc>
                  <a:spcPct val="90000"/>
                </a:lnSpc>
              </a:pPr>
              <a:r>
                <a:rPr lang="en-GB" sz="2400" b="1" dirty="0" smtClean="0">
                  <a:solidFill>
                    <a:srgbClr val="FFFF00"/>
                  </a:solidFill>
                </a:rPr>
                <a:t>Reduction in Form Drag</a:t>
              </a:r>
              <a:endParaRPr lang="en-GB" sz="2400" b="1" dirty="0">
                <a:solidFill>
                  <a:srgbClr val="FFFF00"/>
                </a:solidFill>
              </a:endParaRPr>
            </a:p>
          </p:txBody>
        </p:sp>
        <p:sp>
          <p:nvSpPr>
            <p:cNvPr id="26667" name="Rectangle 5"/>
            <p:cNvSpPr>
              <a:spLocks noChangeArrowheads="1"/>
            </p:cNvSpPr>
            <p:nvPr/>
          </p:nvSpPr>
          <p:spPr bwMode="auto">
            <a:xfrm>
              <a:off x="3158" y="2227"/>
              <a:ext cx="2268" cy="301"/>
            </a:xfrm>
            <a:prstGeom prst="rect">
              <a:avLst/>
            </a:prstGeom>
            <a:noFill/>
            <a:ln w="12700">
              <a:noFill/>
              <a:miter lim="800000"/>
              <a:headEnd/>
              <a:tailEnd/>
            </a:ln>
          </p:spPr>
          <p:txBody>
            <a:bodyPr wrap="square" lIns="90488" tIns="44450" rIns="90488" bIns="44450">
              <a:spAutoFit/>
            </a:bodyPr>
            <a:lstStyle/>
            <a:p>
              <a:pPr algn="ctr" eaLnBrk="0" hangingPunct="0">
                <a:lnSpc>
                  <a:spcPct val="90000"/>
                </a:lnSpc>
              </a:pPr>
              <a:r>
                <a:rPr lang="en-GB" sz="2800" b="1" dirty="0">
                  <a:solidFill>
                    <a:srgbClr val="FFFF00"/>
                  </a:solidFill>
                </a:rPr>
                <a:t>50%</a:t>
              </a:r>
            </a:p>
          </p:txBody>
        </p:sp>
        <p:grpSp>
          <p:nvGrpSpPr>
            <p:cNvPr id="3" name="Group 6"/>
            <p:cNvGrpSpPr>
              <a:grpSpLocks/>
            </p:cNvGrpSpPr>
            <p:nvPr/>
          </p:nvGrpSpPr>
          <p:grpSpPr bwMode="auto">
            <a:xfrm>
              <a:off x="842" y="2227"/>
              <a:ext cx="566" cy="212"/>
              <a:chOff x="842" y="2227"/>
              <a:chExt cx="566" cy="212"/>
            </a:xfrm>
          </p:grpSpPr>
          <p:sp>
            <p:nvSpPr>
              <p:cNvPr id="26670" name="Freeform 7"/>
              <p:cNvSpPr>
                <a:spLocks/>
              </p:cNvSpPr>
              <p:nvPr/>
            </p:nvSpPr>
            <p:spPr bwMode="auto">
              <a:xfrm>
                <a:off x="842" y="2227"/>
                <a:ext cx="555" cy="7"/>
              </a:xfrm>
              <a:custGeom>
                <a:avLst/>
                <a:gdLst>
                  <a:gd name="T0" fmla="*/ 0 w 555"/>
                  <a:gd name="T1" fmla="*/ 0 h 7"/>
                  <a:gd name="T2" fmla="*/ 554 w 555"/>
                  <a:gd name="T3" fmla="*/ 6 h 7"/>
                  <a:gd name="T4" fmla="*/ 0 60000 65536"/>
                  <a:gd name="T5" fmla="*/ 0 60000 65536"/>
                  <a:gd name="T6" fmla="*/ 0 w 555"/>
                  <a:gd name="T7" fmla="*/ 0 h 7"/>
                  <a:gd name="T8" fmla="*/ 555 w 555"/>
                  <a:gd name="T9" fmla="*/ 7 h 7"/>
                </a:gdLst>
                <a:ahLst/>
                <a:cxnLst>
                  <a:cxn ang="T4">
                    <a:pos x="T0" y="T1"/>
                  </a:cxn>
                  <a:cxn ang="T5">
                    <a:pos x="T2" y="T3"/>
                  </a:cxn>
                </a:cxnLst>
                <a:rect l="T6" t="T7" r="T8" b="T9"/>
                <a:pathLst>
                  <a:path w="555" h="7">
                    <a:moveTo>
                      <a:pt x="0" y="0"/>
                    </a:moveTo>
                    <a:lnTo>
                      <a:pt x="554" y="6"/>
                    </a:lnTo>
                  </a:path>
                </a:pathLst>
              </a:custGeom>
              <a:noFill/>
              <a:ln w="12700" cap="rnd" cmpd="sng">
                <a:solidFill>
                  <a:srgbClr val="00FFFF"/>
                </a:solidFill>
                <a:prstDash val="solid"/>
                <a:round/>
                <a:headEnd type="none" w="med" len="med"/>
                <a:tailEnd type="triangle" w="med" len="med"/>
              </a:ln>
            </p:spPr>
            <p:txBody>
              <a:bodyPr/>
              <a:lstStyle/>
              <a:p>
                <a:endParaRPr lang="en-GB" b="1"/>
              </a:p>
            </p:txBody>
          </p:sp>
          <p:sp>
            <p:nvSpPr>
              <p:cNvPr id="26671" name="Freeform 8"/>
              <p:cNvSpPr>
                <a:spLocks/>
              </p:cNvSpPr>
              <p:nvPr/>
            </p:nvSpPr>
            <p:spPr bwMode="auto">
              <a:xfrm>
                <a:off x="853" y="2432"/>
                <a:ext cx="555" cy="7"/>
              </a:xfrm>
              <a:custGeom>
                <a:avLst/>
                <a:gdLst>
                  <a:gd name="T0" fmla="*/ 0 w 555"/>
                  <a:gd name="T1" fmla="*/ 0 h 7"/>
                  <a:gd name="T2" fmla="*/ 554 w 555"/>
                  <a:gd name="T3" fmla="*/ 6 h 7"/>
                  <a:gd name="T4" fmla="*/ 0 60000 65536"/>
                  <a:gd name="T5" fmla="*/ 0 60000 65536"/>
                  <a:gd name="T6" fmla="*/ 0 w 555"/>
                  <a:gd name="T7" fmla="*/ 0 h 7"/>
                  <a:gd name="T8" fmla="*/ 555 w 555"/>
                  <a:gd name="T9" fmla="*/ 7 h 7"/>
                </a:gdLst>
                <a:ahLst/>
                <a:cxnLst>
                  <a:cxn ang="T4">
                    <a:pos x="T0" y="T1"/>
                  </a:cxn>
                  <a:cxn ang="T5">
                    <a:pos x="T2" y="T3"/>
                  </a:cxn>
                </a:cxnLst>
                <a:rect l="T6" t="T7" r="T8" b="T9"/>
                <a:pathLst>
                  <a:path w="555" h="7">
                    <a:moveTo>
                      <a:pt x="0" y="0"/>
                    </a:moveTo>
                    <a:lnTo>
                      <a:pt x="554" y="6"/>
                    </a:lnTo>
                  </a:path>
                </a:pathLst>
              </a:custGeom>
              <a:noFill/>
              <a:ln w="12700" cap="rnd" cmpd="sng">
                <a:solidFill>
                  <a:srgbClr val="00FFFF"/>
                </a:solidFill>
                <a:prstDash val="solid"/>
                <a:round/>
                <a:headEnd type="none" w="med" len="med"/>
                <a:tailEnd type="triangle" w="med" len="med"/>
              </a:ln>
            </p:spPr>
            <p:txBody>
              <a:bodyPr/>
              <a:lstStyle/>
              <a:p>
                <a:endParaRPr lang="en-GB" b="1"/>
              </a:p>
            </p:txBody>
          </p:sp>
        </p:grpSp>
        <p:sp>
          <p:nvSpPr>
            <p:cNvPr id="26669" name="Freeform 9"/>
            <p:cNvSpPr>
              <a:spLocks/>
            </p:cNvSpPr>
            <p:nvPr/>
          </p:nvSpPr>
          <p:spPr bwMode="auto">
            <a:xfrm>
              <a:off x="2128" y="2054"/>
              <a:ext cx="1" cy="403"/>
            </a:xfrm>
            <a:custGeom>
              <a:avLst/>
              <a:gdLst>
                <a:gd name="T0" fmla="*/ 0 w 1"/>
                <a:gd name="T1" fmla="*/ 0 h 403"/>
                <a:gd name="T2" fmla="*/ 0 w 1"/>
                <a:gd name="T3" fmla="*/ 402 h 403"/>
                <a:gd name="T4" fmla="*/ 0 60000 65536"/>
                <a:gd name="T5" fmla="*/ 0 60000 65536"/>
                <a:gd name="T6" fmla="*/ 0 w 1"/>
                <a:gd name="T7" fmla="*/ 0 h 403"/>
                <a:gd name="T8" fmla="*/ 1 w 1"/>
                <a:gd name="T9" fmla="*/ 403 h 403"/>
              </a:gdLst>
              <a:ahLst/>
              <a:cxnLst>
                <a:cxn ang="T4">
                  <a:pos x="T0" y="T1"/>
                </a:cxn>
                <a:cxn ang="T5">
                  <a:pos x="T2" y="T3"/>
                </a:cxn>
              </a:cxnLst>
              <a:rect l="T6" t="T7" r="T8" b="T9"/>
              <a:pathLst>
                <a:path w="1" h="403">
                  <a:moveTo>
                    <a:pt x="0" y="0"/>
                  </a:moveTo>
                  <a:lnTo>
                    <a:pt x="0" y="402"/>
                  </a:lnTo>
                </a:path>
              </a:pathLst>
            </a:custGeom>
            <a:noFill/>
            <a:ln w="50800" cap="rnd" cmpd="sng">
              <a:solidFill>
                <a:schemeClr val="tx1"/>
              </a:solidFill>
              <a:prstDash val="solid"/>
              <a:round/>
              <a:headEnd type="none" w="med" len="med"/>
              <a:tailEnd type="none" w="med" len="med"/>
            </a:ln>
          </p:spPr>
          <p:txBody>
            <a:bodyPr/>
            <a:lstStyle/>
            <a:p>
              <a:endParaRPr lang="en-GB" b="1"/>
            </a:p>
          </p:txBody>
        </p:sp>
      </p:grpSp>
      <p:grpSp>
        <p:nvGrpSpPr>
          <p:cNvPr id="4" name="Group 10"/>
          <p:cNvGrpSpPr>
            <a:grpSpLocks/>
          </p:cNvGrpSpPr>
          <p:nvPr/>
        </p:nvGrpSpPr>
        <p:grpSpPr bwMode="auto">
          <a:xfrm>
            <a:off x="458019" y="5302151"/>
            <a:ext cx="6334124" cy="704850"/>
            <a:chOff x="842" y="3849"/>
            <a:chExt cx="3990" cy="444"/>
          </a:xfrm>
        </p:grpSpPr>
        <p:grpSp>
          <p:nvGrpSpPr>
            <p:cNvPr id="5" name="Group 11"/>
            <p:cNvGrpSpPr>
              <a:grpSpLocks/>
            </p:cNvGrpSpPr>
            <p:nvPr/>
          </p:nvGrpSpPr>
          <p:grpSpPr bwMode="auto">
            <a:xfrm>
              <a:off x="842" y="3966"/>
              <a:ext cx="566" cy="212"/>
              <a:chOff x="842" y="3966"/>
              <a:chExt cx="566" cy="212"/>
            </a:xfrm>
          </p:grpSpPr>
          <p:sp>
            <p:nvSpPr>
              <p:cNvPr id="26663" name="Freeform 12"/>
              <p:cNvSpPr>
                <a:spLocks/>
              </p:cNvSpPr>
              <p:nvPr/>
            </p:nvSpPr>
            <p:spPr bwMode="auto">
              <a:xfrm>
                <a:off x="842" y="3966"/>
                <a:ext cx="555" cy="7"/>
              </a:xfrm>
              <a:custGeom>
                <a:avLst/>
                <a:gdLst>
                  <a:gd name="T0" fmla="*/ 0 w 555"/>
                  <a:gd name="T1" fmla="*/ 0 h 7"/>
                  <a:gd name="T2" fmla="*/ 554 w 555"/>
                  <a:gd name="T3" fmla="*/ 6 h 7"/>
                  <a:gd name="T4" fmla="*/ 0 60000 65536"/>
                  <a:gd name="T5" fmla="*/ 0 60000 65536"/>
                  <a:gd name="T6" fmla="*/ 0 w 555"/>
                  <a:gd name="T7" fmla="*/ 0 h 7"/>
                  <a:gd name="T8" fmla="*/ 555 w 555"/>
                  <a:gd name="T9" fmla="*/ 7 h 7"/>
                </a:gdLst>
                <a:ahLst/>
                <a:cxnLst>
                  <a:cxn ang="T4">
                    <a:pos x="T0" y="T1"/>
                  </a:cxn>
                  <a:cxn ang="T5">
                    <a:pos x="T2" y="T3"/>
                  </a:cxn>
                </a:cxnLst>
                <a:rect l="T6" t="T7" r="T8" b="T9"/>
                <a:pathLst>
                  <a:path w="555" h="7">
                    <a:moveTo>
                      <a:pt x="0" y="0"/>
                    </a:moveTo>
                    <a:lnTo>
                      <a:pt x="554" y="6"/>
                    </a:lnTo>
                  </a:path>
                </a:pathLst>
              </a:custGeom>
              <a:noFill/>
              <a:ln w="12700" cap="rnd" cmpd="sng">
                <a:solidFill>
                  <a:srgbClr val="00FFFF"/>
                </a:solidFill>
                <a:prstDash val="solid"/>
                <a:round/>
                <a:headEnd type="none" w="med" len="med"/>
                <a:tailEnd type="triangle" w="med" len="med"/>
              </a:ln>
            </p:spPr>
            <p:txBody>
              <a:bodyPr/>
              <a:lstStyle/>
              <a:p>
                <a:endParaRPr lang="en-GB" b="1"/>
              </a:p>
            </p:txBody>
          </p:sp>
          <p:sp>
            <p:nvSpPr>
              <p:cNvPr id="26664" name="Freeform 13"/>
              <p:cNvSpPr>
                <a:spLocks/>
              </p:cNvSpPr>
              <p:nvPr/>
            </p:nvSpPr>
            <p:spPr bwMode="auto">
              <a:xfrm>
                <a:off x="853" y="4171"/>
                <a:ext cx="555" cy="7"/>
              </a:xfrm>
              <a:custGeom>
                <a:avLst/>
                <a:gdLst>
                  <a:gd name="T0" fmla="*/ 0 w 555"/>
                  <a:gd name="T1" fmla="*/ 0 h 7"/>
                  <a:gd name="T2" fmla="*/ 554 w 555"/>
                  <a:gd name="T3" fmla="*/ 6 h 7"/>
                  <a:gd name="T4" fmla="*/ 0 60000 65536"/>
                  <a:gd name="T5" fmla="*/ 0 60000 65536"/>
                  <a:gd name="T6" fmla="*/ 0 w 555"/>
                  <a:gd name="T7" fmla="*/ 0 h 7"/>
                  <a:gd name="T8" fmla="*/ 555 w 555"/>
                  <a:gd name="T9" fmla="*/ 7 h 7"/>
                </a:gdLst>
                <a:ahLst/>
                <a:cxnLst>
                  <a:cxn ang="T4">
                    <a:pos x="T0" y="T1"/>
                  </a:cxn>
                  <a:cxn ang="T5">
                    <a:pos x="T2" y="T3"/>
                  </a:cxn>
                </a:cxnLst>
                <a:rect l="T6" t="T7" r="T8" b="T9"/>
                <a:pathLst>
                  <a:path w="555" h="7">
                    <a:moveTo>
                      <a:pt x="0" y="0"/>
                    </a:moveTo>
                    <a:lnTo>
                      <a:pt x="554" y="6"/>
                    </a:lnTo>
                  </a:path>
                </a:pathLst>
              </a:custGeom>
              <a:noFill/>
              <a:ln w="12700" cap="rnd" cmpd="sng">
                <a:solidFill>
                  <a:srgbClr val="00FFFF"/>
                </a:solidFill>
                <a:prstDash val="solid"/>
                <a:round/>
                <a:headEnd type="none" w="med" len="med"/>
                <a:tailEnd type="triangle" w="med" len="med"/>
              </a:ln>
            </p:spPr>
            <p:txBody>
              <a:bodyPr/>
              <a:lstStyle/>
              <a:p>
                <a:endParaRPr lang="en-GB" b="1"/>
              </a:p>
            </p:txBody>
          </p:sp>
        </p:grpSp>
        <p:sp>
          <p:nvSpPr>
            <p:cNvPr id="26660" name="Rectangle 14"/>
            <p:cNvSpPr>
              <a:spLocks noChangeArrowheads="1"/>
            </p:cNvSpPr>
            <p:nvPr/>
          </p:nvSpPr>
          <p:spPr bwMode="auto">
            <a:xfrm>
              <a:off x="3810" y="3935"/>
              <a:ext cx="1022" cy="301"/>
            </a:xfrm>
            <a:prstGeom prst="rect">
              <a:avLst/>
            </a:prstGeom>
            <a:noFill/>
            <a:ln w="12700">
              <a:noFill/>
              <a:miter lim="800000"/>
              <a:headEnd/>
              <a:tailEnd/>
            </a:ln>
          </p:spPr>
          <p:txBody>
            <a:bodyPr wrap="none" lIns="90488" tIns="44450" rIns="90488" bIns="44450">
              <a:spAutoFit/>
            </a:bodyPr>
            <a:lstStyle/>
            <a:p>
              <a:pPr algn="ctr" eaLnBrk="0" hangingPunct="0">
                <a:lnSpc>
                  <a:spcPct val="90000"/>
                </a:lnSpc>
              </a:pPr>
              <a:r>
                <a:rPr lang="en-GB" sz="2800" b="1" dirty="0">
                  <a:solidFill>
                    <a:srgbClr val="FFFF00"/>
                  </a:solidFill>
                </a:rPr>
                <a:t>90 - 95%</a:t>
              </a:r>
            </a:p>
          </p:txBody>
        </p:sp>
        <p:sp>
          <p:nvSpPr>
            <p:cNvPr id="26661" name="Freeform 15"/>
            <p:cNvSpPr>
              <a:spLocks/>
            </p:cNvSpPr>
            <p:nvPr/>
          </p:nvSpPr>
          <p:spPr bwMode="auto">
            <a:xfrm>
              <a:off x="1526" y="3849"/>
              <a:ext cx="1701" cy="444"/>
            </a:xfrm>
            <a:custGeom>
              <a:avLst/>
              <a:gdLst>
                <a:gd name="T0" fmla="*/ 166 w 1701"/>
                <a:gd name="T1" fmla="*/ 71 h 444"/>
                <a:gd name="T2" fmla="*/ 256 w 1701"/>
                <a:gd name="T3" fmla="*/ 49 h 444"/>
                <a:gd name="T4" fmla="*/ 356 w 1701"/>
                <a:gd name="T5" fmla="*/ 29 h 444"/>
                <a:gd name="T6" fmla="*/ 505 w 1701"/>
                <a:gd name="T7" fmla="*/ 7 h 444"/>
                <a:gd name="T8" fmla="*/ 655 w 1701"/>
                <a:gd name="T9" fmla="*/ 2 h 444"/>
                <a:gd name="T10" fmla="*/ 781 w 1701"/>
                <a:gd name="T11" fmla="*/ 12 h 444"/>
                <a:gd name="T12" fmla="*/ 924 w 1701"/>
                <a:gd name="T13" fmla="*/ 25 h 444"/>
                <a:gd name="T14" fmla="*/ 1058 w 1701"/>
                <a:gd name="T15" fmla="*/ 46 h 444"/>
                <a:gd name="T16" fmla="*/ 1186 w 1701"/>
                <a:gd name="T17" fmla="*/ 67 h 444"/>
                <a:gd name="T18" fmla="*/ 1304 w 1701"/>
                <a:gd name="T19" fmla="*/ 89 h 444"/>
                <a:gd name="T20" fmla="*/ 1435 w 1701"/>
                <a:gd name="T21" fmla="*/ 114 h 444"/>
                <a:gd name="T22" fmla="*/ 1540 w 1701"/>
                <a:gd name="T23" fmla="*/ 135 h 444"/>
                <a:gd name="T24" fmla="*/ 1628 w 1701"/>
                <a:gd name="T25" fmla="*/ 157 h 444"/>
                <a:gd name="T26" fmla="*/ 1678 w 1701"/>
                <a:gd name="T27" fmla="*/ 181 h 444"/>
                <a:gd name="T28" fmla="*/ 1700 w 1701"/>
                <a:gd name="T29" fmla="*/ 225 h 444"/>
                <a:gd name="T30" fmla="*/ 1683 w 1701"/>
                <a:gd name="T31" fmla="*/ 267 h 444"/>
                <a:gd name="T32" fmla="*/ 1613 w 1701"/>
                <a:gd name="T33" fmla="*/ 297 h 444"/>
                <a:gd name="T34" fmla="*/ 1486 w 1701"/>
                <a:gd name="T35" fmla="*/ 324 h 444"/>
                <a:gd name="T36" fmla="*/ 1357 w 1701"/>
                <a:gd name="T37" fmla="*/ 350 h 444"/>
                <a:gd name="T38" fmla="*/ 1240 w 1701"/>
                <a:gd name="T39" fmla="*/ 371 h 444"/>
                <a:gd name="T40" fmla="*/ 1118 w 1701"/>
                <a:gd name="T41" fmla="*/ 388 h 444"/>
                <a:gd name="T42" fmla="*/ 994 w 1701"/>
                <a:gd name="T43" fmla="*/ 406 h 444"/>
                <a:gd name="T44" fmla="*/ 871 w 1701"/>
                <a:gd name="T45" fmla="*/ 424 h 444"/>
                <a:gd name="T46" fmla="*/ 721 w 1701"/>
                <a:gd name="T47" fmla="*/ 438 h 444"/>
                <a:gd name="T48" fmla="*/ 570 w 1701"/>
                <a:gd name="T49" fmla="*/ 442 h 444"/>
                <a:gd name="T50" fmla="*/ 425 w 1701"/>
                <a:gd name="T51" fmla="*/ 430 h 444"/>
                <a:gd name="T52" fmla="*/ 269 w 1701"/>
                <a:gd name="T53" fmla="*/ 404 h 444"/>
                <a:gd name="T54" fmla="*/ 157 w 1701"/>
                <a:gd name="T55" fmla="*/ 363 h 444"/>
                <a:gd name="T56" fmla="*/ 68 w 1701"/>
                <a:gd name="T57" fmla="*/ 314 h 444"/>
                <a:gd name="T58" fmla="*/ 10 w 1701"/>
                <a:gd name="T59" fmla="*/ 256 h 444"/>
                <a:gd name="T60" fmla="*/ 3 w 1701"/>
                <a:gd name="T61" fmla="*/ 185 h 444"/>
                <a:gd name="T62" fmla="*/ 29 w 1701"/>
                <a:gd name="T63" fmla="*/ 140 h 444"/>
                <a:gd name="T64" fmla="*/ 114 w 1701"/>
                <a:gd name="T65" fmla="*/ 88 h 44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701"/>
                <a:gd name="T100" fmla="*/ 0 h 444"/>
                <a:gd name="T101" fmla="*/ 1701 w 1701"/>
                <a:gd name="T102" fmla="*/ 444 h 44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701" h="444">
                  <a:moveTo>
                    <a:pt x="114" y="88"/>
                  </a:moveTo>
                  <a:lnTo>
                    <a:pt x="166" y="71"/>
                  </a:lnTo>
                  <a:lnTo>
                    <a:pt x="219" y="57"/>
                  </a:lnTo>
                  <a:lnTo>
                    <a:pt x="256" y="49"/>
                  </a:lnTo>
                  <a:lnTo>
                    <a:pt x="295" y="41"/>
                  </a:lnTo>
                  <a:lnTo>
                    <a:pt x="356" y="29"/>
                  </a:lnTo>
                  <a:lnTo>
                    <a:pt x="429" y="16"/>
                  </a:lnTo>
                  <a:lnTo>
                    <a:pt x="505" y="7"/>
                  </a:lnTo>
                  <a:lnTo>
                    <a:pt x="583" y="0"/>
                  </a:lnTo>
                  <a:lnTo>
                    <a:pt x="655" y="2"/>
                  </a:lnTo>
                  <a:lnTo>
                    <a:pt x="718" y="6"/>
                  </a:lnTo>
                  <a:lnTo>
                    <a:pt x="781" y="12"/>
                  </a:lnTo>
                  <a:lnTo>
                    <a:pt x="850" y="17"/>
                  </a:lnTo>
                  <a:lnTo>
                    <a:pt x="924" y="25"/>
                  </a:lnTo>
                  <a:lnTo>
                    <a:pt x="987" y="35"/>
                  </a:lnTo>
                  <a:lnTo>
                    <a:pt x="1058" y="46"/>
                  </a:lnTo>
                  <a:lnTo>
                    <a:pt x="1133" y="59"/>
                  </a:lnTo>
                  <a:lnTo>
                    <a:pt x="1186" y="67"/>
                  </a:lnTo>
                  <a:lnTo>
                    <a:pt x="1246" y="80"/>
                  </a:lnTo>
                  <a:lnTo>
                    <a:pt x="1304" y="89"/>
                  </a:lnTo>
                  <a:lnTo>
                    <a:pt x="1375" y="102"/>
                  </a:lnTo>
                  <a:lnTo>
                    <a:pt x="1435" y="114"/>
                  </a:lnTo>
                  <a:lnTo>
                    <a:pt x="1492" y="124"/>
                  </a:lnTo>
                  <a:lnTo>
                    <a:pt x="1540" y="135"/>
                  </a:lnTo>
                  <a:lnTo>
                    <a:pt x="1585" y="147"/>
                  </a:lnTo>
                  <a:lnTo>
                    <a:pt x="1628" y="157"/>
                  </a:lnTo>
                  <a:lnTo>
                    <a:pt x="1657" y="167"/>
                  </a:lnTo>
                  <a:lnTo>
                    <a:pt x="1678" y="181"/>
                  </a:lnTo>
                  <a:lnTo>
                    <a:pt x="1698" y="203"/>
                  </a:lnTo>
                  <a:lnTo>
                    <a:pt x="1700" y="225"/>
                  </a:lnTo>
                  <a:lnTo>
                    <a:pt x="1698" y="247"/>
                  </a:lnTo>
                  <a:lnTo>
                    <a:pt x="1683" y="267"/>
                  </a:lnTo>
                  <a:lnTo>
                    <a:pt x="1660" y="282"/>
                  </a:lnTo>
                  <a:lnTo>
                    <a:pt x="1613" y="297"/>
                  </a:lnTo>
                  <a:lnTo>
                    <a:pt x="1545" y="313"/>
                  </a:lnTo>
                  <a:lnTo>
                    <a:pt x="1486" y="324"/>
                  </a:lnTo>
                  <a:lnTo>
                    <a:pt x="1433" y="333"/>
                  </a:lnTo>
                  <a:lnTo>
                    <a:pt x="1357" y="350"/>
                  </a:lnTo>
                  <a:lnTo>
                    <a:pt x="1296" y="359"/>
                  </a:lnTo>
                  <a:lnTo>
                    <a:pt x="1240" y="371"/>
                  </a:lnTo>
                  <a:lnTo>
                    <a:pt x="1175" y="377"/>
                  </a:lnTo>
                  <a:lnTo>
                    <a:pt x="1118" y="388"/>
                  </a:lnTo>
                  <a:lnTo>
                    <a:pt x="1058" y="394"/>
                  </a:lnTo>
                  <a:lnTo>
                    <a:pt x="994" y="406"/>
                  </a:lnTo>
                  <a:lnTo>
                    <a:pt x="935" y="414"/>
                  </a:lnTo>
                  <a:lnTo>
                    <a:pt x="871" y="424"/>
                  </a:lnTo>
                  <a:lnTo>
                    <a:pt x="801" y="432"/>
                  </a:lnTo>
                  <a:lnTo>
                    <a:pt x="721" y="438"/>
                  </a:lnTo>
                  <a:lnTo>
                    <a:pt x="643" y="443"/>
                  </a:lnTo>
                  <a:lnTo>
                    <a:pt x="570" y="442"/>
                  </a:lnTo>
                  <a:lnTo>
                    <a:pt x="492" y="437"/>
                  </a:lnTo>
                  <a:lnTo>
                    <a:pt x="425" y="430"/>
                  </a:lnTo>
                  <a:lnTo>
                    <a:pt x="339" y="418"/>
                  </a:lnTo>
                  <a:lnTo>
                    <a:pt x="269" y="404"/>
                  </a:lnTo>
                  <a:lnTo>
                    <a:pt x="214" y="385"/>
                  </a:lnTo>
                  <a:lnTo>
                    <a:pt x="157" y="363"/>
                  </a:lnTo>
                  <a:lnTo>
                    <a:pt x="107" y="338"/>
                  </a:lnTo>
                  <a:lnTo>
                    <a:pt x="68" y="314"/>
                  </a:lnTo>
                  <a:lnTo>
                    <a:pt x="34" y="282"/>
                  </a:lnTo>
                  <a:lnTo>
                    <a:pt x="10" y="256"/>
                  </a:lnTo>
                  <a:lnTo>
                    <a:pt x="0" y="222"/>
                  </a:lnTo>
                  <a:lnTo>
                    <a:pt x="3" y="185"/>
                  </a:lnTo>
                  <a:lnTo>
                    <a:pt x="13" y="161"/>
                  </a:lnTo>
                  <a:lnTo>
                    <a:pt x="29" y="140"/>
                  </a:lnTo>
                  <a:lnTo>
                    <a:pt x="65" y="111"/>
                  </a:lnTo>
                  <a:lnTo>
                    <a:pt x="114" y="88"/>
                  </a:lnTo>
                </a:path>
              </a:pathLst>
            </a:custGeom>
            <a:solidFill>
              <a:srgbClr val="FFFFFF"/>
            </a:solidFill>
            <a:ln w="12700" cap="rnd" cmpd="sng">
              <a:solidFill>
                <a:srgbClr val="000000"/>
              </a:solidFill>
              <a:prstDash val="solid"/>
              <a:round/>
              <a:headEnd type="none" w="med" len="med"/>
              <a:tailEnd type="none" w="med" len="med"/>
            </a:ln>
          </p:spPr>
          <p:txBody>
            <a:bodyPr/>
            <a:lstStyle/>
            <a:p>
              <a:endParaRPr lang="en-GB" b="1"/>
            </a:p>
          </p:txBody>
        </p:sp>
        <p:sp>
          <p:nvSpPr>
            <p:cNvPr id="26662" name="Freeform 16"/>
            <p:cNvSpPr>
              <a:spLocks/>
            </p:cNvSpPr>
            <p:nvPr/>
          </p:nvSpPr>
          <p:spPr bwMode="auto">
            <a:xfrm>
              <a:off x="2107" y="3870"/>
              <a:ext cx="1" cy="403"/>
            </a:xfrm>
            <a:custGeom>
              <a:avLst/>
              <a:gdLst>
                <a:gd name="T0" fmla="*/ 0 w 1"/>
                <a:gd name="T1" fmla="*/ 0 h 403"/>
                <a:gd name="T2" fmla="*/ 0 w 1"/>
                <a:gd name="T3" fmla="*/ 402 h 403"/>
                <a:gd name="T4" fmla="*/ 0 60000 65536"/>
                <a:gd name="T5" fmla="*/ 0 60000 65536"/>
                <a:gd name="T6" fmla="*/ 0 w 1"/>
                <a:gd name="T7" fmla="*/ 0 h 403"/>
                <a:gd name="T8" fmla="*/ 1 w 1"/>
                <a:gd name="T9" fmla="*/ 403 h 403"/>
              </a:gdLst>
              <a:ahLst/>
              <a:cxnLst>
                <a:cxn ang="T4">
                  <a:pos x="T0" y="T1"/>
                </a:cxn>
                <a:cxn ang="T5">
                  <a:pos x="T2" y="T3"/>
                </a:cxn>
              </a:cxnLst>
              <a:rect l="T6" t="T7" r="T8" b="T9"/>
              <a:pathLst>
                <a:path w="1" h="403">
                  <a:moveTo>
                    <a:pt x="0" y="0"/>
                  </a:moveTo>
                  <a:lnTo>
                    <a:pt x="0" y="402"/>
                  </a:lnTo>
                </a:path>
              </a:pathLst>
            </a:custGeom>
            <a:noFill/>
            <a:ln w="50800" cap="rnd" cmpd="sng">
              <a:solidFill>
                <a:schemeClr val="tx1"/>
              </a:solidFill>
              <a:prstDash val="solid"/>
              <a:round/>
              <a:headEnd type="none" w="med" len="med"/>
              <a:tailEnd type="none" w="med" len="med"/>
            </a:ln>
          </p:spPr>
          <p:txBody>
            <a:bodyPr/>
            <a:lstStyle/>
            <a:p>
              <a:endParaRPr lang="en-GB" b="1"/>
            </a:p>
          </p:txBody>
        </p:sp>
      </p:grpSp>
      <p:grpSp>
        <p:nvGrpSpPr>
          <p:cNvPr id="6" name="Group 17"/>
          <p:cNvGrpSpPr>
            <a:grpSpLocks/>
          </p:cNvGrpSpPr>
          <p:nvPr/>
        </p:nvGrpSpPr>
        <p:grpSpPr bwMode="auto">
          <a:xfrm>
            <a:off x="462781" y="3862288"/>
            <a:ext cx="5973763" cy="698500"/>
            <a:chOff x="842" y="2815"/>
            <a:chExt cx="3763" cy="440"/>
          </a:xfrm>
        </p:grpSpPr>
        <p:sp>
          <p:nvSpPr>
            <p:cNvPr id="26653" name="Freeform 18"/>
            <p:cNvSpPr>
              <a:spLocks/>
            </p:cNvSpPr>
            <p:nvPr/>
          </p:nvSpPr>
          <p:spPr bwMode="auto">
            <a:xfrm>
              <a:off x="1806" y="2815"/>
              <a:ext cx="1014" cy="440"/>
            </a:xfrm>
            <a:custGeom>
              <a:avLst/>
              <a:gdLst>
                <a:gd name="T0" fmla="*/ 93 w 1014"/>
                <a:gd name="T1" fmla="*/ 73 h 440"/>
                <a:gd name="T2" fmla="*/ 148 w 1014"/>
                <a:gd name="T3" fmla="*/ 40 h 440"/>
                <a:gd name="T4" fmla="*/ 215 w 1014"/>
                <a:gd name="T5" fmla="*/ 11 h 440"/>
                <a:gd name="T6" fmla="*/ 300 w 1014"/>
                <a:gd name="T7" fmla="*/ 0 h 440"/>
                <a:gd name="T8" fmla="*/ 390 w 1014"/>
                <a:gd name="T9" fmla="*/ 3 h 440"/>
                <a:gd name="T10" fmla="*/ 466 w 1014"/>
                <a:gd name="T11" fmla="*/ 10 h 440"/>
                <a:gd name="T12" fmla="*/ 548 w 1014"/>
                <a:gd name="T13" fmla="*/ 21 h 440"/>
                <a:gd name="T14" fmla="*/ 629 w 1014"/>
                <a:gd name="T15" fmla="*/ 35 h 440"/>
                <a:gd name="T16" fmla="*/ 717 w 1014"/>
                <a:gd name="T17" fmla="*/ 54 h 440"/>
                <a:gd name="T18" fmla="*/ 790 w 1014"/>
                <a:gd name="T19" fmla="*/ 73 h 440"/>
                <a:gd name="T20" fmla="*/ 870 w 1014"/>
                <a:gd name="T21" fmla="*/ 96 h 440"/>
                <a:gd name="T22" fmla="*/ 933 w 1014"/>
                <a:gd name="T23" fmla="*/ 115 h 440"/>
                <a:gd name="T24" fmla="*/ 979 w 1014"/>
                <a:gd name="T25" fmla="*/ 134 h 440"/>
                <a:gd name="T26" fmla="*/ 1010 w 1014"/>
                <a:gd name="T27" fmla="*/ 189 h 440"/>
                <a:gd name="T28" fmla="*/ 1010 w 1014"/>
                <a:gd name="T29" fmla="*/ 242 h 440"/>
                <a:gd name="T30" fmla="*/ 991 w 1014"/>
                <a:gd name="T31" fmla="*/ 285 h 440"/>
                <a:gd name="T32" fmla="*/ 920 w 1014"/>
                <a:gd name="T33" fmla="*/ 324 h 440"/>
                <a:gd name="T34" fmla="*/ 845 w 1014"/>
                <a:gd name="T35" fmla="*/ 347 h 440"/>
                <a:gd name="T36" fmla="*/ 774 w 1014"/>
                <a:gd name="T37" fmla="*/ 369 h 440"/>
                <a:gd name="T38" fmla="*/ 697 w 1014"/>
                <a:gd name="T39" fmla="*/ 389 h 440"/>
                <a:gd name="T40" fmla="*/ 633 w 1014"/>
                <a:gd name="T41" fmla="*/ 404 h 440"/>
                <a:gd name="T42" fmla="*/ 549 w 1014"/>
                <a:gd name="T43" fmla="*/ 420 h 440"/>
                <a:gd name="T44" fmla="*/ 471 w 1014"/>
                <a:gd name="T45" fmla="*/ 431 h 440"/>
                <a:gd name="T46" fmla="*/ 374 w 1014"/>
                <a:gd name="T47" fmla="*/ 439 h 440"/>
                <a:gd name="T48" fmla="*/ 295 w 1014"/>
                <a:gd name="T49" fmla="*/ 434 h 440"/>
                <a:gd name="T50" fmla="*/ 210 w 1014"/>
                <a:gd name="T51" fmla="*/ 421 h 440"/>
                <a:gd name="T52" fmla="*/ 132 w 1014"/>
                <a:gd name="T53" fmla="*/ 387 h 440"/>
                <a:gd name="T54" fmla="*/ 69 w 1014"/>
                <a:gd name="T55" fmla="*/ 344 h 440"/>
                <a:gd name="T56" fmla="*/ 21 w 1014"/>
                <a:gd name="T57" fmla="*/ 290 h 440"/>
                <a:gd name="T58" fmla="*/ 0 w 1014"/>
                <a:gd name="T59" fmla="*/ 225 h 440"/>
                <a:gd name="T60" fmla="*/ 11 w 1014"/>
                <a:gd name="T61" fmla="*/ 167 h 440"/>
                <a:gd name="T62" fmla="*/ 40 w 1014"/>
                <a:gd name="T63" fmla="*/ 119 h 4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14"/>
                <a:gd name="T97" fmla="*/ 0 h 440"/>
                <a:gd name="T98" fmla="*/ 1014 w 1014"/>
                <a:gd name="T99" fmla="*/ 440 h 44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14" h="440">
                  <a:moveTo>
                    <a:pt x="69" y="89"/>
                  </a:moveTo>
                  <a:lnTo>
                    <a:pt x="93" y="73"/>
                  </a:lnTo>
                  <a:lnTo>
                    <a:pt x="119" y="55"/>
                  </a:lnTo>
                  <a:lnTo>
                    <a:pt x="148" y="40"/>
                  </a:lnTo>
                  <a:lnTo>
                    <a:pt x="173" y="28"/>
                  </a:lnTo>
                  <a:lnTo>
                    <a:pt x="215" y="11"/>
                  </a:lnTo>
                  <a:lnTo>
                    <a:pt x="262" y="4"/>
                  </a:lnTo>
                  <a:lnTo>
                    <a:pt x="300" y="0"/>
                  </a:lnTo>
                  <a:lnTo>
                    <a:pt x="347" y="0"/>
                  </a:lnTo>
                  <a:lnTo>
                    <a:pt x="390" y="3"/>
                  </a:lnTo>
                  <a:lnTo>
                    <a:pt x="426" y="5"/>
                  </a:lnTo>
                  <a:lnTo>
                    <a:pt x="466" y="10"/>
                  </a:lnTo>
                  <a:lnTo>
                    <a:pt x="507" y="14"/>
                  </a:lnTo>
                  <a:lnTo>
                    <a:pt x="548" y="21"/>
                  </a:lnTo>
                  <a:lnTo>
                    <a:pt x="592" y="29"/>
                  </a:lnTo>
                  <a:lnTo>
                    <a:pt x="629" y="35"/>
                  </a:lnTo>
                  <a:lnTo>
                    <a:pt x="676" y="45"/>
                  </a:lnTo>
                  <a:lnTo>
                    <a:pt x="717" y="54"/>
                  </a:lnTo>
                  <a:lnTo>
                    <a:pt x="755" y="62"/>
                  </a:lnTo>
                  <a:lnTo>
                    <a:pt x="790" y="73"/>
                  </a:lnTo>
                  <a:lnTo>
                    <a:pt x="831" y="85"/>
                  </a:lnTo>
                  <a:lnTo>
                    <a:pt x="870" y="96"/>
                  </a:lnTo>
                  <a:lnTo>
                    <a:pt x="902" y="105"/>
                  </a:lnTo>
                  <a:lnTo>
                    <a:pt x="933" y="115"/>
                  </a:lnTo>
                  <a:lnTo>
                    <a:pt x="956" y="123"/>
                  </a:lnTo>
                  <a:lnTo>
                    <a:pt x="979" y="134"/>
                  </a:lnTo>
                  <a:lnTo>
                    <a:pt x="997" y="156"/>
                  </a:lnTo>
                  <a:lnTo>
                    <a:pt x="1010" y="189"/>
                  </a:lnTo>
                  <a:lnTo>
                    <a:pt x="1013" y="213"/>
                  </a:lnTo>
                  <a:lnTo>
                    <a:pt x="1010" y="242"/>
                  </a:lnTo>
                  <a:lnTo>
                    <a:pt x="1003" y="262"/>
                  </a:lnTo>
                  <a:lnTo>
                    <a:pt x="991" y="285"/>
                  </a:lnTo>
                  <a:lnTo>
                    <a:pt x="965" y="307"/>
                  </a:lnTo>
                  <a:lnTo>
                    <a:pt x="920" y="324"/>
                  </a:lnTo>
                  <a:lnTo>
                    <a:pt x="883" y="335"/>
                  </a:lnTo>
                  <a:lnTo>
                    <a:pt x="845" y="347"/>
                  </a:lnTo>
                  <a:lnTo>
                    <a:pt x="809" y="359"/>
                  </a:lnTo>
                  <a:lnTo>
                    <a:pt x="774" y="369"/>
                  </a:lnTo>
                  <a:lnTo>
                    <a:pt x="735" y="380"/>
                  </a:lnTo>
                  <a:lnTo>
                    <a:pt x="697" y="389"/>
                  </a:lnTo>
                  <a:lnTo>
                    <a:pt x="665" y="398"/>
                  </a:lnTo>
                  <a:lnTo>
                    <a:pt x="633" y="404"/>
                  </a:lnTo>
                  <a:lnTo>
                    <a:pt x="587" y="412"/>
                  </a:lnTo>
                  <a:lnTo>
                    <a:pt x="549" y="420"/>
                  </a:lnTo>
                  <a:lnTo>
                    <a:pt x="513" y="425"/>
                  </a:lnTo>
                  <a:lnTo>
                    <a:pt x="471" y="431"/>
                  </a:lnTo>
                  <a:lnTo>
                    <a:pt x="421" y="436"/>
                  </a:lnTo>
                  <a:lnTo>
                    <a:pt x="374" y="439"/>
                  </a:lnTo>
                  <a:lnTo>
                    <a:pt x="337" y="437"/>
                  </a:lnTo>
                  <a:lnTo>
                    <a:pt x="295" y="434"/>
                  </a:lnTo>
                  <a:lnTo>
                    <a:pt x="251" y="430"/>
                  </a:lnTo>
                  <a:lnTo>
                    <a:pt x="210" y="421"/>
                  </a:lnTo>
                  <a:lnTo>
                    <a:pt x="167" y="404"/>
                  </a:lnTo>
                  <a:lnTo>
                    <a:pt x="132" y="387"/>
                  </a:lnTo>
                  <a:lnTo>
                    <a:pt x="97" y="362"/>
                  </a:lnTo>
                  <a:lnTo>
                    <a:pt x="69" y="344"/>
                  </a:lnTo>
                  <a:lnTo>
                    <a:pt x="44" y="320"/>
                  </a:lnTo>
                  <a:lnTo>
                    <a:pt x="21" y="290"/>
                  </a:lnTo>
                  <a:lnTo>
                    <a:pt x="7" y="255"/>
                  </a:lnTo>
                  <a:lnTo>
                    <a:pt x="0" y="225"/>
                  </a:lnTo>
                  <a:lnTo>
                    <a:pt x="4" y="189"/>
                  </a:lnTo>
                  <a:lnTo>
                    <a:pt x="11" y="167"/>
                  </a:lnTo>
                  <a:lnTo>
                    <a:pt x="20" y="146"/>
                  </a:lnTo>
                  <a:lnTo>
                    <a:pt x="40" y="119"/>
                  </a:lnTo>
                  <a:lnTo>
                    <a:pt x="69" y="89"/>
                  </a:lnTo>
                </a:path>
              </a:pathLst>
            </a:custGeom>
            <a:solidFill>
              <a:srgbClr val="FFFFFF"/>
            </a:solidFill>
            <a:ln w="12700" cap="rnd" cmpd="sng">
              <a:solidFill>
                <a:srgbClr val="000000"/>
              </a:solidFill>
              <a:prstDash val="solid"/>
              <a:round/>
              <a:headEnd type="none" w="med" len="med"/>
              <a:tailEnd type="none" w="med" len="med"/>
            </a:ln>
          </p:spPr>
          <p:txBody>
            <a:bodyPr/>
            <a:lstStyle/>
            <a:p>
              <a:endParaRPr lang="en-GB" b="1"/>
            </a:p>
          </p:txBody>
        </p:sp>
        <p:sp>
          <p:nvSpPr>
            <p:cNvPr id="26654" name="Rectangle 19"/>
            <p:cNvSpPr>
              <a:spLocks noChangeArrowheads="1"/>
            </p:cNvSpPr>
            <p:nvPr/>
          </p:nvSpPr>
          <p:spPr bwMode="auto">
            <a:xfrm>
              <a:off x="4037" y="2907"/>
              <a:ext cx="568" cy="301"/>
            </a:xfrm>
            <a:prstGeom prst="rect">
              <a:avLst/>
            </a:prstGeom>
            <a:noFill/>
            <a:ln w="12700">
              <a:noFill/>
              <a:miter lim="800000"/>
              <a:headEnd/>
              <a:tailEnd/>
            </a:ln>
          </p:spPr>
          <p:txBody>
            <a:bodyPr wrap="none" lIns="90488" tIns="44450" rIns="90488" bIns="44450">
              <a:spAutoFit/>
            </a:bodyPr>
            <a:lstStyle/>
            <a:p>
              <a:pPr algn="ctr" eaLnBrk="0" hangingPunct="0">
                <a:lnSpc>
                  <a:spcPct val="90000"/>
                </a:lnSpc>
              </a:pPr>
              <a:r>
                <a:rPr lang="en-GB" sz="2800" b="1" dirty="0">
                  <a:solidFill>
                    <a:srgbClr val="FFFF00"/>
                  </a:solidFill>
                </a:rPr>
                <a:t>85%</a:t>
              </a:r>
            </a:p>
          </p:txBody>
        </p:sp>
        <p:grpSp>
          <p:nvGrpSpPr>
            <p:cNvPr id="7" name="Group 20"/>
            <p:cNvGrpSpPr>
              <a:grpSpLocks/>
            </p:cNvGrpSpPr>
            <p:nvPr/>
          </p:nvGrpSpPr>
          <p:grpSpPr bwMode="auto">
            <a:xfrm>
              <a:off x="842" y="2949"/>
              <a:ext cx="566" cy="212"/>
              <a:chOff x="842" y="2949"/>
              <a:chExt cx="566" cy="212"/>
            </a:xfrm>
          </p:grpSpPr>
          <p:sp>
            <p:nvSpPr>
              <p:cNvPr id="26657" name="Freeform 21"/>
              <p:cNvSpPr>
                <a:spLocks/>
              </p:cNvSpPr>
              <p:nvPr/>
            </p:nvSpPr>
            <p:spPr bwMode="auto">
              <a:xfrm>
                <a:off x="842" y="2949"/>
                <a:ext cx="555" cy="7"/>
              </a:xfrm>
              <a:custGeom>
                <a:avLst/>
                <a:gdLst>
                  <a:gd name="T0" fmla="*/ 0 w 555"/>
                  <a:gd name="T1" fmla="*/ 0 h 7"/>
                  <a:gd name="T2" fmla="*/ 554 w 555"/>
                  <a:gd name="T3" fmla="*/ 6 h 7"/>
                  <a:gd name="T4" fmla="*/ 0 60000 65536"/>
                  <a:gd name="T5" fmla="*/ 0 60000 65536"/>
                  <a:gd name="T6" fmla="*/ 0 w 555"/>
                  <a:gd name="T7" fmla="*/ 0 h 7"/>
                  <a:gd name="T8" fmla="*/ 555 w 555"/>
                  <a:gd name="T9" fmla="*/ 7 h 7"/>
                </a:gdLst>
                <a:ahLst/>
                <a:cxnLst>
                  <a:cxn ang="T4">
                    <a:pos x="T0" y="T1"/>
                  </a:cxn>
                  <a:cxn ang="T5">
                    <a:pos x="T2" y="T3"/>
                  </a:cxn>
                </a:cxnLst>
                <a:rect l="T6" t="T7" r="T8" b="T9"/>
                <a:pathLst>
                  <a:path w="555" h="7">
                    <a:moveTo>
                      <a:pt x="0" y="0"/>
                    </a:moveTo>
                    <a:lnTo>
                      <a:pt x="554" y="6"/>
                    </a:lnTo>
                  </a:path>
                </a:pathLst>
              </a:custGeom>
              <a:noFill/>
              <a:ln w="12700" cap="rnd" cmpd="sng">
                <a:solidFill>
                  <a:srgbClr val="00FFFF"/>
                </a:solidFill>
                <a:prstDash val="solid"/>
                <a:round/>
                <a:headEnd type="none" w="med" len="med"/>
                <a:tailEnd type="triangle" w="med" len="med"/>
              </a:ln>
            </p:spPr>
            <p:txBody>
              <a:bodyPr/>
              <a:lstStyle/>
              <a:p>
                <a:endParaRPr lang="en-GB" b="1"/>
              </a:p>
            </p:txBody>
          </p:sp>
          <p:sp>
            <p:nvSpPr>
              <p:cNvPr id="26658" name="Freeform 22"/>
              <p:cNvSpPr>
                <a:spLocks/>
              </p:cNvSpPr>
              <p:nvPr/>
            </p:nvSpPr>
            <p:spPr bwMode="auto">
              <a:xfrm>
                <a:off x="853" y="3154"/>
                <a:ext cx="555" cy="7"/>
              </a:xfrm>
              <a:custGeom>
                <a:avLst/>
                <a:gdLst>
                  <a:gd name="T0" fmla="*/ 0 w 555"/>
                  <a:gd name="T1" fmla="*/ 0 h 7"/>
                  <a:gd name="T2" fmla="*/ 554 w 555"/>
                  <a:gd name="T3" fmla="*/ 6 h 7"/>
                  <a:gd name="T4" fmla="*/ 0 60000 65536"/>
                  <a:gd name="T5" fmla="*/ 0 60000 65536"/>
                  <a:gd name="T6" fmla="*/ 0 w 555"/>
                  <a:gd name="T7" fmla="*/ 0 h 7"/>
                  <a:gd name="T8" fmla="*/ 555 w 555"/>
                  <a:gd name="T9" fmla="*/ 7 h 7"/>
                </a:gdLst>
                <a:ahLst/>
                <a:cxnLst>
                  <a:cxn ang="T4">
                    <a:pos x="T0" y="T1"/>
                  </a:cxn>
                  <a:cxn ang="T5">
                    <a:pos x="T2" y="T3"/>
                  </a:cxn>
                </a:cxnLst>
                <a:rect l="T6" t="T7" r="T8" b="T9"/>
                <a:pathLst>
                  <a:path w="555" h="7">
                    <a:moveTo>
                      <a:pt x="0" y="0"/>
                    </a:moveTo>
                    <a:lnTo>
                      <a:pt x="554" y="6"/>
                    </a:lnTo>
                  </a:path>
                </a:pathLst>
              </a:custGeom>
              <a:noFill/>
              <a:ln w="12700" cap="rnd" cmpd="sng">
                <a:solidFill>
                  <a:srgbClr val="00FFFF"/>
                </a:solidFill>
                <a:prstDash val="solid"/>
                <a:round/>
                <a:headEnd type="none" w="med" len="med"/>
                <a:tailEnd type="triangle" w="med" len="med"/>
              </a:ln>
            </p:spPr>
            <p:txBody>
              <a:bodyPr/>
              <a:lstStyle/>
              <a:p>
                <a:endParaRPr lang="en-GB" b="1"/>
              </a:p>
            </p:txBody>
          </p:sp>
        </p:grpSp>
        <p:sp>
          <p:nvSpPr>
            <p:cNvPr id="26656" name="Freeform 23"/>
            <p:cNvSpPr>
              <a:spLocks/>
            </p:cNvSpPr>
            <p:nvPr/>
          </p:nvSpPr>
          <p:spPr bwMode="auto">
            <a:xfrm>
              <a:off x="2123" y="2827"/>
              <a:ext cx="1" cy="403"/>
            </a:xfrm>
            <a:custGeom>
              <a:avLst/>
              <a:gdLst>
                <a:gd name="T0" fmla="*/ 0 w 1"/>
                <a:gd name="T1" fmla="*/ 0 h 403"/>
                <a:gd name="T2" fmla="*/ 0 w 1"/>
                <a:gd name="T3" fmla="*/ 402 h 403"/>
                <a:gd name="T4" fmla="*/ 0 60000 65536"/>
                <a:gd name="T5" fmla="*/ 0 60000 65536"/>
                <a:gd name="T6" fmla="*/ 0 w 1"/>
                <a:gd name="T7" fmla="*/ 0 h 403"/>
                <a:gd name="T8" fmla="*/ 1 w 1"/>
                <a:gd name="T9" fmla="*/ 403 h 403"/>
              </a:gdLst>
              <a:ahLst/>
              <a:cxnLst>
                <a:cxn ang="T4">
                  <a:pos x="T0" y="T1"/>
                </a:cxn>
                <a:cxn ang="T5">
                  <a:pos x="T2" y="T3"/>
                </a:cxn>
              </a:cxnLst>
              <a:rect l="T6" t="T7" r="T8" b="T9"/>
              <a:pathLst>
                <a:path w="1" h="403">
                  <a:moveTo>
                    <a:pt x="0" y="0"/>
                  </a:moveTo>
                  <a:lnTo>
                    <a:pt x="0" y="402"/>
                  </a:lnTo>
                </a:path>
              </a:pathLst>
            </a:custGeom>
            <a:noFill/>
            <a:ln w="50800" cap="rnd" cmpd="sng">
              <a:solidFill>
                <a:schemeClr val="tx1"/>
              </a:solidFill>
              <a:prstDash val="solid"/>
              <a:round/>
              <a:headEnd type="none" w="med" len="med"/>
              <a:tailEnd type="none" w="med" len="med"/>
            </a:ln>
          </p:spPr>
          <p:txBody>
            <a:bodyPr/>
            <a:lstStyle/>
            <a:p>
              <a:endParaRPr lang="en-GB" b="1"/>
            </a:p>
          </p:txBody>
        </p:sp>
      </p:grpSp>
      <p:sp>
        <p:nvSpPr>
          <p:cNvPr id="26629" name="Rectangle 24"/>
          <p:cNvSpPr>
            <a:spLocks noGrp="1" noChangeArrowheads="1"/>
          </p:cNvSpPr>
          <p:nvPr>
            <p:ph type="title"/>
          </p:nvPr>
        </p:nvSpPr>
        <p:spPr>
          <a:xfrm>
            <a:off x="3053955" y="286672"/>
            <a:ext cx="3036089" cy="699166"/>
          </a:xfrm>
          <a:noFill/>
        </p:spPr>
        <p:txBody>
          <a:bodyPr lIns="90488" tIns="44450" rIns="90488" bIns="44450" anchor="b"/>
          <a:lstStyle/>
          <a:p>
            <a:pPr algn="ctr"/>
            <a:r>
              <a:rPr lang="en-GB" dirty="0" smtClean="0">
                <a:solidFill>
                  <a:srgbClr val="FFFF00"/>
                </a:solidFill>
                <a:latin typeface="Arial" charset="0"/>
              </a:rPr>
              <a:t>Form Drag</a:t>
            </a:r>
          </a:p>
        </p:txBody>
      </p:sp>
      <p:grpSp>
        <p:nvGrpSpPr>
          <p:cNvPr id="8" name="Group 25"/>
          <p:cNvGrpSpPr>
            <a:grpSpLocks/>
          </p:cNvGrpSpPr>
          <p:nvPr/>
        </p:nvGrpSpPr>
        <p:grpSpPr bwMode="auto">
          <a:xfrm>
            <a:off x="467544" y="1412776"/>
            <a:ext cx="8281278" cy="695325"/>
            <a:chOff x="845" y="1071"/>
            <a:chExt cx="5194" cy="438"/>
          </a:xfrm>
        </p:grpSpPr>
        <p:sp>
          <p:nvSpPr>
            <p:cNvPr id="26631" name="Freeform 26"/>
            <p:cNvSpPr>
              <a:spLocks/>
            </p:cNvSpPr>
            <p:nvPr/>
          </p:nvSpPr>
          <p:spPr bwMode="auto">
            <a:xfrm>
              <a:off x="849" y="1166"/>
              <a:ext cx="555" cy="7"/>
            </a:xfrm>
            <a:custGeom>
              <a:avLst/>
              <a:gdLst>
                <a:gd name="T0" fmla="*/ 0 w 555"/>
                <a:gd name="T1" fmla="*/ 0 h 7"/>
                <a:gd name="T2" fmla="*/ 554 w 555"/>
                <a:gd name="T3" fmla="*/ 6 h 7"/>
                <a:gd name="T4" fmla="*/ 0 60000 65536"/>
                <a:gd name="T5" fmla="*/ 0 60000 65536"/>
                <a:gd name="T6" fmla="*/ 0 w 555"/>
                <a:gd name="T7" fmla="*/ 0 h 7"/>
                <a:gd name="T8" fmla="*/ 555 w 555"/>
                <a:gd name="T9" fmla="*/ 7 h 7"/>
              </a:gdLst>
              <a:ahLst/>
              <a:cxnLst>
                <a:cxn ang="T4">
                  <a:pos x="T0" y="T1"/>
                </a:cxn>
                <a:cxn ang="T5">
                  <a:pos x="T2" y="T3"/>
                </a:cxn>
              </a:cxnLst>
              <a:rect l="T6" t="T7" r="T8" b="T9"/>
              <a:pathLst>
                <a:path w="555" h="7">
                  <a:moveTo>
                    <a:pt x="0" y="0"/>
                  </a:moveTo>
                  <a:lnTo>
                    <a:pt x="554" y="6"/>
                  </a:lnTo>
                </a:path>
              </a:pathLst>
            </a:custGeom>
            <a:solidFill>
              <a:schemeClr val="bg1"/>
            </a:solidFill>
            <a:ln w="12700" cap="rnd" cmpd="sng">
              <a:solidFill>
                <a:srgbClr val="00FFFF"/>
              </a:solidFill>
              <a:prstDash val="solid"/>
              <a:round/>
              <a:headEnd type="none" w="med" len="med"/>
              <a:tailEnd type="triangle" w="med" len="med"/>
            </a:ln>
          </p:spPr>
          <p:txBody>
            <a:bodyPr/>
            <a:lstStyle/>
            <a:p>
              <a:endParaRPr lang="en-GB" b="1"/>
            </a:p>
          </p:txBody>
        </p:sp>
        <p:sp>
          <p:nvSpPr>
            <p:cNvPr id="26632" name="Freeform 27"/>
            <p:cNvSpPr>
              <a:spLocks/>
            </p:cNvSpPr>
            <p:nvPr/>
          </p:nvSpPr>
          <p:spPr bwMode="auto">
            <a:xfrm>
              <a:off x="845" y="1364"/>
              <a:ext cx="555" cy="7"/>
            </a:xfrm>
            <a:custGeom>
              <a:avLst/>
              <a:gdLst>
                <a:gd name="T0" fmla="*/ 0 w 555"/>
                <a:gd name="T1" fmla="*/ 0 h 7"/>
                <a:gd name="T2" fmla="*/ 554 w 555"/>
                <a:gd name="T3" fmla="*/ 6 h 7"/>
                <a:gd name="T4" fmla="*/ 0 60000 65536"/>
                <a:gd name="T5" fmla="*/ 0 60000 65536"/>
                <a:gd name="T6" fmla="*/ 0 w 555"/>
                <a:gd name="T7" fmla="*/ 0 h 7"/>
                <a:gd name="T8" fmla="*/ 555 w 555"/>
                <a:gd name="T9" fmla="*/ 7 h 7"/>
              </a:gdLst>
              <a:ahLst/>
              <a:cxnLst>
                <a:cxn ang="T4">
                  <a:pos x="T0" y="T1"/>
                </a:cxn>
                <a:cxn ang="T5">
                  <a:pos x="T2" y="T3"/>
                </a:cxn>
              </a:cxnLst>
              <a:rect l="T6" t="T7" r="T8" b="T9"/>
              <a:pathLst>
                <a:path w="555" h="7">
                  <a:moveTo>
                    <a:pt x="0" y="0"/>
                  </a:moveTo>
                  <a:lnTo>
                    <a:pt x="554" y="6"/>
                  </a:lnTo>
                </a:path>
              </a:pathLst>
            </a:custGeom>
            <a:solidFill>
              <a:schemeClr val="bg1"/>
            </a:solidFill>
            <a:ln w="12700" cap="rnd" cmpd="sng">
              <a:solidFill>
                <a:srgbClr val="00FFFF"/>
              </a:solidFill>
              <a:prstDash val="solid"/>
              <a:round/>
              <a:headEnd type="none" w="med" len="med"/>
              <a:tailEnd type="triangle" w="med" len="med"/>
            </a:ln>
          </p:spPr>
          <p:txBody>
            <a:bodyPr/>
            <a:lstStyle/>
            <a:p>
              <a:endParaRPr lang="en-GB" b="1"/>
            </a:p>
          </p:txBody>
        </p:sp>
        <p:sp useBgFill="1">
          <p:nvSpPr>
            <p:cNvPr id="26633" name="Rectangle 28"/>
            <p:cNvSpPr>
              <a:spLocks noChangeArrowheads="1"/>
            </p:cNvSpPr>
            <p:nvPr/>
          </p:nvSpPr>
          <p:spPr bwMode="auto">
            <a:xfrm>
              <a:off x="3329" y="1188"/>
              <a:ext cx="2710" cy="266"/>
            </a:xfrm>
            <a:prstGeom prst="rect">
              <a:avLst/>
            </a:prstGeom>
            <a:ln w="12700">
              <a:noFill/>
              <a:miter lim="800000"/>
              <a:headEnd/>
              <a:tailEnd/>
            </a:ln>
          </p:spPr>
          <p:txBody>
            <a:bodyPr wrap="square" lIns="90488" tIns="44450" rIns="90488" bIns="44450">
              <a:spAutoFit/>
            </a:bodyPr>
            <a:lstStyle/>
            <a:p>
              <a:pPr eaLnBrk="0" hangingPunct="0">
                <a:lnSpc>
                  <a:spcPct val="90000"/>
                </a:lnSpc>
              </a:pPr>
              <a:r>
                <a:rPr lang="en-GB" sz="2400" b="1" dirty="0" smtClean="0">
                  <a:solidFill>
                    <a:srgbClr val="FFFF00"/>
                  </a:solidFill>
                </a:rPr>
                <a:t>Very turbulent wake</a:t>
              </a:r>
              <a:endParaRPr lang="en-GB" sz="2400" b="1" dirty="0">
                <a:solidFill>
                  <a:srgbClr val="FFFF00"/>
                </a:solidFill>
              </a:endParaRPr>
            </a:p>
          </p:txBody>
        </p:sp>
        <p:grpSp>
          <p:nvGrpSpPr>
            <p:cNvPr id="9" name="Group 29"/>
            <p:cNvGrpSpPr>
              <a:grpSpLocks/>
            </p:cNvGrpSpPr>
            <p:nvPr/>
          </p:nvGrpSpPr>
          <p:grpSpPr bwMode="auto">
            <a:xfrm>
              <a:off x="2114" y="1071"/>
              <a:ext cx="993" cy="438"/>
              <a:chOff x="2114" y="1071"/>
              <a:chExt cx="993" cy="438"/>
            </a:xfrm>
          </p:grpSpPr>
          <p:sp>
            <p:nvSpPr>
              <p:cNvPr id="26635" name="Rectangle 30"/>
              <p:cNvSpPr>
                <a:spLocks noChangeArrowheads="1"/>
              </p:cNvSpPr>
              <p:nvPr/>
            </p:nvSpPr>
            <p:spPr bwMode="auto">
              <a:xfrm>
                <a:off x="2114" y="1071"/>
                <a:ext cx="44" cy="419"/>
              </a:xfrm>
              <a:prstGeom prst="rect">
                <a:avLst/>
              </a:prstGeom>
              <a:solidFill>
                <a:schemeClr val="tx1"/>
              </a:solidFill>
              <a:ln w="12700">
                <a:solidFill>
                  <a:schemeClr val="bg1"/>
                </a:solidFill>
                <a:miter lim="800000"/>
                <a:headEnd/>
                <a:tailEnd/>
              </a:ln>
            </p:spPr>
            <p:txBody>
              <a:bodyPr wrap="none" anchor="ctr"/>
              <a:lstStyle/>
              <a:p>
                <a:endParaRPr lang="en-GB" b="1"/>
              </a:p>
            </p:txBody>
          </p:sp>
          <p:grpSp>
            <p:nvGrpSpPr>
              <p:cNvPr id="10" name="Group 31"/>
              <p:cNvGrpSpPr>
                <a:grpSpLocks/>
              </p:cNvGrpSpPr>
              <p:nvPr/>
            </p:nvGrpSpPr>
            <p:grpSpPr bwMode="auto">
              <a:xfrm>
                <a:off x="2212" y="1096"/>
                <a:ext cx="895" cy="413"/>
                <a:chOff x="2212" y="1096"/>
                <a:chExt cx="356" cy="413"/>
              </a:xfrm>
            </p:grpSpPr>
            <p:sp>
              <p:nvSpPr>
                <p:cNvPr id="26637" name="Freeform 32"/>
                <p:cNvSpPr>
                  <a:spLocks/>
                </p:cNvSpPr>
                <p:nvPr/>
              </p:nvSpPr>
              <p:spPr bwMode="auto">
                <a:xfrm>
                  <a:off x="2212" y="1129"/>
                  <a:ext cx="46" cy="20"/>
                </a:xfrm>
                <a:custGeom>
                  <a:avLst/>
                  <a:gdLst>
                    <a:gd name="T0" fmla="*/ 0 w 81"/>
                    <a:gd name="T1" fmla="*/ 0 h 31"/>
                    <a:gd name="T2" fmla="*/ 8 w 81"/>
                    <a:gd name="T3" fmla="*/ 14 h 31"/>
                    <a:gd name="T4" fmla="*/ 20 w 81"/>
                    <a:gd name="T5" fmla="*/ 19 h 31"/>
                    <a:gd name="T6" fmla="*/ 32 w 81"/>
                    <a:gd name="T7" fmla="*/ 14 h 31"/>
                    <a:gd name="T8" fmla="*/ 45 w 81"/>
                    <a:gd name="T9" fmla="*/ 5 h 31"/>
                    <a:gd name="T10" fmla="*/ 0 60000 65536"/>
                    <a:gd name="T11" fmla="*/ 0 60000 65536"/>
                    <a:gd name="T12" fmla="*/ 0 60000 65536"/>
                    <a:gd name="T13" fmla="*/ 0 60000 65536"/>
                    <a:gd name="T14" fmla="*/ 0 60000 65536"/>
                    <a:gd name="T15" fmla="*/ 0 w 81"/>
                    <a:gd name="T16" fmla="*/ 0 h 31"/>
                    <a:gd name="T17" fmla="*/ 81 w 81"/>
                    <a:gd name="T18" fmla="*/ 31 h 31"/>
                  </a:gdLst>
                  <a:ahLst/>
                  <a:cxnLst>
                    <a:cxn ang="T10">
                      <a:pos x="T0" y="T1"/>
                    </a:cxn>
                    <a:cxn ang="T11">
                      <a:pos x="T2" y="T3"/>
                    </a:cxn>
                    <a:cxn ang="T12">
                      <a:pos x="T4" y="T5"/>
                    </a:cxn>
                    <a:cxn ang="T13">
                      <a:pos x="T6" y="T7"/>
                    </a:cxn>
                    <a:cxn ang="T14">
                      <a:pos x="T8" y="T9"/>
                    </a:cxn>
                  </a:cxnLst>
                  <a:rect l="T15" t="T16" r="T17" b="T18"/>
                  <a:pathLst>
                    <a:path w="81" h="31">
                      <a:moveTo>
                        <a:pt x="0" y="0"/>
                      </a:moveTo>
                      <a:lnTo>
                        <a:pt x="14" y="22"/>
                      </a:lnTo>
                      <a:lnTo>
                        <a:pt x="36" y="30"/>
                      </a:lnTo>
                      <a:lnTo>
                        <a:pt x="57" y="22"/>
                      </a:lnTo>
                      <a:lnTo>
                        <a:pt x="80" y="7"/>
                      </a:lnTo>
                    </a:path>
                  </a:pathLst>
                </a:custGeom>
                <a:solidFill>
                  <a:schemeClr val="bg1"/>
                </a:solidFill>
                <a:ln w="12700" cap="rnd" cmpd="sng">
                  <a:solidFill>
                    <a:schemeClr val="tx1"/>
                  </a:solidFill>
                  <a:prstDash val="solid"/>
                  <a:round/>
                  <a:headEnd type="none" w="med" len="med"/>
                  <a:tailEnd type="none" w="med" len="med"/>
                </a:ln>
              </p:spPr>
              <p:txBody>
                <a:bodyPr/>
                <a:lstStyle/>
                <a:p>
                  <a:endParaRPr lang="en-GB" b="1"/>
                </a:p>
              </p:txBody>
            </p:sp>
            <p:sp>
              <p:nvSpPr>
                <p:cNvPr id="26638" name="Freeform 33"/>
                <p:cNvSpPr>
                  <a:spLocks/>
                </p:cNvSpPr>
                <p:nvPr/>
              </p:nvSpPr>
              <p:spPr bwMode="auto">
                <a:xfrm>
                  <a:off x="2306" y="1189"/>
                  <a:ext cx="50" cy="53"/>
                </a:xfrm>
                <a:custGeom>
                  <a:avLst/>
                  <a:gdLst>
                    <a:gd name="T0" fmla="*/ 0 w 88"/>
                    <a:gd name="T1" fmla="*/ 0 h 81"/>
                    <a:gd name="T2" fmla="*/ 0 w 88"/>
                    <a:gd name="T3" fmla="*/ 14 h 81"/>
                    <a:gd name="T4" fmla="*/ 5 w 88"/>
                    <a:gd name="T5" fmla="*/ 29 h 81"/>
                    <a:gd name="T6" fmla="*/ 9 w 88"/>
                    <a:gd name="T7" fmla="*/ 43 h 81"/>
                    <a:gd name="T8" fmla="*/ 20 w 88"/>
                    <a:gd name="T9" fmla="*/ 47 h 81"/>
                    <a:gd name="T10" fmla="*/ 34 w 88"/>
                    <a:gd name="T11" fmla="*/ 52 h 81"/>
                    <a:gd name="T12" fmla="*/ 41 w 88"/>
                    <a:gd name="T13" fmla="*/ 37 h 81"/>
                    <a:gd name="T14" fmla="*/ 49 w 88"/>
                    <a:gd name="T15" fmla="*/ 24 h 81"/>
                    <a:gd name="T16" fmla="*/ 0 60000 65536"/>
                    <a:gd name="T17" fmla="*/ 0 60000 65536"/>
                    <a:gd name="T18" fmla="*/ 0 60000 65536"/>
                    <a:gd name="T19" fmla="*/ 0 60000 65536"/>
                    <a:gd name="T20" fmla="*/ 0 60000 65536"/>
                    <a:gd name="T21" fmla="*/ 0 60000 65536"/>
                    <a:gd name="T22" fmla="*/ 0 60000 65536"/>
                    <a:gd name="T23" fmla="*/ 0 60000 65536"/>
                    <a:gd name="T24" fmla="*/ 0 w 88"/>
                    <a:gd name="T25" fmla="*/ 0 h 81"/>
                    <a:gd name="T26" fmla="*/ 88 w 8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8" h="81">
                      <a:moveTo>
                        <a:pt x="0" y="0"/>
                      </a:moveTo>
                      <a:lnTo>
                        <a:pt x="0" y="21"/>
                      </a:lnTo>
                      <a:lnTo>
                        <a:pt x="8" y="44"/>
                      </a:lnTo>
                      <a:lnTo>
                        <a:pt x="15" y="65"/>
                      </a:lnTo>
                      <a:lnTo>
                        <a:pt x="36" y="72"/>
                      </a:lnTo>
                      <a:lnTo>
                        <a:pt x="59" y="80"/>
                      </a:lnTo>
                      <a:lnTo>
                        <a:pt x="72" y="57"/>
                      </a:lnTo>
                      <a:lnTo>
                        <a:pt x="87" y="36"/>
                      </a:lnTo>
                    </a:path>
                  </a:pathLst>
                </a:custGeom>
                <a:solidFill>
                  <a:schemeClr val="bg1"/>
                </a:solidFill>
                <a:ln w="12700" cap="rnd" cmpd="sng">
                  <a:solidFill>
                    <a:schemeClr val="tx1"/>
                  </a:solidFill>
                  <a:prstDash val="solid"/>
                  <a:round/>
                  <a:headEnd type="none" w="med" len="med"/>
                  <a:tailEnd type="none" w="med" len="med"/>
                </a:ln>
              </p:spPr>
              <p:txBody>
                <a:bodyPr/>
                <a:lstStyle/>
                <a:p>
                  <a:endParaRPr lang="en-GB" b="1"/>
                </a:p>
              </p:txBody>
            </p:sp>
            <p:sp>
              <p:nvSpPr>
                <p:cNvPr id="26639" name="Freeform 34"/>
                <p:cNvSpPr>
                  <a:spLocks/>
                </p:cNvSpPr>
                <p:nvPr/>
              </p:nvSpPr>
              <p:spPr bwMode="auto">
                <a:xfrm>
                  <a:off x="2212" y="1348"/>
                  <a:ext cx="74" cy="42"/>
                </a:xfrm>
                <a:custGeom>
                  <a:avLst/>
                  <a:gdLst>
                    <a:gd name="T0" fmla="*/ 0 w 130"/>
                    <a:gd name="T1" fmla="*/ 0 h 65"/>
                    <a:gd name="T2" fmla="*/ 12 w 130"/>
                    <a:gd name="T3" fmla="*/ 5 h 65"/>
                    <a:gd name="T4" fmla="*/ 17 w 130"/>
                    <a:gd name="T5" fmla="*/ 18 h 65"/>
                    <a:gd name="T6" fmla="*/ 25 w 130"/>
                    <a:gd name="T7" fmla="*/ 33 h 65"/>
                    <a:gd name="T8" fmla="*/ 37 w 130"/>
                    <a:gd name="T9" fmla="*/ 37 h 65"/>
                    <a:gd name="T10" fmla="*/ 49 w 130"/>
                    <a:gd name="T11" fmla="*/ 41 h 65"/>
                    <a:gd name="T12" fmla="*/ 61 w 130"/>
                    <a:gd name="T13" fmla="*/ 37 h 65"/>
                    <a:gd name="T14" fmla="*/ 66 w 130"/>
                    <a:gd name="T15" fmla="*/ 23 h 65"/>
                    <a:gd name="T16" fmla="*/ 73 w 130"/>
                    <a:gd name="T17" fmla="*/ 10 h 6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0"/>
                    <a:gd name="T28" fmla="*/ 0 h 65"/>
                    <a:gd name="T29" fmla="*/ 130 w 130"/>
                    <a:gd name="T30" fmla="*/ 65 h 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0" h="65">
                      <a:moveTo>
                        <a:pt x="0" y="0"/>
                      </a:moveTo>
                      <a:lnTo>
                        <a:pt x="21" y="7"/>
                      </a:lnTo>
                      <a:lnTo>
                        <a:pt x="29" y="28"/>
                      </a:lnTo>
                      <a:lnTo>
                        <a:pt x="44" y="51"/>
                      </a:lnTo>
                      <a:lnTo>
                        <a:pt x="65" y="57"/>
                      </a:lnTo>
                      <a:lnTo>
                        <a:pt x="86" y="64"/>
                      </a:lnTo>
                      <a:lnTo>
                        <a:pt x="108" y="57"/>
                      </a:lnTo>
                      <a:lnTo>
                        <a:pt x="116" y="36"/>
                      </a:lnTo>
                      <a:lnTo>
                        <a:pt x="129" y="15"/>
                      </a:lnTo>
                    </a:path>
                  </a:pathLst>
                </a:custGeom>
                <a:solidFill>
                  <a:schemeClr val="bg1"/>
                </a:solidFill>
                <a:ln w="12700" cap="rnd" cmpd="sng">
                  <a:solidFill>
                    <a:schemeClr val="tx1"/>
                  </a:solidFill>
                  <a:prstDash val="solid"/>
                  <a:round/>
                  <a:headEnd type="none" w="med" len="med"/>
                  <a:tailEnd type="none" w="med" len="med"/>
                </a:ln>
              </p:spPr>
              <p:txBody>
                <a:bodyPr/>
                <a:lstStyle/>
                <a:p>
                  <a:endParaRPr lang="en-GB" b="1"/>
                </a:p>
              </p:txBody>
            </p:sp>
            <p:sp>
              <p:nvSpPr>
                <p:cNvPr id="26640" name="Freeform 35"/>
                <p:cNvSpPr>
                  <a:spLocks/>
                </p:cNvSpPr>
                <p:nvPr/>
              </p:nvSpPr>
              <p:spPr bwMode="auto">
                <a:xfrm>
                  <a:off x="2217" y="1268"/>
                  <a:ext cx="65" cy="24"/>
                </a:xfrm>
                <a:custGeom>
                  <a:avLst/>
                  <a:gdLst>
                    <a:gd name="T0" fmla="*/ 0 w 115"/>
                    <a:gd name="T1" fmla="*/ 5 h 37"/>
                    <a:gd name="T2" fmla="*/ 12 w 115"/>
                    <a:gd name="T3" fmla="*/ 0 h 37"/>
                    <a:gd name="T4" fmla="*/ 24 w 115"/>
                    <a:gd name="T5" fmla="*/ 0 h 37"/>
                    <a:gd name="T6" fmla="*/ 36 w 115"/>
                    <a:gd name="T7" fmla="*/ 0 h 37"/>
                    <a:gd name="T8" fmla="*/ 48 w 115"/>
                    <a:gd name="T9" fmla="*/ 5 h 37"/>
                    <a:gd name="T10" fmla="*/ 61 w 115"/>
                    <a:gd name="T11" fmla="*/ 10 h 37"/>
                    <a:gd name="T12" fmla="*/ 64 w 115"/>
                    <a:gd name="T13" fmla="*/ 23 h 37"/>
                    <a:gd name="T14" fmla="*/ 0 60000 65536"/>
                    <a:gd name="T15" fmla="*/ 0 60000 65536"/>
                    <a:gd name="T16" fmla="*/ 0 60000 65536"/>
                    <a:gd name="T17" fmla="*/ 0 60000 65536"/>
                    <a:gd name="T18" fmla="*/ 0 60000 65536"/>
                    <a:gd name="T19" fmla="*/ 0 60000 65536"/>
                    <a:gd name="T20" fmla="*/ 0 60000 65536"/>
                    <a:gd name="T21" fmla="*/ 0 w 115"/>
                    <a:gd name="T22" fmla="*/ 0 h 37"/>
                    <a:gd name="T23" fmla="*/ 115 w 115"/>
                    <a:gd name="T24" fmla="*/ 37 h 3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5" h="37">
                      <a:moveTo>
                        <a:pt x="0" y="7"/>
                      </a:moveTo>
                      <a:lnTo>
                        <a:pt x="21" y="0"/>
                      </a:lnTo>
                      <a:lnTo>
                        <a:pt x="42" y="0"/>
                      </a:lnTo>
                      <a:lnTo>
                        <a:pt x="64" y="0"/>
                      </a:lnTo>
                      <a:lnTo>
                        <a:pt x="85" y="7"/>
                      </a:lnTo>
                      <a:lnTo>
                        <a:pt x="108" y="15"/>
                      </a:lnTo>
                      <a:lnTo>
                        <a:pt x="114" y="36"/>
                      </a:lnTo>
                    </a:path>
                  </a:pathLst>
                </a:custGeom>
                <a:solidFill>
                  <a:schemeClr val="bg1"/>
                </a:solidFill>
                <a:ln w="12700" cap="rnd" cmpd="sng">
                  <a:solidFill>
                    <a:schemeClr val="tx1"/>
                  </a:solidFill>
                  <a:prstDash val="solid"/>
                  <a:round/>
                  <a:headEnd type="none" w="med" len="med"/>
                  <a:tailEnd type="none" w="med" len="med"/>
                </a:ln>
              </p:spPr>
              <p:txBody>
                <a:bodyPr/>
                <a:lstStyle/>
                <a:p>
                  <a:endParaRPr lang="en-GB" b="1"/>
                </a:p>
              </p:txBody>
            </p:sp>
            <p:sp>
              <p:nvSpPr>
                <p:cNvPr id="26641" name="Freeform 36"/>
                <p:cNvSpPr>
                  <a:spLocks/>
                </p:cNvSpPr>
                <p:nvPr/>
              </p:nvSpPr>
              <p:spPr bwMode="auto">
                <a:xfrm>
                  <a:off x="2314" y="1096"/>
                  <a:ext cx="67" cy="57"/>
                </a:xfrm>
                <a:custGeom>
                  <a:avLst/>
                  <a:gdLst>
                    <a:gd name="T0" fmla="*/ 0 w 117"/>
                    <a:gd name="T1" fmla="*/ 0 h 87"/>
                    <a:gd name="T2" fmla="*/ 5 w 117"/>
                    <a:gd name="T3" fmla="*/ 14 h 87"/>
                    <a:gd name="T4" fmla="*/ 8 w 117"/>
                    <a:gd name="T5" fmla="*/ 29 h 87"/>
                    <a:gd name="T6" fmla="*/ 17 w 117"/>
                    <a:gd name="T7" fmla="*/ 43 h 87"/>
                    <a:gd name="T8" fmla="*/ 29 w 117"/>
                    <a:gd name="T9" fmla="*/ 56 h 87"/>
                    <a:gd name="T10" fmla="*/ 41 w 117"/>
                    <a:gd name="T11" fmla="*/ 56 h 87"/>
                    <a:gd name="T12" fmla="*/ 53 w 117"/>
                    <a:gd name="T13" fmla="*/ 56 h 87"/>
                    <a:gd name="T14" fmla="*/ 66 w 117"/>
                    <a:gd name="T15" fmla="*/ 47 h 87"/>
                    <a:gd name="T16" fmla="*/ 66 w 117"/>
                    <a:gd name="T17" fmla="*/ 43 h 8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7"/>
                    <a:gd name="T28" fmla="*/ 0 h 87"/>
                    <a:gd name="T29" fmla="*/ 117 w 117"/>
                    <a:gd name="T30" fmla="*/ 87 h 8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7" h="87">
                      <a:moveTo>
                        <a:pt x="0" y="0"/>
                      </a:moveTo>
                      <a:lnTo>
                        <a:pt x="8" y="21"/>
                      </a:lnTo>
                      <a:lnTo>
                        <a:pt x="14" y="44"/>
                      </a:lnTo>
                      <a:lnTo>
                        <a:pt x="29" y="65"/>
                      </a:lnTo>
                      <a:lnTo>
                        <a:pt x="50" y="86"/>
                      </a:lnTo>
                      <a:lnTo>
                        <a:pt x="72" y="86"/>
                      </a:lnTo>
                      <a:lnTo>
                        <a:pt x="93" y="86"/>
                      </a:lnTo>
                      <a:lnTo>
                        <a:pt x="116" y="72"/>
                      </a:lnTo>
                      <a:lnTo>
                        <a:pt x="116" y="65"/>
                      </a:lnTo>
                    </a:path>
                  </a:pathLst>
                </a:custGeom>
                <a:solidFill>
                  <a:schemeClr val="bg1"/>
                </a:solidFill>
                <a:ln w="12700" cap="rnd" cmpd="sng">
                  <a:solidFill>
                    <a:schemeClr val="tx1"/>
                  </a:solidFill>
                  <a:prstDash val="solid"/>
                  <a:round/>
                  <a:headEnd type="none" w="med" len="med"/>
                  <a:tailEnd type="none" w="med" len="med"/>
                </a:ln>
              </p:spPr>
              <p:txBody>
                <a:bodyPr/>
                <a:lstStyle/>
                <a:p>
                  <a:endParaRPr lang="en-GB" b="1"/>
                </a:p>
              </p:txBody>
            </p:sp>
            <p:sp>
              <p:nvSpPr>
                <p:cNvPr id="26642" name="Freeform 37"/>
                <p:cNvSpPr>
                  <a:spLocks/>
                </p:cNvSpPr>
                <p:nvPr/>
              </p:nvSpPr>
              <p:spPr bwMode="auto">
                <a:xfrm>
                  <a:off x="2237" y="1436"/>
                  <a:ext cx="58" cy="62"/>
                </a:xfrm>
                <a:custGeom>
                  <a:avLst/>
                  <a:gdLst>
                    <a:gd name="T0" fmla="*/ 0 w 101"/>
                    <a:gd name="T1" fmla="*/ 10 h 96"/>
                    <a:gd name="T2" fmla="*/ 12 w 101"/>
                    <a:gd name="T3" fmla="*/ 0 h 96"/>
                    <a:gd name="T4" fmla="*/ 24 w 101"/>
                    <a:gd name="T5" fmla="*/ 5 h 96"/>
                    <a:gd name="T6" fmla="*/ 37 w 101"/>
                    <a:gd name="T7" fmla="*/ 10 h 96"/>
                    <a:gd name="T8" fmla="*/ 41 w 101"/>
                    <a:gd name="T9" fmla="*/ 23 h 96"/>
                    <a:gd name="T10" fmla="*/ 53 w 101"/>
                    <a:gd name="T11" fmla="*/ 33 h 96"/>
                    <a:gd name="T12" fmla="*/ 53 w 101"/>
                    <a:gd name="T13" fmla="*/ 47 h 96"/>
                    <a:gd name="T14" fmla="*/ 57 w 101"/>
                    <a:gd name="T15" fmla="*/ 61 h 96"/>
                    <a:gd name="T16" fmla="*/ 0 60000 65536"/>
                    <a:gd name="T17" fmla="*/ 0 60000 65536"/>
                    <a:gd name="T18" fmla="*/ 0 60000 65536"/>
                    <a:gd name="T19" fmla="*/ 0 60000 65536"/>
                    <a:gd name="T20" fmla="*/ 0 60000 65536"/>
                    <a:gd name="T21" fmla="*/ 0 60000 65536"/>
                    <a:gd name="T22" fmla="*/ 0 60000 65536"/>
                    <a:gd name="T23" fmla="*/ 0 60000 65536"/>
                    <a:gd name="T24" fmla="*/ 0 w 101"/>
                    <a:gd name="T25" fmla="*/ 0 h 96"/>
                    <a:gd name="T26" fmla="*/ 101 w 101"/>
                    <a:gd name="T27" fmla="*/ 96 h 9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1" h="96">
                      <a:moveTo>
                        <a:pt x="0" y="15"/>
                      </a:moveTo>
                      <a:lnTo>
                        <a:pt x="21" y="0"/>
                      </a:lnTo>
                      <a:lnTo>
                        <a:pt x="42" y="8"/>
                      </a:lnTo>
                      <a:lnTo>
                        <a:pt x="64" y="15"/>
                      </a:lnTo>
                      <a:lnTo>
                        <a:pt x="72" y="36"/>
                      </a:lnTo>
                      <a:lnTo>
                        <a:pt x="93" y="51"/>
                      </a:lnTo>
                      <a:lnTo>
                        <a:pt x="93" y="72"/>
                      </a:lnTo>
                      <a:lnTo>
                        <a:pt x="100" y="95"/>
                      </a:lnTo>
                    </a:path>
                  </a:pathLst>
                </a:custGeom>
                <a:solidFill>
                  <a:schemeClr val="bg1"/>
                </a:solidFill>
                <a:ln w="12700" cap="rnd" cmpd="sng">
                  <a:solidFill>
                    <a:schemeClr val="tx1"/>
                  </a:solidFill>
                  <a:prstDash val="solid"/>
                  <a:round/>
                  <a:headEnd type="none" w="med" len="med"/>
                  <a:tailEnd type="none" w="med" len="med"/>
                </a:ln>
              </p:spPr>
              <p:txBody>
                <a:bodyPr/>
                <a:lstStyle/>
                <a:p>
                  <a:endParaRPr lang="en-GB" b="1"/>
                </a:p>
              </p:txBody>
            </p:sp>
            <p:sp>
              <p:nvSpPr>
                <p:cNvPr id="26643" name="Freeform 38"/>
                <p:cNvSpPr>
                  <a:spLocks/>
                </p:cNvSpPr>
                <p:nvPr/>
              </p:nvSpPr>
              <p:spPr bwMode="auto">
                <a:xfrm>
                  <a:off x="2319" y="1348"/>
                  <a:ext cx="62" cy="57"/>
                </a:xfrm>
                <a:custGeom>
                  <a:avLst/>
                  <a:gdLst>
                    <a:gd name="T0" fmla="*/ 0 w 109"/>
                    <a:gd name="T1" fmla="*/ 0 h 88"/>
                    <a:gd name="T2" fmla="*/ 0 w 109"/>
                    <a:gd name="T3" fmla="*/ 14 h 88"/>
                    <a:gd name="T4" fmla="*/ 0 w 109"/>
                    <a:gd name="T5" fmla="*/ 28 h 88"/>
                    <a:gd name="T6" fmla="*/ 12 w 109"/>
                    <a:gd name="T7" fmla="*/ 37 h 88"/>
                    <a:gd name="T8" fmla="*/ 16 w 109"/>
                    <a:gd name="T9" fmla="*/ 51 h 88"/>
                    <a:gd name="T10" fmla="*/ 28 w 109"/>
                    <a:gd name="T11" fmla="*/ 51 h 88"/>
                    <a:gd name="T12" fmla="*/ 41 w 109"/>
                    <a:gd name="T13" fmla="*/ 56 h 88"/>
                    <a:gd name="T14" fmla="*/ 48 w 109"/>
                    <a:gd name="T15" fmla="*/ 41 h 88"/>
                    <a:gd name="T16" fmla="*/ 61 w 109"/>
                    <a:gd name="T17" fmla="*/ 37 h 8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9"/>
                    <a:gd name="T28" fmla="*/ 0 h 88"/>
                    <a:gd name="T29" fmla="*/ 109 w 109"/>
                    <a:gd name="T30" fmla="*/ 88 h 8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9" h="88">
                      <a:moveTo>
                        <a:pt x="0" y="0"/>
                      </a:moveTo>
                      <a:lnTo>
                        <a:pt x="0" y="21"/>
                      </a:lnTo>
                      <a:lnTo>
                        <a:pt x="0" y="43"/>
                      </a:lnTo>
                      <a:lnTo>
                        <a:pt x="21" y="57"/>
                      </a:lnTo>
                      <a:lnTo>
                        <a:pt x="28" y="79"/>
                      </a:lnTo>
                      <a:lnTo>
                        <a:pt x="49" y="79"/>
                      </a:lnTo>
                      <a:lnTo>
                        <a:pt x="72" y="87"/>
                      </a:lnTo>
                      <a:lnTo>
                        <a:pt x="85" y="64"/>
                      </a:lnTo>
                      <a:lnTo>
                        <a:pt x="108" y="57"/>
                      </a:lnTo>
                    </a:path>
                  </a:pathLst>
                </a:custGeom>
                <a:solidFill>
                  <a:schemeClr val="bg1"/>
                </a:solidFill>
                <a:ln w="12700" cap="rnd" cmpd="sng">
                  <a:solidFill>
                    <a:schemeClr val="tx1"/>
                  </a:solidFill>
                  <a:prstDash val="solid"/>
                  <a:round/>
                  <a:headEnd type="none" w="med" len="med"/>
                  <a:tailEnd type="none" w="med" len="med"/>
                </a:ln>
              </p:spPr>
              <p:txBody>
                <a:bodyPr/>
                <a:lstStyle/>
                <a:p>
                  <a:endParaRPr lang="en-GB" b="1"/>
                </a:p>
              </p:txBody>
            </p:sp>
            <p:sp>
              <p:nvSpPr>
                <p:cNvPr id="26644" name="Freeform 39"/>
                <p:cNvSpPr>
                  <a:spLocks/>
                </p:cNvSpPr>
                <p:nvPr/>
              </p:nvSpPr>
              <p:spPr bwMode="auto">
                <a:xfrm>
                  <a:off x="2322" y="1441"/>
                  <a:ext cx="62" cy="57"/>
                </a:xfrm>
                <a:custGeom>
                  <a:avLst/>
                  <a:gdLst>
                    <a:gd name="T0" fmla="*/ 0 w 109"/>
                    <a:gd name="T1" fmla="*/ 0 h 88"/>
                    <a:gd name="T2" fmla="*/ 4 w 109"/>
                    <a:gd name="T3" fmla="*/ 14 h 88"/>
                    <a:gd name="T4" fmla="*/ 9 w 109"/>
                    <a:gd name="T5" fmla="*/ 28 h 88"/>
                    <a:gd name="T6" fmla="*/ 9 w 109"/>
                    <a:gd name="T7" fmla="*/ 41 h 88"/>
                    <a:gd name="T8" fmla="*/ 20 w 109"/>
                    <a:gd name="T9" fmla="*/ 47 h 88"/>
                    <a:gd name="T10" fmla="*/ 33 w 109"/>
                    <a:gd name="T11" fmla="*/ 56 h 88"/>
                    <a:gd name="T12" fmla="*/ 45 w 109"/>
                    <a:gd name="T13" fmla="*/ 56 h 88"/>
                    <a:gd name="T14" fmla="*/ 58 w 109"/>
                    <a:gd name="T15" fmla="*/ 47 h 88"/>
                    <a:gd name="T16" fmla="*/ 61 w 109"/>
                    <a:gd name="T17" fmla="*/ 33 h 8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9"/>
                    <a:gd name="T28" fmla="*/ 0 h 88"/>
                    <a:gd name="T29" fmla="*/ 109 w 109"/>
                    <a:gd name="T30" fmla="*/ 88 h 8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9" h="88">
                      <a:moveTo>
                        <a:pt x="0" y="0"/>
                      </a:moveTo>
                      <a:lnTo>
                        <a:pt x="7" y="21"/>
                      </a:lnTo>
                      <a:lnTo>
                        <a:pt x="15" y="43"/>
                      </a:lnTo>
                      <a:lnTo>
                        <a:pt x="15" y="64"/>
                      </a:lnTo>
                      <a:lnTo>
                        <a:pt x="36" y="72"/>
                      </a:lnTo>
                      <a:lnTo>
                        <a:pt x="58" y="87"/>
                      </a:lnTo>
                      <a:lnTo>
                        <a:pt x="79" y="87"/>
                      </a:lnTo>
                      <a:lnTo>
                        <a:pt x="102" y="72"/>
                      </a:lnTo>
                      <a:lnTo>
                        <a:pt x="108" y="51"/>
                      </a:lnTo>
                    </a:path>
                  </a:pathLst>
                </a:custGeom>
                <a:solidFill>
                  <a:schemeClr val="bg1"/>
                </a:solidFill>
                <a:ln w="12700" cap="rnd" cmpd="sng">
                  <a:solidFill>
                    <a:schemeClr val="tx1"/>
                  </a:solidFill>
                  <a:prstDash val="solid"/>
                  <a:round/>
                  <a:headEnd type="none" w="med" len="med"/>
                  <a:tailEnd type="none" w="med" len="med"/>
                </a:ln>
              </p:spPr>
              <p:txBody>
                <a:bodyPr/>
                <a:lstStyle/>
                <a:p>
                  <a:endParaRPr lang="en-GB" b="1"/>
                </a:p>
              </p:txBody>
            </p:sp>
            <p:sp>
              <p:nvSpPr>
                <p:cNvPr id="26645" name="Freeform 40"/>
                <p:cNvSpPr>
                  <a:spLocks/>
                </p:cNvSpPr>
                <p:nvPr/>
              </p:nvSpPr>
              <p:spPr bwMode="auto">
                <a:xfrm>
                  <a:off x="2396" y="1140"/>
                  <a:ext cx="46" cy="20"/>
                </a:xfrm>
                <a:custGeom>
                  <a:avLst/>
                  <a:gdLst>
                    <a:gd name="T0" fmla="*/ 0 w 81"/>
                    <a:gd name="T1" fmla="*/ 0 h 31"/>
                    <a:gd name="T2" fmla="*/ 8 w 81"/>
                    <a:gd name="T3" fmla="*/ 14 h 31"/>
                    <a:gd name="T4" fmla="*/ 20 w 81"/>
                    <a:gd name="T5" fmla="*/ 19 h 31"/>
                    <a:gd name="T6" fmla="*/ 32 w 81"/>
                    <a:gd name="T7" fmla="*/ 14 h 31"/>
                    <a:gd name="T8" fmla="*/ 45 w 81"/>
                    <a:gd name="T9" fmla="*/ 5 h 31"/>
                    <a:gd name="T10" fmla="*/ 0 60000 65536"/>
                    <a:gd name="T11" fmla="*/ 0 60000 65536"/>
                    <a:gd name="T12" fmla="*/ 0 60000 65536"/>
                    <a:gd name="T13" fmla="*/ 0 60000 65536"/>
                    <a:gd name="T14" fmla="*/ 0 60000 65536"/>
                    <a:gd name="T15" fmla="*/ 0 w 81"/>
                    <a:gd name="T16" fmla="*/ 0 h 31"/>
                    <a:gd name="T17" fmla="*/ 81 w 81"/>
                    <a:gd name="T18" fmla="*/ 31 h 31"/>
                  </a:gdLst>
                  <a:ahLst/>
                  <a:cxnLst>
                    <a:cxn ang="T10">
                      <a:pos x="T0" y="T1"/>
                    </a:cxn>
                    <a:cxn ang="T11">
                      <a:pos x="T2" y="T3"/>
                    </a:cxn>
                    <a:cxn ang="T12">
                      <a:pos x="T4" y="T5"/>
                    </a:cxn>
                    <a:cxn ang="T13">
                      <a:pos x="T6" y="T7"/>
                    </a:cxn>
                    <a:cxn ang="T14">
                      <a:pos x="T8" y="T9"/>
                    </a:cxn>
                  </a:cxnLst>
                  <a:rect l="T15" t="T16" r="T17" b="T18"/>
                  <a:pathLst>
                    <a:path w="81" h="31">
                      <a:moveTo>
                        <a:pt x="0" y="0"/>
                      </a:moveTo>
                      <a:lnTo>
                        <a:pt x="14" y="22"/>
                      </a:lnTo>
                      <a:lnTo>
                        <a:pt x="36" y="30"/>
                      </a:lnTo>
                      <a:lnTo>
                        <a:pt x="57" y="22"/>
                      </a:lnTo>
                      <a:lnTo>
                        <a:pt x="80" y="7"/>
                      </a:lnTo>
                    </a:path>
                  </a:pathLst>
                </a:custGeom>
                <a:solidFill>
                  <a:schemeClr val="bg1"/>
                </a:solidFill>
                <a:ln w="12700" cap="rnd" cmpd="sng">
                  <a:solidFill>
                    <a:schemeClr val="tx1"/>
                  </a:solidFill>
                  <a:prstDash val="solid"/>
                  <a:round/>
                  <a:headEnd type="none" w="med" len="med"/>
                  <a:tailEnd type="none" w="med" len="med"/>
                </a:ln>
              </p:spPr>
              <p:txBody>
                <a:bodyPr/>
                <a:lstStyle/>
                <a:p>
                  <a:endParaRPr lang="en-GB" b="1"/>
                </a:p>
              </p:txBody>
            </p:sp>
            <p:sp>
              <p:nvSpPr>
                <p:cNvPr id="26646" name="Freeform 41"/>
                <p:cNvSpPr>
                  <a:spLocks/>
                </p:cNvSpPr>
                <p:nvPr/>
              </p:nvSpPr>
              <p:spPr bwMode="auto">
                <a:xfrm>
                  <a:off x="2490" y="1200"/>
                  <a:ext cx="50" cy="53"/>
                </a:xfrm>
                <a:custGeom>
                  <a:avLst/>
                  <a:gdLst>
                    <a:gd name="T0" fmla="*/ 0 w 88"/>
                    <a:gd name="T1" fmla="*/ 0 h 81"/>
                    <a:gd name="T2" fmla="*/ 0 w 88"/>
                    <a:gd name="T3" fmla="*/ 14 h 81"/>
                    <a:gd name="T4" fmla="*/ 5 w 88"/>
                    <a:gd name="T5" fmla="*/ 29 h 81"/>
                    <a:gd name="T6" fmla="*/ 9 w 88"/>
                    <a:gd name="T7" fmla="*/ 43 h 81"/>
                    <a:gd name="T8" fmla="*/ 20 w 88"/>
                    <a:gd name="T9" fmla="*/ 47 h 81"/>
                    <a:gd name="T10" fmla="*/ 34 w 88"/>
                    <a:gd name="T11" fmla="*/ 52 h 81"/>
                    <a:gd name="T12" fmla="*/ 41 w 88"/>
                    <a:gd name="T13" fmla="*/ 37 h 81"/>
                    <a:gd name="T14" fmla="*/ 49 w 88"/>
                    <a:gd name="T15" fmla="*/ 24 h 81"/>
                    <a:gd name="T16" fmla="*/ 0 60000 65536"/>
                    <a:gd name="T17" fmla="*/ 0 60000 65536"/>
                    <a:gd name="T18" fmla="*/ 0 60000 65536"/>
                    <a:gd name="T19" fmla="*/ 0 60000 65536"/>
                    <a:gd name="T20" fmla="*/ 0 60000 65536"/>
                    <a:gd name="T21" fmla="*/ 0 60000 65536"/>
                    <a:gd name="T22" fmla="*/ 0 60000 65536"/>
                    <a:gd name="T23" fmla="*/ 0 60000 65536"/>
                    <a:gd name="T24" fmla="*/ 0 w 88"/>
                    <a:gd name="T25" fmla="*/ 0 h 81"/>
                    <a:gd name="T26" fmla="*/ 88 w 8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8" h="81">
                      <a:moveTo>
                        <a:pt x="0" y="0"/>
                      </a:moveTo>
                      <a:lnTo>
                        <a:pt x="0" y="21"/>
                      </a:lnTo>
                      <a:lnTo>
                        <a:pt x="8" y="44"/>
                      </a:lnTo>
                      <a:lnTo>
                        <a:pt x="15" y="65"/>
                      </a:lnTo>
                      <a:lnTo>
                        <a:pt x="36" y="72"/>
                      </a:lnTo>
                      <a:lnTo>
                        <a:pt x="59" y="80"/>
                      </a:lnTo>
                      <a:lnTo>
                        <a:pt x="72" y="57"/>
                      </a:lnTo>
                      <a:lnTo>
                        <a:pt x="87" y="36"/>
                      </a:lnTo>
                    </a:path>
                  </a:pathLst>
                </a:custGeom>
                <a:solidFill>
                  <a:schemeClr val="bg1"/>
                </a:solidFill>
                <a:ln w="12700" cap="rnd" cmpd="sng">
                  <a:solidFill>
                    <a:schemeClr val="tx1"/>
                  </a:solidFill>
                  <a:prstDash val="solid"/>
                  <a:round/>
                  <a:headEnd type="none" w="med" len="med"/>
                  <a:tailEnd type="none" w="med" len="med"/>
                </a:ln>
              </p:spPr>
              <p:txBody>
                <a:bodyPr/>
                <a:lstStyle/>
                <a:p>
                  <a:endParaRPr lang="en-GB" b="1"/>
                </a:p>
              </p:txBody>
            </p:sp>
            <p:sp>
              <p:nvSpPr>
                <p:cNvPr id="26647" name="Freeform 42"/>
                <p:cNvSpPr>
                  <a:spLocks/>
                </p:cNvSpPr>
                <p:nvPr/>
              </p:nvSpPr>
              <p:spPr bwMode="auto">
                <a:xfrm>
                  <a:off x="2396" y="1359"/>
                  <a:ext cx="74" cy="42"/>
                </a:xfrm>
                <a:custGeom>
                  <a:avLst/>
                  <a:gdLst>
                    <a:gd name="T0" fmla="*/ 0 w 130"/>
                    <a:gd name="T1" fmla="*/ 0 h 65"/>
                    <a:gd name="T2" fmla="*/ 12 w 130"/>
                    <a:gd name="T3" fmla="*/ 5 h 65"/>
                    <a:gd name="T4" fmla="*/ 17 w 130"/>
                    <a:gd name="T5" fmla="*/ 18 h 65"/>
                    <a:gd name="T6" fmla="*/ 25 w 130"/>
                    <a:gd name="T7" fmla="*/ 33 h 65"/>
                    <a:gd name="T8" fmla="*/ 37 w 130"/>
                    <a:gd name="T9" fmla="*/ 37 h 65"/>
                    <a:gd name="T10" fmla="*/ 49 w 130"/>
                    <a:gd name="T11" fmla="*/ 41 h 65"/>
                    <a:gd name="T12" fmla="*/ 61 w 130"/>
                    <a:gd name="T13" fmla="*/ 37 h 65"/>
                    <a:gd name="T14" fmla="*/ 66 w 130"/>
                    <a:gd name="T15" fmla="*/ 23 h 65"/>
                    <a:gd name="T16" fmla="*/ 73 w 130"/>
                    <a:gd name="T17" fmla="*/ 10 h 6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0"/>
                    <a:gd name="T28" fmla="*/ 0 h 65"/>
                    <a:gd name="T29" fmla="*/ 130 w 130"/>
                    <a:gd name="T30" fmla="*/ 65 h 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0" h="65">
                      <a:moveTo>
                        <a:pt x="0" y="0"/>
                      </a:moveTo>
                      <a:lnTo>
                        <a:pt x="21" y="7"/>
                      </a:lnTo>
                      <a:lnTo>
                        <a:pt x="29" y="28"/>
                      </a:lnTo>
                      <a:lnTo>
                        <a:pt x="44" y="51"/>
                      </a:lnTo>
                      <a:lnTo>
                        <a:pt x="65" y="57"/>
                      </a:lnTo>
                      <a:lnTo>
                        <a:pt x="86" y="64"/>
                      </a:lnTo>
                      <a:lnTo>
                        <a:pt x="108" y="57"/>
                      </a:lnTo>
                      <a:lnTo>
                        <a:pt x="116" y="36"/>
                      </a:lnTo>
                      <a:lnTo>
                        <a:pt x="129" y="15"/>
                      </a:lnTo>
                    </a:path>
                  </a:pathLst>
                </a:custGeom>
                <a:solidFill>
                  <a:schemeClr val="bg1"/>
                </a:solidFill>
                <a:ln w="12700" cap="rnd" cmpd="sng">
                  <a:solidFill>
                    <a:schemeClr val="tx1"/>
                  </a:solidFill>
                  <a:prstDash val="solid"/>
                  <a:round/>
                  <a:headEnd type="none" w="med" len="med"/>
                  <a:tailEnd type="none" w="med" len="med"/>
                </a:ln>
              </p:spPr>
              <p:txBody>
                <a:bodyPr/>
                <a:lstStyle/>
                <a:p>
                  <a:endParaRPr lang="en-GB" b="1"/>
                </a:p>
              </p:txBody>
            </p:sp>
            <p:sp>
              <p:nvSpPr>
                <p:cNvPr id="26648" name="Freeform 43"/>
                <p:cNvSpPr>
                  <a:spLocks/>
                </p:cNvSpPr>
                <p:nvPr/>
              </p:nvSpPr>
              <p:spPr bwMode="auto">
                <a:xfrm>
                  <a:off x="2401" y="1279"/>
                  <a:ext cx="65" cy="24"/>
                </a:xfrm>
                <a:custGeom>
                  <a:avLst/>
                  <a:gdLst>
                    <a:gd name="T0" fmla="*/ 0 w 115"/>
                    <a:gd name="T1" fmla="*/ 5 h 37"/>
                    <a:gd name="T2" fmla="*/ 12 w 115"/>
                    <a:gd name="T3" fmla="*/ 0 h 37"/>
                    <a:gd name="T4" fmla="*/ 24 w 115"/>
                    <a:gd name="T5" fmla="*/ 0 h 37"/>
                    <a:gd name="T6" fmla="*/ 36 w 115"/>
                    <a:gd name="T7" fmla="*/ 0 h 37"/>
                    <a:gd name="T8" fmla="*/ 48 w 115"/>
                    <a:gd name="T9" fmla="*/ 5 h 37"/>
                    <a:gd name="T10" fmla="*/ 61 w 115"/>
                    <a:gd name="T11" fmla="*/ 10 h 37"/>
                    <a:gd name="T12" fmla="*/ 64 w 115"/>
                    <a:gd name="T13" fmla="*/ 23 h 37"/>
                    <a:gd name="T14" fmla="*/ 0 60000 65536"/>
                    <a:gd name="T15" fmla="*/ 0 60000 65536"/>
                    <a:gd name="T16" fmla="*/ 0 60000 65536"/>
                    <a:gd name="T17" fmla="*/ 0 60000 65536"/>
                    <a:gd name="T18" fmla="*/ 0 60000 65536"/>
                    <a:gd name="T19" fmla="*/ 0 60000 65536"/>
                    <a:gd name="T20" fmla="*/ 0 60000 65536"/>
                    <a:gd name="T21" fmla="*/ 0 w 115"/>
                    <a:gd name="T22" fmla="*/ 0 h 37"/>
                    <a:gd name="T23" fmla="*/ 115 w 115"/>
                    <a:gd name="T24" fmla="*/ 37 h 3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5" h="37">
                      <a:moveTo>
                        <a:pt x="0" y="7"/>
                      </a:moveTo>
                      <a:lnTo>
                        <a:pt x="21" y="0"/>
                      </a:lnTo>
                      <a:lnTo>
                        <a:pt x="42" y="0"/>
                      </a:lnTo>
                      <a:lnTo>
                        <a:pt x="64" y="0"/>
                      </a:lnTo>
                      <a:lnTo>
                        <a:pt x="85" y="7"/>
                      </a:lnTo>
                      <a:lnTo>
                        <a:pt x="108" y="15"/>
                      </a:lnTo>
                      <a:lnTo>
                        <a:pt x="114" y="36"/>
                      </a:lnTo>
                    </a:path>
                  </a:pathLst>
                </a:custGeom>
                <a:solidFill>
                  <a:schemeClr val="bg1"/>
                </a:solidFill>
                <a:ln w="12700" cap="rnd" cmpd="sng">
                  <a:solidFill>
                    <a:schemeClr val="tx1"/>
                  </a:solidFill>
                  <a:prstDash val="solid"/>
                  <a:round/>
                  <a:headEnd type="none" w="med" len="med"/>
                  <a:tailEnd type="none" w="med" len="med"/>
                </a:ln>
              </p:spPr>
              <p:txBody>
                <a:bodyPr/>
                <a:lstStyle/>
                <a:p>
                  <a:endParaRPr lang="en-GB" b="1"/>
                </a:p>
              </p:txBody>
            </p:sp>
            <p:sp>
              <p:nvSpPr>
                <p:cNvPr id="26649" name="Freeform 44"/>
                <p:cNvSpPr>
                  <a:spLocks/>
                </p:cNvSpPr>
                <p:nvPr/>
              </p:nvSpPr>
              <p:spPr bwMode="auto">
                <a:xfrm>
                  <a:off x="2498" y="1107"/>
                  <a:ext cx="67" cy="57"/>
                </a:xfrm>
                <a:custGeom>
                  <a:avLst/>
                  <a:gdLst>
                    <a:gd name="T0" fmla="*/ 0 w 117"/>
                    <a:gd name="T1" fmla="*/ 0 h 87"/>
                    <a:gd name="T2" fmla="*/ 5 w 117"/>
                    <a:gd name="T3" fmla="*/ 14 h 87"/>
                    <a:gd name="T4" fmla="*/ 8 w 117"/>
                    <a:gd name="T5" fmla="*/ 29 h 87"/>
                    <a:gd name="T6" fmla="*/ 17 w 117"/>
                    <a:gd name="T7" fmla="*/ 43 h 87"/>
                    <a:gd name="T8" fmla="*/ 29 w 117"/>
                    <a:gd name="T9" fmla="*/ 56 h 87"/>
                    <a:gd name="T10" fmla="*/ 41 w 117"/>
                    <a:gd name="T11" fmla="*/ 56 h 87"/>
                    <a:gd name="T12" fmla="*/ 53 w 117"/>
                    <a:gd name="T13" fmla="*/ 56 h 87"/>
                    <a:gd name="T14" fmla="*/ 66 w 117"/>
                    <a:gd name="T15" fmla="*/ 47 h 87"/>
                    <a:gd name="T16" fmla="*/ 66 w 117"/>
                    <a:gd name="T17" fmla="*/ 43 h 8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7"/>
                    <a:gd name="T28" fmla="*/ 0 h 87"/>
                    <a:gd name="T29" fmla="*/ 117 w 117"/>
                    <a:gd name="T30" fmla="*/ 87 h 8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7" h="87">
                      <a:moveTo>
                        <a:pt x="0" y="0"/>
                      </a:moveTo>
                      <a:lnTo>
                        <a:pt x="8" y="21"/>
                      </a:lnTo>
                      <a:lnTo>
                        <a:pt x="14" y="44"/>
                      </a:lnTo>
                      <a:lnTo>
                        <a:pt x="29" y="65"/>
                      </a:lnTo>
                      <a:lnTo>
                        <a:pt x="50" y="86"/>
                      </a:lnTo>
                      <a:lnTo>
                        <a:pt x="72" y="86"/>
                      </a:lnTo>
                      <a:lnTo>
                        <a:pt x="93" y="86"/>
                      </a:lnTo>
                      <a:lnTo>
                        <a:pt x="116" y="72"/>
                      </a:lnTo>
                      <a:lnTo>
                        <a:pt x="116" y="65"/>
                      </a:lnTo>
                    </a:path>
                  </a:pathLst>
                </a:custGeom>
                <a:solidFill>
                  <a:schemeClr val="bg1"/>
                </a:solidFill>
                <a:ln w="12700" cap="rnd" cmpd="sng">
                  <a:solidFill>
                    <a:schemeClr val="tx1"/>
                  </a:solidFill>
                  <a:prstDash val="solid"/>
                  <a:round/>
                  <a:headEnd type="none" w="med" len="med"/>
                  <a:tailEnd type="none" w="med" len="med"/>
                </a:ln>
              </p:spPr>
              <p:txBody>
                <a:bodyPr/>
                <a:lstStyle/>
                <a:p>
                  <a:endParaRPr lang="en-GB" b="1"/>
                </a:p>
              </p:txBody>
            </p:sp>
            <p:sp>
              <p:nvSpPr>
                <p:cNvPr id="26650" name="Freeform 45"/>
                <p:cNvSpPr>
                  <a:spLocks/>
                </p:cNvSpPr>
                <p:nvPr/>
              </p:nvSpPr>
              <p:spPr bwMode="auto">
                <a:xfrm>
                  <a:off x="2421" y="1447"/>
                  <a:ext cx="58" cy="62"/>
                </a:xfrm>
                <a:custGeom>
                  <a:avLst/>
                  <a:gdLst>
                    <a:gd name="T0" fmla="*/ 0 w 101"/>
                    <a:gd name="T1" fmla="*/ 10 h 96"/>
                    <a:gd name="T2" fmla="*/ 12 w 101"/>
                    <a:gd name="T3" fmla="*/ 0 h 96"/>
                    <a:gd name="T4" fmla="*/ 24 w 101"/>
                    <a:gd name="T5" fmla="*/ 5 h 96"/>
                    <a:gd name="T6" fmla="*/ 37 w 101"/>
                    <a:gd name="T7" fmla="*/ 10 h 96"/>
                    <a:gd name="T8" fmla="*/ 41 w 101"/>
                    <a:gd name="T9" fmla="*/ 23 h 96"/>
                    <a:gd name="T10" fmla="*/ 53 w 101"/>
                    <a:gd name="T11" fmla="*/ 33 h 96"/>
                    <a:gd name="T12" fmla="*/ 53 w 101"/>
                    <a:gd name="T13" fmla="*/ 47 h 96"/>
                    <a:gd name="T14" fmla="*/ 57 w 101"/>
                    <a:gd name="T15" fmla="*/ 61 h 96"/>
                    <a:gd name="T16" fmla="*/ 0 60000 65536"/>
                    <a:gd name="T17" fmla="*/ 0 60000 65536"/>
                    <a:gd name="T18" fmla="*/ 0 60000 65536"/>
                    <a:gd name="T19" fmla="*/ 0 60000 65536"/>
                    <a:gd name="T20" fmla="*/ 0 60000 65536"/>
                    <a:gd name="T21" fmla="*/ 0 60000 65536"/>
                    <a:gd name="T22" fmla="*/ 0 60000 65536"/>
                    <a:gd name="T23" fmla="*/ 0 60000 65536"/>
                    <a:gd name="T24" fmla="*/ 0 w 101"/>
                    <a:gd name="T25" fmla="*/ 0 h 96"/>
                    <a:gd name="T26" fmla="*/ 101 w 101"/>
                    <a:gd name="T27" fmla="*/ 96 h 9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1" h="96">
                      <a:moveTo>
                        <a:pt x="0" y="15"/>
                      </a:moveTo>
                      <a:lnTo>
                        <a:pt x="21" y="0"/>
                      </a:lnTo>
                      <a:lnTo>
                        <a:pt x="42" y="8"/>
                      </a:lnTo>
                      <a:lnTo>
                        <a:pt x="64" y="15"/>
                      </a:lnTo>
                      <a:lnTo>
                        <a:pt x="72" y="36"/>
                      </a:lnTo>
                      <a:lnTo>
                        <a:pt x="93" y="51"/>
                      </a:lnTo>
                      <a:lnTo>
                        <a:pt x="93" y="72"/>
                      </a:lnTo>
                      <a:lnTo>
                        <a:pt x="100" y="95"/>
                      </a:lnTo>
                    </a:path>
                  </a:pathLst>
                </a:custGeom>
                <a:solidFill>
                  <a:schemeClr val="bg1"/>
                </a:solidFill>
                <a:ln w="12700" cap="rnd" cmpd="sng">
                  <a:solidFill>
                    <a:schemeClr val="tx1"/>
                  </a:solidFill>
                  <a:prstDash val="solid"/>
                  <a:round/>
                  <a:headEnd type="none" w="med" len="med"/>
                  <a:tailEnd type="none" w="med" len="med"/>
                </a:ln>
              </p:spPr>
              <p:txBody>
                <a:bodyPr/>
                <a:lstStyle/>
                <a:p>
                  <a:endParaRPr lang="en-GB" b="1"/>
                </a:p>
              </p:txBody>
            </p:sp>
            <p:sp>
              <p:nvSpPr>
                <p:cNvPr id="26651" name="Freeform 46"/>
                <p:cNvSpPr>
                  <a:spLocks/>
                </p:cNvSpPr>
                <p:nvPr/>
              </p:nvSpPr>
              <p:spPr bwMode="auto">
                <a:xfrm>
                  <a:off x="2503" y="1359"/>
                  <a:ext cx="62" cy="57"/>
                </a:xfrm>
                <a:custGeom>
                  <a:avLst/>
                  <a:gdLst>
                    <a:gd name="T0" fmla="*/ 0 w 109"/>
                    <a:gd name="T1" fmla="*/ 0 h 88"/>
                    <a:gd name="T2" fmla="*/ 0 w 109"/>
                    <a:gd name="T3" fmla="*/ 14 h 88"/>
                    <a:gd name="T4" fmla="*/ 0 w 109"/>
                    <a:gd name="T5" fmla="*/ 28 h 88"/>
                    <a:gd name="T6" fmla="*/ 12 w 109"/>
                    <a:gd name="T7" fmla="*/ 37 h 88"/>
                    <a:gd name="T8" fmla="*/ 16 w 109"/>
                    <a:gd name="T9" fmla="*/ 51 h 88"/>
                    <a:gd name="T10" fmla="*/ 28 w 109"/>
                    <a:gd name="T11" fmla="*/ 51 h 88"/>
                    <a:gd name="T12" fmla="*/ 41 w 109"/>
                    <a:gd name="T13" fmla="*/ 56 h 88"/>
                    <a:gd name="T14" fmla="*/ 48 w 109"/>
                    <a:gd name="T15" fmla="*/ 41 h 88"/>
                    <a:gd name="T16" fmla="*/ 61 w 109"/>
                    <a:gd name="T17" fmla="*/ 37 h 8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9"/>
                    <a:gd name="T28" fmla="*/ 0 h 88"/>
                    <a:gd name="T29" fmla="*/ 109 w 109"/>
                    <a:gd name="T30" fmla="*/ 88 h 8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9" h="88">
                      <a:moveTo>
                        <a:pt x="0" y="0"/>
                      </a:moveTo>
                      <a:lnTo>
                        <a:pt x="0" y="21"/>
                      </a:lnTo>
                      <a:lnTo>
                        <a:pt x="0" y="43"/>
                      </a:lnTo>
                      <a:lnTo>
                        <a:pt x="21" y="57"/>
                      </a:lnTo>
                      <a:lnTo>
                        <a:pt x="28" y="79"/>
                      </a:lnTo>
                      <a:lnTo>
                        <a:pt x="49" y="79"/>
                      </a:lnTo>
                      <a:lnTo>
                        <a:pt x="72" y="87"/>
                      </a:lnTo>
                      <a:lnTo>
                        <a:pt x="85" y="64"/>
                      </a:lnTo>
                      <a:lnTo>
                        <a:pt x="108" y="57"/>
                      </a:lnTo>
                    </a:path>
                  </a:pathLst>
                </a:custGeom>
                <a:solidFill>
                  <a:schemeClr val="bg1"/>
                </a:solidFill>
                <a:ln w="12700" cap="rnd" cmpd="sng">
                  <a:solidFill>
                    <a:schemeClr val="tx1"/>
                  </a:solidFill>
                  <a:prstDash val="solid"/>
                  <a:round/>
                  <a:headEnd type="none" w="med" len="med"/>
                  <a:tailEnd type="none" w="med" len="med"/>
                </a:ln>
              </p:spPr>
              <p:txBody>
                <a:bodyPr/>
                <a:lstStyle/>
                <a:p>
                  <a:endParaRPr lang="en-GB" b="1"/>
                </a:p>
              </p:txBody>
            </p:sp>
            <p:sp>
              <p:nvSpPr>
                <p:cNvPr id="26652" name="Freeform 47"/>
                <p:cNvSpPr>
                  <a:spLocks/>
                </p:cNvSpPr>
                <p:nvPr/>
              </p:nvSpPr>
              <p:spPr bwMode="auto">
                <a:xfrm>
                  <a:off x="2506" y="1452"/>
                  <a:ext cx="62" cy="57"/>
                </a:xfrm>
                <a:custGeom>
                  <a:avLst/>
                  <a:gdLst>
                    <a:gd name="T0" fmla="*/ 0 w 109"/>
                    <a:gd name="T1" fmla="*/ 0 h 88"/>
                    <a:gd name="T2" fmla="*/ 4 w 109"/>
                    <a:gd name="T3" fmla="*/ 14 h 88"/>
                    <a:gd name="T4" fmla="*/ 9 w 109"/>
                    <a:gd name="T5" fmla="*/ 28 h 88"/>
                    <a:gd name="T6" fmla="*/ 9 w 109"/>
                    <a:gd name="T7" fmla="*/ 41 h 88"/>
                    <a:gd name="T8" fmla="*/ 20 w 109"/>
                    <a:gd name="T9" fmla="*/ 47 h 88"/>
                    <a:gd name="T10" fmla="*/ 33 w 109"/>
                    <a:gd name="T11" fmla="*/ 56 h 88"/>
                    <a:gd name="T12" fmla="*/ 45 w 109"/>
                    <a:gd name="T13" fmla="*/ 56 h 88"/>
                    <a:gd name="T14" fmla="*/ 58 w 109"/>
                    <a:gd name="T15" fmla="*/ 47 h 88"/>
                    <a:gd name="T16" fmla="*/ 61 w 109"/>
                    <a:gd name="T17" fmla="*/ 33 h 8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9"/>
                    <a:gd name="T28" fmla="*/ 0 h 88"/>
                    <a:gd name="T29" fmla="*/ 109 w 109"/>
                    <a:gd name="T30" fmla="*/ 88 h 8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9" h="88">
                      <a:moveTo>
                        <a:pt x="0" y="0"/>
                      </a:moveTo>
                      <a:lnTo>
                        <a:pt x="7" y="21"/>
                      </a:lnTo>
                      <a:lnTo>
                        <a:pt x="15" y="43"/>
                      </a:lnTo>
                      <a:lnTo>
                        <a:pt x="15" y="64"/>
                      </a:lnTo>
                      <a:lnTo>
                        <a:pt x="36" y="72"/>
                      </a:lnTo>
                      <a:lnTo>
                        <a:pt x="58" y="87"/>
                      </a:lnTo>
                      <a:lnTo>
                        <a:pt x="79" y="87"/>
                      </a:lnTo>
                      <a:lnTo>
                        <a:pt x="102" y="72"/>
                      </a:lnTo>
                      <a:lnTo>
                        <a:pt x="108" y="51"/>
                      </a:lnTo>
                    </a:path>
                  </a:pathLst>
                </a:custGeom>
                <a:solidFill>
                  <a:schemeClr val="bg1"/>
                </a:solidFill>
                <a:ln w="12700" cap="rnd" cmpd="sng">
                  <a:solidFill>
                    <a:schemeClr val="tx1"/>
                  </a:solidFill>
                  <a:prstDash val="solid"/>
                  <a:round/>
                  <a:headEnd type="none" w="med" len="med"/>
                  <a:tailEnd type="none" w="med" len="med"/>
                </a:ln>
              </p:spPr>
              <p:txBody>
                <a:bodyPr/>
                <a:lstStyle/>
                <a:p>
                  <a:endParaRPr lang="en-GB" b="1"/>
                </a:p>
              </p:txBody>
            </p:sp>
          </p:grp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3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3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3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5" name="Text Box 5"/>
          <p:cNvSpPr txBox="1">
            <a:spLocks noChangeArrowheads="1"/>
          </p:cNvSpPr>
          <p:nvPr/>
        </p:nvSpPr>
        <p:spPr bwMode="auto">
          <a:xfrm>
            <a:off x="251520" y="332656"/>
            <a:ext cx="8424936" cy="1800493"/>
          </a:xfrm>
          <a:prstGeom prst="rect">
            <a:avLst/>
          </a:prstGeom>
          <a:noFill/>
          <a:ln w="9525">
            <a:noFill/>
            <a:miter lim="800000"/>
            <a:headEnd/>
            <a:tailEnd/>
          </a:ln>
        </p:spPr>
        <p:txBody>
          <a:bodyPr wrap="square">
            <a:spAutoFit/>
          </a:bodyPr>
          <a:lstStyle/>
          <a:p>
            <a:pPr marL="457200" indent="-457200">
              <a:lnSpc>
                <a:spcPct val="75000"/>
              </a:lnSpc>
              <a:spcBef>
                <a:spcPct val="50000"/>
              </a:spcBef>
              <a:buFont typeface="Arial" pitchFamily="34" charset="0"/>
              <a:buChar char="•"/>
            </a:pPr>
            <a:r>
              <a:rPr lang="en-GB" sz="2800" b="1" dirty="0">
                <a:solidFill>
                  <a:srgbClr val="FFFF00"/>
                </a:solidFill>
              </a:rPr>
              <a:t>This type of drag is </a:t>
            </a:r>
            <a:r>
              <a:rPr lang="en-GB" sz="2800" b="1" dirty="0" smtClean="0">
                <a:solidFill>
                  <a:srgbClr val="FFFF00"/>
                </a:solidFill>
              </a:rPr>
              <a:t>called Form Drag </a:t>
            </a:r>
          </a:p>
          <a:p>
            <a:pPr marL="457200" indent="-457200">
              <a:lnSpc>
                <a:spcPct val="75000"/>
              </a:lnSpc>
              <a:spcBef>
                <a:spcPct val="50000"/>
              </a:spcBef>
              <a:buFont typeface="Arial" pitchFamily="34" charset="0"/>
              <a:buChar char="•"/>
            </a:pPr>
            <a:r>
              <a:rPr lang="en-GB" sz="2800" b="1" dirty="0" smtClean="0">
                <a:solidFill>
                  <a:srgbClr val="FFFF00"/>
                </a:solidFill>
              </a:rPr>
              <a:t>It is determined by the </a:t>
            </a:r>
            <a:r>
              <a:rPr lang="en-GB" sz="2800" b="1" dirty="0">
                <a:solidFill>
                  <a:srgbClr val="FFFF00"/>
                </a:solidFill>
              </a:rPr>
              <a:t>shape of the </a:t>
            </a:r>
            <a:r>
              <a:rPr lang="en-GB" sz="2800" b="1" dirty="0" smtClean="0">
                <a:solidFill>
                  <a:srgbClr val="FFFF00"/>
                </a:solidFill>
              </a:rPr>
              <a:t>object</a:t>
            </a:r>
            <a:endParaRPr lang="en-GB" sz="2800" b="1" dirty="0">
              <a:solidFill>
                <a:srgbClr val="FFFF00"/>
              </a:solidFill>
            </a:endParaRPr>
          </a:p>
          <a:p>
            <a:pPr>
              <a:lnSpc>
                <a:spcPct val="75000"/>
              </a:lnSpc>
              <a:spcBef>
                <a:spcPct val="50000"/>
              </a:spcBef>
            </a:pPr>
            <a:endParaRPr lang="en-GB" sz="1600" b="1" dirty="0" smtClean="0">
              <a:solidFill>
                <a:srgbClr val="FFFF00"/>
              </a:solidFill>
            </a:endParaRPr>
          </a:p>
          <a:p>
            <a:pPr>
              <a:lnSpc>
                <a:spcPct val="75000"/>
              </a:lnSpc>
              <a:spcBef>
                <a:spcPct val="50000"/>
              </a:spcBef>
            </a:pPr>
            <a:r>
              <a:rPr lang="en-GB" sz="2800" b="1" dirty="0" smtClean="0">
                <a:solidFill>
                  <a:srgbClr val="FFFF00"/>
                </a:solidFill>
              </a:rPr>
              <a:t>So </a:t>
            </a:r>
            <a:r>
              <a:rPr lang="en-GB" sz="2800" b="1" dirty="0">
                <a:solidFill>
                  <a:srgbClr val="FFFF00"/>
                </a:solidFill>
              </a:rPr>
              <a:t>do we need: </a:t>
            </a:r>
          </a:p>
        </p:txBody>
      </p:sp>
      <p:pic>
        <p:nvPicPr>
          <p:cNvPr id="25606" name="Picture 6" descr="TRAC0005"/>
          <p:cNvPicPr>
            <a:picLocks noChangeAspect="1" noChangeArrowheads="1"/>
          </p:cNvPicPr>
          <p:nvPr/>
        </p:nvPicPr>
        <p:blipFill>
          <a:blip r:embed="rId3" cstate="email"/>
          <a:srcRect/>
          <a:stretch>
            <a:fillRect/>
          </a:stretch>
        </p:blipFill>
        <p:spPr bwMode="auto">
          <a:xfrm>
            <a:off x="395536" y="2348880"/>
            <a:ext cx="3491880" cy="2271097"/>
          </a:xfrm>
          <a:prstGeom prst="rect">
            <a:avLst/>
          </a:prstGeom>
          <a:noFill/>
          <a:ln w="9525">
            <a:noFill/>
            <a:miter lim="800000"/>
            <a:headEnd/>
            <a:tailEnd/>
          </a:ln>
        </p:spPr>
      </p:pic>
      <p:pic>
        <p:nvPicPr>
          <p:cNvPr id="25608" name="Picture 8" descr="Concorde"/>
          <p:cNvPicPr>
            <a:picLocks noChangeAspect="1" noChangeArrowheads="1"/>
          </p:cNvPicPr>
          <p:nvPr/>
        </p:nvPicPr>
        <p:blipFill>
          <a:blip r:embed="rId4" cstate="email"/>
          <a:srcRect/>
          <a:stretch>
            <a:fillRect/>
          </a:stretch>
        </p:blipFill>
        <p:spPr bwMode="auto">
          <a:xfrm>
            <a:off x="5508104" y="1700808"/>
            <a:ext cx="3384376" cy="4061251"/>
          </a:xfrm>
          <a:prstGeom prst="rect">
            <a:avLst/>
          </a:prstGeom>
          <a:noFill/>
          <a:ln w="9525">
            <a:noFill/>
            <a:miter lim="800000"/>
            <a:headEnd/>
            <a:tailEnd/>
          </a:ln>
        </p:spPr>
      </p:pic>
      <p:sp>
        <p:nvSpPr>
          <p:cNvPr id="25609" name="Text Box 9"/>
          <p:cNvSpPr txBox="1">
            <a:spLocks noChangeArrowheads="1"/>
          </p:cNvSpPr>
          <p:nvPr/>
        </p:nvSpPr>
        <p:spPr bwMode="auto">
          <a:xfrm>
            <a:off x="4139952" y="3717032"/>
            <a:ext cx="1368425" cy="762000"/>
          </a:xfrm>
          <a:prstGeom prst="rect">
            <a:avLst/>
          </a:prstGeom>
          <a:noFill/>
          <a:ln w="9525">
            <a:noFill/>
            <a:miter lim="800000"/>
            <a:headEnd/>
            <a:tailEnd/>
          </a:ln>
        </p:spPr>
        <p:txBody>
          <a:bodyPr>
            <a:spAutoFit/>
          </a:bodyPr>
          <a:lstStyle/>
          <a:p>
            <a:pPr>
              <a:spcBef>
                <a:spcPct val="50000"/>
              </a:spcBef>
            </a:pPr>
            <a:r>
              <a:rPr lang="en-GB" sz="4400" b="1" dirty="0" smtClean="0">
                <a:solidFill>
                  <a:srgbClr val="FFFF00"/>
                </a:solidFill>
              </a:rPr>
              <a:t>OR</a:t>
            </a:r>
            <a:endParaRPr lang="en-GB" sz="4400" b="1" dirty="0">
              <a:solidFill>
                <a:srgbClr val="FFFF00"/>
              </a:solidFill>
            </a:endParaRPr>
          </a:p>
        </p:txBody>
      </p:sp>
      <p:sp>
        <p:nvSpPr>
          <p:cNvPr id="25610" name="Text Box 10"/>
          <p:cNvSpPr txBox="1">
            <a:spLocks noChangeArrowheads="1"/>
          </p:cNvSpPr>
          <p:nvPr/>
        </p:nvSpPr>
        <p:spPr bwMode="auto">
          <a:xfrm>
            <a:off x="0" y="5842337"/>
            <a:ext cx="9144000" cy="1015663"/>
          </a:xfrm>
          <a:prstGeom prst="rect">
            <a:avLst/>
          </a:prstGeom>
          <a:noFill/>
          <a:ln w="9525">
            <a:noFill/>
            <a:miter lim="800000"/>
            <a:headEnd/>
            <a:tailEnd/>
          </a:ln>
        </p:spPr>
        <p:txBody>
          <a:bodyPr wrap="square">
            <a:spAutoFit/>
          </a:bodyPr>
          <a:lstStyle/>
          <a:p>
            <a:pPr algn="ctr">
              <a:spcBef>
                <a:spcPct val="50000"/>
              </a:spcBef>
            </a:pPr>
            <a:r>
              <a:rPr lang="en-GB" sz="3000" b="1" dirty="0">
                <a:solidFill>
                  <a:srgbClr val="FFFF00"/>
                </a:solidFill>
              </a:rPr>
              <a:t>Reducing </a:t>
            </a:r>
            <a:r>
              <a:rPr lang="en-GB" sz="3000" b="1" dirty="0" smtClean="0">
                <a:solidFill>
                  <a:srgbClr val="FFFF00"/>
                </a:solidFill>
              </a:rPr>
              <a:t>drag </a:t>
            </a:r>
            <a:r>
              <a:rPr lang="en-GB" sz="3000" b="1" dirty="0">
                <a:solidFill>
                  <a:srgbClr val="FFFF00"/>
                </a:solidFill>
              </a:rPr>
              <a:t>reduces the amount of </a:t>
            </a:r>
            <a:r>
              <a:rPr lang="en-GB" sz="3000" b="1" dirty="0" smtClean="0">
                <a:solidFill>
                  <a:srgbClr val="FFFF00"/>
                </a:solidFill>
              </a:rPr>
              <a:t>thrust required</a:t>
            </a:r>
            <a:endParaRPr lang="en-GB" sz="3000" b="1" dirty="0">
              <a:solidFill>
                <a:srgbClr val="FFFF00"/>
              </a:solidFill>
            </a:endParaRPr>
          </a:p>
        </p:txBody>
      </p:sp>
      <p:sp>
        <p:nvSpPr>
          <p:cNvPr id="25611" name="Text Box 11"/>
          <p:cNvSpPr txBox="1">
            <a:spLocks noChangeArrowheads="1"/>
          </p:cNvSpPr>
          <p:nvPr/>
        </p:nvSpPr>
        <p:spPr bwMode="auto">
          <a:xfrm>
            <a:off x="755576" y="4221088"/>
            <a:ext cx="2016125" cy="954107"/>
          </a:xfrm>
          <a:prstGeom prst="rect">
            <a:avLst/>
          </a:prstGeom>
          <a:noFill/>
          <a:ln w="9525">
            <a:noFill/>
            <a:miter lim="800000"/>
            <a:headEnd/>
            <a:tailEnd/>
          </a:ln>
        </p:spPr>
        <p:txBody>
          <a:bodyPr>
            <a:spAutoFit/>
          </a:bodyPr>
          <a:lstStyle/>
          <a:p>
            <a:pPr>
              <a:spcBef>
                <a:spcPct val="50000"/>
              </a:spcBef>
            </a:pPr>
            <a:r>
              <a:rPr lang="en-GB" sz="2800" b="1" dirty="0">
                <a:solidFill>
                  <a:srgbClr val="FFFF00"/>
                </a:solidFill>
              </a:rPr>
              <a:t>This </a:t>
            </a:r>
            <a:r>
              <a:rPr lang="en-GB" sz="2800" b="1" dirty="0" smtClean="0">
                <a:solidFill>
                  <a:srgbClr val="FFFF00"/>
                </a:solidFill>
              </a:rPr>
              <a:t>shape</a:t>
            </a:r>
            <a:r>
              <a:rPr lang="en-GB" sz="2800" b="1" dirty="0">
                <a:solidFill>
                  <a:srgbClr val="FFFF00"/>
                </a:solidFill>
              </a:rPr>
              <a:t>?</a:t>
            </a:r>
          </a:p>
        </p:txBody>
      </p:sp>
      <p:sp>
        <p:nvSpPr>
          <p:cNvPr id="25612" name="Text Box 12"/>
          <p:cNvSpPr txBox="1">
            <a:spLocks noChangeArrowheads="1"/>
          </p:cNvSpPr>
          <p:nvPr/>
        </p:nvSpPr>
        <p:spPr bwMode="auto">
          <a:xfrm>
            <a:off x="3923928" y="4509120"/>
            <a:ext cx="1512168" cy="954107"/>
          </a:xfrm>
          <a:prstGeom prst="rect">
            <a:avLst/>
          </a:prstGeom>
          <a:noFill/>
          <a:ln w="9525">
            <a:noFill/>
            <a:miter lim="800000"/>
            <a:headEnd/>
            <a:tailEnd/>
          </a:ln>
        </p:spPr>
        <p:txBody>
          <a:bodyPr wrap="square">
            <a:spAutoFit/>
          </a:bodyPr>
          <a:lstStyle/>
          <a:p>
            <a:pPr algn="ctr">
              <a:spcBef>
                <a:spcPct val="50000"/>
              </a:spcBef>
            </a:pPr>
            <a:r>
              <a:rPr lang="en-GB" sz="2800" b="1" dirty="0">
                <a:solidFill>
                  <a:srgbClr val="FFFF00"/>
                </a:solidFill>
              </a:rPr>
              <a:t>This </a:t>
            </a:r>
            <a:r>
              <a:rPr lang="en-GB" sz="2800" b="1" dirty="0" smtClean="0">
                <a:solidFill>
                  <a:srgbClr val="FFFF00"/>
                </a:solidFill>
              </a:rPr>
              <a:t>shape</a:t>
            </a:r>
            <a:r>
              <a:rPr lang="en-GB" sz="2800" b="1" dirty="0">
                <a:solidFill>
                  <a:srgbClr val="FFFF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5605">
                                            <p:txEl>
                                              <p:pRg st="0" end="0"/>
                                            </p:txEl>
                                          </p:spTgt>
                                        </p:tgtEl>
                                        <p:attrNameLst>
                                          <p:attrName>style.visibility</p:attrName>
                                        </p:attrNameLst>
                                      </p:cBhvr>
                                      <p:to>
                                        <p:strVal val="visible"/>
                                      </p:to>
                                    </p:set>
                                    <p:animEffect transition="in" filter="wipe(left)">
                                      <p:cBhvr>
                                        <p:cTn id="7" dur="1000"/>
                                        <p:tgtEl>
                                          <p:spTgt spid="2560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5605">
                                            <p:txEl>
                                              <p:pRg st="1" end="1"/>
                                            </p:txEl>
                                          </p:spTgt>
                                        </p:tgtEl>
                                        <p:attrNameLst>
                                          <p:attrName>style.visibility</p:attrName>
                                        </p:attrNameLst>
                                      </p:cBhvr>
                                      <p:to>
                                        <p:strVal val="visible"/>
                                      </p:to>
                                    </p:set>
                                    <p:animEffect transition="in" filter="wipe(left)">
                                      <p:cBhvr>
                                        <p:cTn id="12" dur="1000"/>
                                        <p:tgtEl>
                                          <p:spTgt spid="2560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5605">
                                            <p:txEl>
                                              <p:pRg st="3" end="3"/>
                                            </p:txEl>
                                          </p:spTgt>
                                        </p:tgtEl>
                                        <p:attrNameLst>
                                          <p:attrName>style.visibility</p:attrName>
                                        </p:attrNameLst>
                                      </p:cBhvr>
                                      <p:to>
                                        <p:strVal val="visible"/>
                                      </p:to>
                                    </p:set>
                                    <p:animEffect transition="in" filter="wipe(left)">
                                      <p:cBhvr>
                                        <p:cTn id="17" dur="1000"/>
                                        <p:tgtEl>
                                          <p:spTgt spid="2560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5606"/>
                                        </p:tgtEl>
                                        <p:attrNameLst>
                                          <p:attrName>style.visibility</p:attrName>
                                        </p:attrNameLst>
                                      </p:cBhvr>
                                      <p:to>
                                        <p:strVal val="visible"/>
                                      </p:to>
                                    </p:set>
                                    <p:animEffect transition="in" filter="dissolve">
                                      <p:cBhvr>
                                        <p:cTn id="22" dur="1000"/>
                                        <p:tgtEl>
                                          <p:spTgt spid="25606"/>
                                        </p:tgtEl>
                                      </p:cBhvr>
                                    </p:animEffect>
                                  </p:childTnLst>
                                </p:cTn>
                              </p:par>
                            </p:childTnLst>
                          </p:cTn>
                        </p:par>
                        <p:par>
                          <p:cTn id="23" fill="hold">
                            <p:stCondLst>
                              <p:cond delay="1000"/>
                            </p:stCondLst>
                            <p:childTnLst>
                              <p:par>
                                <p:cTn id="24" presetID="9" presetClass="entr" presetSubtype="0" fill="hold" grpId="0" nodeType="afterEffect">
                                  <p:stCondLst>
                                    <p:cond delay="0"/>
                                  </p:stCondLst>
                                  <p:childTnLst>
                                    <p:set>
                                      <p:cBhvr>
                                        <p:cTn id="25" dur="1" fill="hold">
                                          <p:stCondLst>
                                            <p:cond delay="0"/>
                                          </p:stCondLst>
                                        </p:cTn>
                                        <p:tgtEl>
                                          <p:spTgt spid="25611"/>
                                        </p:tgtEl>
                                        <p:attrNameLst>
                                          <p:attrName>style.visibility</p:attrName>
                                        </p:attrNameLst>
                                      </p:cBhvr>
                                      <p:to>
                                        <p:strVal val="visible"/>
                                      </p:to>
                                    </p:set>
                                    <p:animEffect transition="in" filter="dissolve">
                                      <p:cBhvr>
                                        <p:cTn id="26" dur="1000"/>
                                        <p:tgtEl>
                                          <p:spTgt spid="25611"/>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25609"/>
                                        </p:tgtEl>
                                        <p:attrNameLst>
                                          <p:attrName>style.visibility</p:attrName>
                                        </p:attrNameLst>
                                      </p:cBhvr>
                                      <p:to>
                                        <p:strVal val="visible"/>
                                      </p:to>
                                    </p:set>
                                    <p:animEffect transition="in" filter="wipe(left)">
                                      <p:cBhvr>
                                        <p:cTn id="29" dur="1000"/>
                                        <p:tgtEl>
                                          <p:spTgt spid="25609"/>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nodeType="clickEffect">
                                  <p:stCondLst>
                                    <p:cond delay="0"/>
                                  </p:stCondLst>
                                  <p:childTnLst>
                                    <p:set>
                                      <p:cBhvr>
                                        <p:cTn id="33" dur="1" fill="hold">
                                          <p:stCondLst>
                                            <p:cond delay="0"/>
                                          </p:stCondLst>
                                        </p:cTn>
                                        <p:tgtEl>
                                          <p:spTgt spid="25608"/>
                                        </p:tgtEl>
                                        <p:attrNameLst>
                                          <p:attrName>style.visibility</p:attrName>
                                        </p:attrNameLst>
                                      </p:cBhvr>
                                      <p:to>
                                        <p:strVal val="visible"/>
                                      </p:to>
                                    </p:set>
                                    <p:animEffect transition="in" filter="dissolve">
                                      <p:cBhvr>
                                        <p:cTn id="34" dur="1000"/>
                                        <p:tgtEl>
                                          <p:spTgt spid="25608"/>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25612"/>
                                        </p:tgtEl>
                                        <p:attrNameLst>
                                          <p:attrName>style.visibility</p:attrName>
                                        </p:attrNameLst>
                                      </p:cBhvr>
                                      <p:to>
                                        <p:strVal val="visible"/>
                                      </p:to>
                                    </p:set>
                                    <p:animEffect transition="in" filter="dissolve">
                                      <p:cBhvr>
                                        <p:cTn id="37" dur="1000"/>
                                        <p:tgtEl>
                                          <p:spTgt spid="25612"/>
                                        </p:tgtEl>
                                      </p:cBhvr>
                                    </p:animEffect>
                                  </p:childTnLst>
                                </p:cTn>
                              </p:par>
                            </p:childTnLst>
                          </p:cTn>
                        </p:par>
                      </p:childTnLst>
                    </p:cTn>
                  </p:par>
                  <p:par>
                    <p:cTn id="38" fill="hold">
                      <p:stCondLst>
                        <p:cond delay="indefinite"/>
                      </p:stCondLst>
                      <p:childTnLst>
                        <p:par>
                          <p:cTn id="39" fill="hold">
                            <p:stCondLst>
                              <p:cond delay="0"/>
                            </p:stCondLst>
                            <p:childTnLst>
                              <p:par>
                                <p:cTn id="40" presetID="31" presetClass="entr" presetSubtype="0" fill="hold" nodeType="clickEffect">
                                  <p:stCondLst>
                                    <p:cond delay="0"/>
                                  </p:stCondLst>
                                  <p:iterate type="lt">
                                    <p:tmPct val="5000"/>
                                  </p:iterate>
                                  <p:childTnLst>
                                    <p:set>
                                      <p:cBhvr>
                                        <p:cTn id="41" dur="1" fill="hold">
                                          <p:stCondLst>
                                            <p:cond delay="0"/>
                                          </p:stCondLst>
                                        </p:cTn>
                                        <p:tgtEl>
                                          <p:spTgt spid="25610">
                                            <p:txEl>
                                              <p:pRg st="0" end="0"/>
                                            </p:txEl>
                                          </p:spTgt>
                                        </p:tgtEl>
                                        <p:attrNameLst>
                                          <p:attrName>style.visibility</p:attrName>
                                        </p:attrNameLst>
                                      </p:cBhvr>
                                      <p:to>
                                        <p:strVal val="visible"/>
                                      </p:to>
                                    </p:set>
                                    <p:anim calcmode="lin" valueType="num">
                                      <p:cBhvr>
                                        <p:cTn id="42" dur="1000" fill="hold"/>
                                        <p:tgtEl>
                                          <p:spTgt spid="25610">
                                            <p:txEl>
                                              <p:pRg st="0" end="0"/>
                                            </p:txEl>
                                          </p:spTgt>
                                        </p:tgtEl>
                                        <p:attrNameLst>
                                          <p:attrName>ppt_w</p:attrName>
                                        </p:attrNameLst>
                                      </p:cBhvr>
                                      <p:tavLst>
                                        <p:tav tm="0">
                                          <p:val>
                                            <p:fltVal val="0"/>
                                          </p:val>
                                        </p:tav>
                                        <p:tav tm="100000">
                                          <p:val>
                                            <p:strVal val="#ppt_w"/>
                                          </p:val>
                                        </p:tav>
                                      </p:tavLst>
                                    </p:anim>
                                    <p:anim calcmode="lin" valueType="num">
                                      <p:cBhvr>
                                        <p:cTn id="43" dur="1000" fill="hold"/>
                                        <p:tgtEl>
                                          <p:spTgt spid="25610">
                                            <p:txEl>
                                              <p:pRg st="0" end="0"/>
                                            </p:txEl>
                                          </p:spTgt>
                                        </p:tgtEl>
                                        <p:attrNameLst>
                                          <p:attrName>ppt_h</p:attrName>
                                        </p:attrNameLst>
                                      </p:cBhvr>
                                      <p:tavLst>
                                        <p:tav tm="0">
                                          <p:val>
                                            <p:fltVal val="0"/>
                                          </p:val>
                                        </p:tav>
                                        <p:tav tm="100000">
                                          <p:val>
                                            <p:strVal val="#ppt_h"/>
                                          </p:val>
                                        </p:tav>
                                      </p:tavLst>
                                    </p:anim>
                                    <p:anim calcmode="lin" valueType="num">
                                      <p:cBhvr>
                                        <p:cTn id="44" dur="1000" fill="hold"/>
                                        <p:tgtEl>
                                          <p:spTgt spid="25610">
                                            <p:txEl>
                                              <p:pRg st="0" end="0"/>
                                            </p:txEl>
                                          </p:spTgt>
                                        </p:tgtEl>
                                        <p:attrNameLst>
                                          <p:attrName>style.rotation</p:attrName>
                                        </p:attrNameLst>
                                      </p:cBhvr>
                                      <p:tavLst>
                                        <p:tav tm="0">
                                          <p:val>
                                            <p:fltVal val="90"/>
                                          </p:val>
                                        </p:tav>
                                        <p:tav tm="100000">
                                          <p:val>
                                            <p:fltVal val="0"/>
                                          </p:val>
                                        </p:tav>
                                      </p:tavLst>
                                    </p:anim>
                                    <p:animEffect transition="in" filter="fade">
                                      <p:cBhvr>
                                        <p:cTn id="45" dur="1000"/>
                                        <p:tgtEl>
                                          <p:spTgt spid="256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9" grpId="0"/>
      <p:bldP spid="25611" grpId="0"/>
      <p:bldP spid="256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grob back"/>
          <p:cNvPicPr>
            <a:picLocks noChangeAspect="1" noChangeArrowheads="1"/>
          </p:cNvPicPr>
          <p:nvPr/>
        </p:nvPicPr>
        <p:blipFill>
          <a:blip r:embed="rId3" cstate="email"/>
          <a:srcRect/>
          <a:stretch>
            <a:fillRect/>
          </a:stretch>
        </p:blipFill>
        <p:spPr bwMode="auto">
          <a:xfrm>
            <a:off x="-304800" y="-34925"/>
            <a:ext cx="9906000" cy="7035800"/>
          </a:xfrm>
          <a:prstGeom prst="rect">
            <a:avLst/>
          </a:prstGeom>
          <a:noFill/>
          <a:ln w="9525">
            <a:noFill/>
            <a:miter lim="800000"/>
            <a:headEnd/>
            <a:tailEnd/>
          </a:ln>
        </p:spPr>
      </p:pic>
      <p:sp>
        <p:nvSpPr>
          <p:cNvPr id="28675" name="Text Box 3"/>
          <p:cNvSpPr txBox="1">
            <a:spLocks noChangeArrowheads="1"/>
          </p:cNvSpPr>
          <p:nvPr/>
        </p:nvSpPr>
        <p:spPr bwMode="auto">
          <a:xfrm>
            <a:off x="323850" y="5876925"/>
            <a:ext cx="8351838" cy="762000"/>
          </a:xfrm>
          <a:prstGeom prst="rect">
            <a:avLst/>
          </a:prstGeom>
          <a:noFill/>
          <a:ln w="9525">
            <a:noFill/>
            <a:miter lim="800000"/>
            <a:headEnd/>
            <a:tailEnd/>
          </a:ln>
        </p:spPr>
        <p:txBody>
          <a:bodyPr>
            <a:spAutoFit/>
          </a:bodyPr>
          <a:lstStyle/>
          <a:p>
            <a:pPr algn="ctr">
              <a:spcBef>
                <a:spcPct val="50000"/>
              </a:spcBef>
            </a:pPr>
            <a:r>
              <a:rPr lang="en-GB" sz="4400" b="1" dirty="0" smtClean="0">
                <a:solidFill>
                  <a:srgbClr val="FFFF00"/>
                </a:solidFill>
              </a:rPr>
              <a:t>Streamlining</a:t>
            </a:r>
            <a:endParaRPr lang="en-GB" sz="4400" b="1" dirty="0">
              <a:solidFill>
                <a:srgbClr val="FFFF00"/>
              </a:solidFill>
            </a:endParaRPr>
          </a:p>
        </p:txBody>
      </p:sp>
      <p:sp>
        <p:nvSpPr>
          <p:cNvPr id="28677" name="Line 5"/>
          <p:cNvSpPr>
            <a:spLocks noChangeShapeType="1"/>
          </p:cNvSpPr>
          <p:nvPr/>
        </p:nvSpPr>
        <p:spPr bwMode="auto">
          <a:xfrm flipH="1" flipV="1">
            <a:off x="4427538" y="4652963"/>
            <a:ext cx="1657350" cy="1152525"/>
          </a:xfrm>
          <a:prstGeom prst="line">
            <a:avLst/>
          </a:prstGeom>
          <a:noFill/>
          <a:ln w="44450">
            <a:solidFill>
              <a:srgbClr val="FFCC00"/>
            </a:solidFill>
            <a:round/>
            <a:headEnd/>
            <a:tailEnd type="triangle" w="med" len="med"/>
          </a:ln>
          <a:effectLst>
            <a:outerShdw blurRad="50800" dist="50800" dir="5400000" algn="ctr" rotWithShape="0">
              <a:schemeClr val="bg2"/>
            </a:outerShdw>
          </a:effectLst>
        </p:spPr>
        <p:txBody>
          <a:bodyPr/>
          <a:lstStyle/>
          <a:p>
            <a:endParaRPr lang="en-GB"/>
          </a:p>
        </p:txBody>
      </p:sp>
      <p:sp>
        <p:nvSpPr>
          <p:cNvPr id="28678" name="Line 6"/>
          <p:cNvSpPr>
            <a:spLocks noChangeShapeType="1"/>
          </p:cNvSpPr>
          <p:nvPr/>
        </p:nvSpPr>
        <p:spPr bwMode="auto">
          <a:xfrm flipH="1" flipV="1">
            <a:off x="5651500" y="3860800"/>
            <a:ext cx="433388" cy="1944688"/>
          </a:xfrm>
          <a:prstGeom prst="line">
            <a:avLst/>
          </a:prstGeom>
          <a:noFill/>
          <a:ln w="44450">
            <a:solidFill>
              <a:srgbClr val="FFCC00"/>
            </a:solidFill>
            <a:round/>
            <a:headEnd/>
            <a:tailEnd type="triangle" w="med" len="med"/>
          </a:ln>
          <a:effectLst>
            <a:outerShdw blurRad="50800" dist="50800" dir="5400000" algn="ctr" rotWithShape="0">
              <a:schemeClr val="bg2"/>
            </a:outerShdw>
          </a:effectLst>
        </p:spPr>
        <p:txBody>
          <a:bodyPr/>
          <a:lstStyle/>
          <a:p>
            <a:endParaRPr lang="en-GB"/>
          </a:p>
        </p:txBody>
      </p:sp>
      <p:sp>
        <p:nvSpPr>
          <p:cNvPr id="28679" name="Line 7"/>
          <p:cNvSpPr>
            <a:spLocks noChangeShapeType="1"/>
          </p:cNvSpPr>
          <p:nvPr/>
        </p:nvSpPr>
        <p:spPr bwMode="auto">
          <a:xfrm flipV="1">
            <a:off x="6084888" y="4365625"/>
            <a:ext cx="142875" cy="1439863"/>
          </a:xfrm>
          <a:prstGeom prst="line">
            <a:avLst/>
          </a:prstGeom>
          <a:noFill/>
          <a:ln w="44450">
            <a:solidFill>
              <a:srgbClr val="FFCC00"/>
            </a:solidFill>
            <a:round/>
            <a:headEnd/>
            <a:tailEnd type="triangle" w="med" len="med"/>
          </a:ln>
          <a:effectLst>
            <a:outerShdw blurRad="50800" dist="50800" dir="5400000" algn="ctr" rotWithShape="0">
              <a:schemeClr val="bg2"/>
            </a:outerShdw>
          </a:effectLst>
        </p:spPr>
        <p:txBody>
          <a:bodyPr/>
          <a:lstStyle/>
          <a:p>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8677"/>
                                        </p:tgtEl>
                                        <p:attrNameLst>
                                          <p:attrName>style.visibility</p:attrName>
                                        </p:attrNameLst>
                                      </p:cBhvr>
                                      <p:to>
                                        <p:strVal val="visible"/>
                                      </p:to>
                                    </p:set>
                                    <p:animEffect transition="in" filter="wipe(down)">
                                      <p:cBhvr>
                                        <p:cTn id="7" dur="2000"/>
                                        <p:tgtEl>
                                          <p:spTgt spid="2867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8678"/>
                                        </p:tgtEl>
                                        <p:attrNameLst>
                                          <p:attrName>style.visibility</p:attrName>
                                        </p:attrNameLst>
                                      </p:cBhvr>
                                      <p:to>
                                        <p:strVal val="visible"/>
                                      </p:to>
                                    </p:set>
                                    <p:animEffect transition="in" filter="wipe(down)">
                                      <p:cBhvr>
                                        <p:cTn id="10" dur="2000"/>
                                        <p:tgtEl>
                                          <p:spTgt spid="28678"/>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8679"/>
                                        </p:tgtEl>
                                        <p:attrNameLst>
                                          <p:attrName>style.visibility</p:attrName>
                                        </p:attrNameLst>
                                      </p:cBhvr>
                                      <p:to>
                                        <p:strVal val="visible"/>
                                      </p:to>
                                    </p:set>
                                    <p:animEffect transition="in" filter="wipe(down)">
                                      <p:cBhvr>
                                        <p:cTn id="13" dur="2000"/>
                                        <p:tgtEl>
                                          <p:spTgt spid="286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animBg="1"/>
      <p:bldP spid="28678" grpId="0" animBg="1"/>
      <p:bldP spid="28679"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837824" y="208884"/>
            <a:ext cx="1468352" cy="699166"/>
          </a:xfrm>
          <a:noFill/>
        </p:spPr>
        <p:txBody>
          <a:bodyPr lIns="90488" tIns="44450" rIns="90488" bIns="44450" anchor="b"/>
          <a:lstStyle/>
          <a:p>
            <a:pPr algn="ctr"/>
            <a:r>
              <a:rPr lang="en-GB" dirty="0" smtClean="0">
                <a:solidFill>
                  <a:srgbClr val="FFFF00"/>
                </a:solidFill>
                <a:latin typeface="Arial" charset="0"/>
              </a:rPr>
              <a:t>Drag</a:t>
            </a:r>
          </a:p>
        </p:txBody>
      </p:sp>
      <p:sp>
        <p:nvSpPr>
          <p:cNvPr id="33795" name="Rectangle 3"/>
          <p:cNvSpPr>
            <a:spLocks noGrp="1" noChangeArrowheads="1"/>
          </p:cNvSpPr>
          <p:nvPr>
            <p:ph type="body" idx="1"/>
          </p:nvPr>
        </p:nvSpPr>
        <p:spPr>
          <a:xfrm>
            <a:off x="892324" y="1197521"/>
            <a:ext cx="7056437" cy="680699"/>
          </a:xfrm>
          <a:noFill/>
        </p:spPr>
        <p:txBody>
          <a:bodyPr lIns="90488" tIns="44450" rIns="90488" bIns="44450"/>
          <a:lstStyle/>
          <a:p>
            <a:pPr algn="ctr">
              <a:lnSpc>
                <a:spcPct val="80000"/>
              </a:lnSpc>
              <a:spcBef>
                <a:spcPct val="50000"/>
              </a:spcBef>
              <a:buFontTx/>
              <a:buNone/>
            </a:pPr>
            <a:r>
              <a:rPr lang="en-GB" b="1" dirty="0" smtClean="0">
                <a:solidFill>
                  <a:srgbClr val="FFFF00"/>
                </a:solidFill>
                <a:latin typeface="Arial" charset="0"/>
              </a:rPr>
              <a:t>Drag can be represented by the following graph:</a:t>
            </a:r>
          </a:p>
        </p:txBody>
      </p:sp>
      <p:grpSp>
        <p:nvGrpSpPr>
          <p:cNvPr id="2" name="Group 4"/>
          <p:cNvGrpSpPr>
            <a:grpSpLocks/>
          </p:cNvGrpSpPr>
          <p:nvPr/>
        </p:nvGrpSpPr>
        <p:grpSpPr bwMode="auto">
          <a:xfrm>
            <a:off x="4273699" y="4358234"/>
            <a:ext cx="668337" cy="2178050"/>
            <a:chOff x="2794" y="3087"/>
            <a:chExt cx="421" cy="1085"/>
          </a:xfrm>
        </p:grpSpPr>
        <p:sp>
          <p:nvSpPr>
            <p:cNvPr id="37911" name="Rectangle 5"/>
            <p:cNvSpPr>
              <a:spLocks noChangeArrowheads="1"/>
            </p:cNvSpPr>
            <p:nvPr/>
          </p:nvSpPr>
          <p:spPr bwMode="auto">
            <a:xfrm>
              <a:off x="2794" y="3989"/>
              <a:ext cx="421" cy="183"/>
            </a:xfrm>
            <a:prstGeom prst="rect">
              <a:avLst/>
            </a:prstGeom>
            <a:noFill/>
            <a:ln w="25400">
              <a:noFill/>
              <a:miter lim="800000"/>
              <a:headEnd/>
              <a:tailEnd/>
            </a:ln>
          </p:spPr>
          <p:txBody>
            <a:bodyPr wrap="none" lIns="90488" tIns="44450" rIns="90488" bIns="44450">
              <a:spAutoFit/>
            </a:bodyPr>
            <a:lstStyle/>
            <a:p>
              <a:pPr algn="ctr" eaLnBrk="0" hangingPunct="0">
                <a:lnSpc>
                  <a:spcPct val="90000"/>
                </a:lnSpc>
              </a:pPr>
              <a:r>
                <a:rPr lang="en-GB" sz="2000" b="1" dirty="0">
                  <a:solidFill>
                    <a:srgbClr val="FFFF00"/>
                  </a:solidFill>
                </a:rPr>
                <a:t>V</a:t>
              </a:r>
              <a:r>
                <a:rPr lang="en-GB" sz="2000" b="1" baseline="-25000" dirty="0">
                  <a:solidFill>
                    <a:srgbClr val="FFFF00"/>
                  </a:solidFill>
                </a:rPr>
                <a:t>IMD</a:t>
              </a:r>
            </a:p>
          </p:txBody>
        </p:sp>
        <p:sp>
          <p:nvSpPr>
            <p:cNvPr id="37912" name="Line 6"/>
            <p:cNvSpPr>
              <a:spLocks noChangeShapeType="1"/>
            </p:cNvSpPr>
            <p:nvPr/>
          </p:nvSpPr>
          <p:spPr bwMode="auto">
            <a:xfrm>
              <a:off x="2974" y="3087"/>
              <a:ext cx="0" cy="863"/>
            </a:xfrm>
            <a:prstGeom prst="line">
              <a:avLst/>
            </a:prstGeom>
            <a:noFill/>
            <a:ln w="25400">
              <a:solidFill>
                <a:schemeClr val="bg1"/>
              </a:solidFill>
              <a:round/>
              <a:headEnd/>
              <a:tailEnd type="triangle" w="med" len="med"/>
            </a:ln>
          </p:spPr>
          <p:txBody>
            <a:bodyPr wrap="none" anchor="ctr"/>
            <a:lstStyle/>
            <a:p>
              <a:endParaRPr lang="en-GB" b="1"/>
            </a:p>
          </p:txBody>
        </p:sp>
      </p:grpSp>
      <p:grpSp>
        <p:nvGrpSpPr>
          <p:cNvPr id="3" name="Group 7"/>
          <p:cNvGrpSpPr>
            <a:grpSpLocks/>
          </p:cNvGrpSpPr>
          <p:nvPr/>
        </p:nvGrpSpPr>
        <p:grpSpPr bwMode="auto">
          <a:xfrm>
            <a:off x="2987824" y="692696"/>
            <a:ext cx="3148012" cy="3651250"/>
            <a:chOff x="1977" y="770"/>
            <a:chExt cx="1983" cy="2300"/>
          </a:xfrm>
        </p:grpSpPr>
        <p:grpSp>
          <p:nvGrpSpPr>
            <p:cNvPr id="4" name="Group 8"/>
            <p:cNvGrpSpPr>
              <a:grpSpLocks/>
            </p:cNvGrpSpPr>
            <p:nvPr/>
          </p:nvGrpSpPr>
          <p:grpSpPr bwMode="auto">
            <a:xfrm>
              <a:off x="1977" y="770"/>
              <a:ext cx="1983" cy="2300"/>
              <a:chOff x="1977" y="770"/>
              <a:chExt cx="1983" cy="2300"/>
            </a:xfrm>
          </p:grpSpPr>
          <p:grpSp>
            <p:nvGrpSpPr>
              <p:cNvPr id="5" name="Group 9"/>
              <p:cNvGrpSpPr>
                <a:grpSpLocks/>
              </p:cNvGrpSpPr>
              <p:nvPr/>
            </p:nvGrpSpPr>
            <p:grpSpPr bwMode="auto">
              <a:xfrm>
                <a:off x="1977" y="771"/>
                <a:ext cx="1948" cy="2296"/>
                <a:chOff x="1977" y="771"/>
                <a:chExt cx="1948" cy="2296"/>
              </a:xfrm>
            </p:grpSpPr>
            <p:sp>
              <p:nvSpPr>
                <p:cNvPr id="37909" name="Arc 10"/>
                <p:cNvSpPr>
                  <a:spLocks/>
                </p:cNvSpPr>
                <p:nvPr/>
              </p:nvSpPr>
              <p:spPr bwMode="auto">
                <a:xfrm>
                  <a:off x="2646" y="1265"/>
                  <a:ext cx="321" cy="1802"/>
                </a:xfrm>
                <a:custGeom>
                  <a:avLst/>
                  <a:gdLst>
                    <a:gd name="T0" fmla="*/ 10 w 8137"/>
                    <a:gd name="T1" fmla="*/ 151 h 21535"/>
                    <a:gd name="T2" fmla="*/ 0 w 8137"/>
                    <a:gd name="T3" fmla="*/ 140 h 21535"/>
                    <a:gd name="T4" fmla="*/ 13 w 8137"/>
                    <a:gd name="T5" fmla="*/ 0 h 21535"/>
                    <a:gd name="T6" fmla="*/ 0 60000 65536"/>
                    <a:gd name="T7" fmla="*/ 0 60000 65536"/>
                    <a:gd name="T8" fmla="*/ 0 60000 65536"/>
                    <a:gd name="T9" fmla="*/ 0 w 8137"/>
                    <a:gd name="T10" fmla="*/ 0 h 21535"/>
                    <a:gd name="T11" fmla="*/ 8137 w 8137"/>
                    <a:gd name="T12" fmla="*/ 21535 h 21535"/>
                  </a:gdLst>
                  <a:ahLst/>
                  <a:cxnLst>
                    <a:cxn ang="T6">
                      <a:pos x="T0" y="T1"/>
                    </a:cxn>
                    <a:cxn ang="T7">
                      <a:pos x="T2" y="T3"/>
                    </a:cxn>
                    <a:cxn ang="T8">
                      <a:pos x="T4" y="T5"/>
                    </a:cxn>
                  </a:cxnLst>
                  <a:rect l="T9" t="T10" r="T11" b="T12"/>
                  <a:pathLst>
                    <a:path w="8137" h="21535" fill="none" extrusionOk="0">
                      <a:moveTo>
                        <a:pt x="6462" y="21535"/>
                      </a:moveTo>
                      <a:cubicBezTo>
                        <a:pt x="4242" y="21362"/>
                        <a:pt x="2062" y="20847"/>
                        <a:pt x="0" y="20008"/>
                      </a:cubicBezTo>
                    </a:path>
                    <a:path w="8137" h="21535" stroke="0" extrusionOk="0">
                      <a:moveTo>
                        <a:pt x="6462" y="21535"/>
                      </a:moveTo>
                      <a:cubicBezTo>
                        <a:pt x="4242" y="21362"/>
                        <a:pt x="2062" y="20847"/>
                        <a:pt x="0" y="20008"/>
                      </a:cubicBezTo>
                      <a:lnTo>
                        <a:pt x="8137" y="0"/>
                      </a:lnTo>
                      <a:close/>
                    </a:path>
                  </a:pathLst>
                </a:custGeom>
                <a:noFill/>
                <a:ln w="25400" cap="rnd">
                  <a:solidFill>
                    <a:schemeClr val="accent1"/>
                  </a:solidFill>
                  <a:round/>
                  <a:headEnd/>
                  <a:tailEnd/>
                </a:ln>
              </p:spPr>
              <p:txBody>
                <a:bodyPr wrap="none" anchor="ctr"/>
                <a:lstStyle/>
                <a:p>
                  <a:endParaRPr lang="en-GB" b="1"/>
                </a:p>
              </p:txBody>
            </p:sp>
            <p:sp>
              <p:nvSpPr>
                <p:cNvPr id="37910" name="Arc 11"/>
                <p:cNvSpPr>
                  <a:spLocks/>
                </p:cNvSpPr>
                <p:nvPr/>
              </p:nvSpPr>
              <p:spPr bwMode="auto">
                <a:xfrm>
                  <a:off x="1977" y="771"/>
                  <a:ext cx="1948" cy="2172"/>
                </a:xfrm>
                <a:custGeom>
                  <a:avLst/>
                  <a:gdLst>
                    <a:gd name="T0" fmla="*/ 67 w 19458"/>
                    <a:gd name="T1" fmla="*/ 270 h 17443"/>
                    <a:gd name="T2" fmla="*/ 0 w 19458"/>
                    <a:gd name="T3" fmla="*/ 145 h 17443"/>
                    <a:gd name="T4" fmla="*/ 195 w 19458"/>
                    <a:gd name="T5" fmla="*/ 0 h 17443"/>
                    <a:gd name="T6" fmla="*/ 0 60000 65536"/>
                    <a:gd name="T7" fmla="*/ 0 60000 65536"/>
                    <a:gd name="T8" fmla="*/ 0 60000 65536"/>
                    <a:gd name="T9" fmla="*/ 0 w 19458"/>
                    <a:gd name="T10" fmla="*/ 0 h 17443"/>
                    <a:gd name="T11" fmla="*/ 19458 w 19458"/>
                    <a:gd name="T12" fmla="*/ 17443 h 17443"/>
                  </a:gdLst>
                  <a:ahLst/>
                  <a:cxnLst>
                    <a:cxn ang="T6">
                      <a:pos x="T0" y="T1"/>
                    </a:cxn>
                    <a:cxn ang="T7">
                      <a:pos x="T2" y="T3"/>
                    </a:cxn>
                    <a:cxn ang="T8">
                      <a:pos x="T4" y="T5"/>
                    </a:cxn>
                  </a:cxnLst>
                  <a:rect l="T9" t="T10" r="T11" b="T12"/>
                  <a:pathLst>
                    <a:path w="19458" h="17443" fill="none" extrusionOk="0">
                      <a:moveTo>
                        <a:pt x="6718" y="17442"/>
                      </a:moveTo>
                      <a:cubicBezTo>
                        <a:pt x="3849" y="15347"/>
                        <a:pt x="1541" y="12577"/>
                        <a:pt x="-1" y="9377"/>
                      </a:cubicBezTo>
                    </a:path>
                    <a:path w="19458" h="17443" stroke="0" extrusionOk="0">
                      <a:moveTo>
                        <a:pt x="6718" y="17442"/>
                      </a:moveTo>
                      <a:cubicBezTo>
                        <a:pt x="3849" y="15347"/>
                        <a:pt x="1541" y="12577"/>
                        <a:pt x="-1" y="9377"/>
                      </a:cubicBezTo>
                      <a:lnTo>
                        <a:pt x="19458" y="0"/>
                      </a:lnTo>
                      <a:close/>
                    </a:path>
                  </a:pathLst>
                </a:custGeom>
                <a:noFill/>
                <a:ln w="25400" cap="rnd">
                  <a:solidFill>
                    <a:schemeClr val="accent1"/>
                  </a:solidFill>
                  <a:round/>
                  <a:headEnd/>
                  <a:tailEnd/>
                </a:ln>
              </p:spPr>
              <p:txBody>
                <a:bodyPr wrap="none" anchor="ctr"/>
                <a:lstStyle/>
                <a:p>
                  <a:endParaRPr lang="en-GB" b="1"/>
                </a:p>
              </p:txBody>
            </p:sp>
          </p:grpSp>
          <p:grpSp>
            <p:nvGrpSpPr>
              <p:cNvPr id="6" name="Group 12"/>
              <p:cNvGrpSpPr>
                <a:grpSpLocks/>
              </p:cNvGrpSpPr>
              <p:nvPr/>
            </p:nvGrpSpPr>
            <p:grpSpPr bwMode="auto">
              <a:xfrm>
                <a:off x="2012" y="770"/>
                <a:ext cx="1948" cy="2296"/>
                <a:chOff x="2012" y="770"/>
                <a:chExt cx="1948" cy="2296"/>
              </a:xfrm>
            </p:grpSpPr>
            <p:sp>
              <p:nvSpPr>
                <p:cNvPr id="37907" name="Arc 13"/>
                <p:cNvSpPr>
                  <a:spLocks/>
                </p:cNvSpPr>
                <p:nvPr/>
              </p:nvSpPr>
              <p:spPr bwMode="auto">
                <a:xfrm>
                  <a:off x="2970" y="1264"/>
                  <a:ext cx="320" cy="1802"/>
                </a:xfrm>
                <a:custGeom>
                  <a:avLst/>
                  <a:gdLst>
                    <a:gd name="T0" fmla="*/ 13 w 8116"/>
                    <a:gd name="T1" fmla="*/ 140 h 21537"/>
                    <a:gd name="T2" fmla="*/ 3 w 8116"/>
                    <a:gd name="T3" fmla="*/ 151 h 21537"/>
                    <a:gd name="T4" fmla="*/ 0 w 8116"/>
                    <a:gd name="T5" fmla="*/ 0 h 21537"/>
                    <a:gd name="T6" fmla="*/ 0 60000 65536"/>
                    <a:gd name="T7" fmla="*/ 0 60000 65536"/>
                    <a:gd name="T8" fmla="*/ 0 60000 65536"/>
                    <a:gd name="T9" fmla="*/ 0 w 8116"/>
                    <a:gd name="T10" fmla="*/ 0 h 21537"/>
                    <a:gd name="T11" fmla="*/ 8116 w 8116"/>
                    <a:gd name="T12" fmla="*/ 21537 h 21537"/>
                  </a:gdLst>
                  <a:ahLst/>
                  <a:cxnLst>
                    <a:cxn ang="T6">
                      <a:pos x="T0" y="T1"/>
                    </a:cxn>
                    <a:cxn ang="T7">
                      <a:pos x="T2" y="T3"/>
                    </a:cxn>
                    <a:cxn ang="T8">
                      <a:pos x="T4" y="T5"/>
                    </a:cxn>
                  </a:cxnLst>
                  <a:rect l="T9" t="T10" r="T11" b="T12"/>
                  <a:pathLst>
                    <a:path w="8116" h="21537" fill="none" extrusionOk="0">
                      <a:moveTo>
                        <a:pt x="8116" y="20017"/>
                      </a:moveTo>
                      <a:cubicBezTo>
                        <a:pt x="6051" y="20854"/>
                        <a:pt x="3870" y="21366"/>
                        <a:pt x="1648" y="21536"/>
                      </a:cubicBezTo>
                    </a:path>
                    <a:path w="8116" h="21537" stroke="0" extrusionOk="0">
                      <a:moveTo>
                        <a:pt x="8116" y="20017"/>
                      </a:moveTo>
                      <a:cubicBezTo>
                        <a:pt x="6051" y="20854"/>
                        <a:pt x="3870" y="21366"/>
                        <a:pt x="1648" y="21536"/>
                      </a:cubicBezTo>
                      <a:lnTo>
                        <a:pt x="0" y="0"/>
                      </a:lnTo>
                      <a:close/>
                    </a:path>
                  </a:pathLst>
                </a:custGeom>
                <a:noFill/>
                <a:ln w="25400" cap="rnd">
                  <a:solidFill>
                    <a:schemeClr val="accent1"/>
                  </a:solidFill>
                  <a:round/>
                  <a:headEnd/>
                  <a:tailEnd/>
                </a:ln>
              </p:spPr>
              <p:txBody>
                <a:bodyPr wrap="none" anchor="ctr"/>
                <a:lstStyle/>
                <a:p>
                  <a:endParaRPr lang="en-GB" b="1"/>
                </a:p>
              </p:txBody>
            </p:sp>
            <p:sp>
              <p:nvSpPr>
                <p:cNvPr id="37908" name="Arc 14"/>
                <p:cNvSpPr>
                  <a:spLocks/>
                </p:cNvSpPr>
                <p:nvPr/>
              </p:nvSpPr>
              <p:spPr bwMode="auto">
                <a:xfrm>
                  <a:off x="2012" y="770"/>
                  <a:ext cx="1948" cy="2173"/>
                </a:xfrm>
                <a:custGeom>
                  <a:avLst/>
                  <a:gdLst>
                    <a:gd name="T0" fmla="*/ 195 w 19457"/>
                    <a:gd name="T1" fmla="*/ 145 h 17448"/>
                    <a:gd name="T2" fmla="*/ 128 w 19457"/>
                    <a:gd name="T3" fmla="*/ 271 h 17448"/>
                    <a:gd name="T4" fmla="*/ 0 w 19457"/>
                    <a:gd name="T5" fmla="*/ 0 h 17448"/>
                    <a:gd name="T6" fmla="*/ 0 60000 65536"/>
                    <a:gd name="T7" fmla="*/ 0 60000 65536"/>
                    <a:gd name="T8" fmla="*/ 0 60000 65536"/>
                    <a:gd name="T9" fmla="*/ 0 w 19457"/>
                    <a:gd name="T10" fmla="*/ 0 h 17448"/>
                    <a:gd name="T11" fmla="*/ 19457 w 19457"/>
                    <a:gd name="T12" fmla="*/ 17448 h 17448"/>
                  </a:gdLst>
                  <a:ahLst/>
                  <a:cxnLst>
                    <a:cxn ang="T6">
                      <a:pos x="T0" y="T1"/>
                    </a:cxn>
                    <a:cxn ang="T7">
                      <a:pos x="T2" y="T3"/>
                    </a:cxn>
                    <a:cxn ang="T8">
                      <a:pos x="T4" y="T5"/>
                    </a:cxn>
                  </a:cxnLst>
                  <a:rect l="T9" t="T10" r="T11" b="T12"/>
                  <a:pathLst>
                    <a:path w="19457" h="17448" fill="none" extrusionOk="0">
                      <a:moveTo>
                        <a:pt x="19456" y="9380"/>
                      </a:moveTo>
                      <a:cubicBezTo>
                        <a:pt x="17913" y="12582"/>
                        <a:pt x="15603" y="15352"/>
                        <a:pt x="12732" y="17447"/>
                      </a:cubicBezTo>
                    </a:path>
                    <a:path w="19457" h="17448" stroke="0" extrusionOk="0">
                      <a:moveTo>
                        <a:pt x="19456" y="9380"/>
                      </a:moveTo>
                      <a:cubicBezTo>
                        <a:pt x="17913" y="12582"/>
                        <a:pt x="15603" y="15352"/>
                        <a:pt x="12732" y="17447"/>
                      </a:cubicBezTo>
                      <a:lnTo>
                        <a:pt x="0" y="0"/>
                      </a:lnTo>
                      <a:close/>
                    </a:path>
                  </a:pathLst>
                </a:custGeom>
                <a:noFill/>
                <a:ln w="25400" cap="rnd">
                  <a:solidFill>
                    <a:schemeClr val="accent1"/>
                  </a:solidFill>
                  <a:round/>
                  <a:headEnd/>
                  <a:tailEnd/>
                </a:ln>
              </p:spPr>
              <p:txBody>
                <a:bodyPr wrap="none" anchor="ctr"/>
                <a:lstStyle/>
                <a:p>
                  <a:endParaRPr lang="en-GB" b="1"/>
                </a:p>
              </p:txBody>
            </p:sp>
          </p:grpSp>
          <p:sp>
            <p:nvSpPr>
              <p:cNvPr id="37906" name="Arc 15"/>
              <p:cNvSpPr>
                <a:spLocks/>
              </p:cNvSpPr>
              <p:nvPr/>
            </p:nvSpPr>
            <p:spPr bwMode="auto">
              <a:xfrm>
                <a:off x="2897" y="3003"/>
                <a:ext cx="143" cy="67"/>
              </a:xfrm>
              <a:custGeom>
                <a:avLst/>
                <a:gdLst>
                  <a:gd name="T0" fmla="*/ 2 w 13309"/>
                  <a:gd name="T1" fmla="*/ 0 h 21600"/>
                  <a:gd name="T2" fmla="*/ 0 w 13309"/>
                  <a:gd name="T3" fmla="*/ 0 h 21600"/>
                  <a:gd name="T4" fmla="*/ 1 w 13309"/>
                  <a:gd name="T5" fmla="*/ 0 h 21600"/>
                  <a:gd name="T6" fmla="*/ 0 60000 65536"/>
                  <a:gd name="T7" fmla="*/ 0 60000 65536"/>
                  <a:gd name="T8" fmla="*/ 0 60000 65536"/>
                  <a:gd name="T9" fmla="*/ 0 w 13309"/>
                  <a:gd name="T10" fmla="*/ 0 h 21600"/>
                  <a:gd name="T11" fmla="*/ 13309 w 13309"/>
                  <a:gd name="T12" fmla="*/ 21600 h 21600"/>
                </a:gdLst>
                <a:ahLst/>
                <a:cxnLst>
                  <a:cxn ang="T6">
                    <a:pos x="T0" y="T1"/>
                  </a:cxn>
                  <a:cxn ang="T7">
                    <a:pos x="T2" y="T3"/>
                  </a:cxn>
                  <a:cxn ang="T8">
                    <a:pos x="T4" y="T5"/>
                  </a:cxn>
                </a:cxnLst>
                <a:rect l="T9" t="T10" r="T11" b="T12"/>
                <a:pathLst>
                  <a:path w="13309" h="21600" fill="none" extrusionOk="0">
                    <a:moveTo>
                      <a:pt x="13309" y="20617"/>
                    </a:moveTo>
                    <a:cubicBezTo>
                      <a:pt x="11224" y="21268"/>
                      <a:pt x="9052" y="21599"/>
                      <a:pt x="6868" y="21600"/>
                    </a:cubicBezTo>
                    <a:cubicBezTo>
                      <a:pt x="4533" y="21600"/>
                      <a:pt x="2213" y="21221"/>
                      <a:pt x="-1" y="20479"/>
                    </a:cubicBezTo>
                  </a:path>
                  <a:path w="13309" h="21600" stroke="0" extrusionOk="0">
                    <a:moveTo>
                      <a:pt x="13309" y="20617"/>
                    </a:moveTo>
                    <a:cubicBezTo>
                      <a:pt x="11224" y="21268"/>
                      <a:pt x="9052" y="21599"/>
                      <a:pt x="6868" y="21600"/>
                    </a:cubicBezTo>
                    <a:cubicBezTo>
                      <a:pt x="4533" y="21600"/>
                      <a:pt x="2213" y="21221"/>
                      <a:pt x="-1" y="20479"/>
                    </a:cubicBezTo>
                    <a:lnTo>
                      <a:pt x="6868" y="0"/>
                    </a:lnTo>
                    <a:close/>
                  </a:path>
                </a:pathLst>
              </a:custGeom>
              <a:noFill/>
              <a:ln w="25400" cap="rnd">
                <a:solidFill>
                  <a:schemeClr val="accent1"/>
                </a:solidFill>
                <a:round/>
                <a:headEnd/>
                <a:tailEnd/>
              </a:ln>
            </p:spPr>
            <p:txBody>
              <a:bodyPr wrap="none" anchor="ctr"/>
              <a:lstStyle/>
              <a:p>
                <a:endParaRPr lang="en-GB" b="1"/>
              </a:p>
            </p:txBody>
          </p:sp>
        </p:grpSp>
        <p:sp>
          <p:nvSpPr>
            <p:cNvPr id="37903" name="Rectangle 16"/>
            <p:cNvSpPr>
              <a:spLocks noChangeArrowheads="1"/>
            </p:cNvSpPr>
            <p:nvPr/>
          </p:nvSpPr>
          <p:spPr bwMode="auto">
            <a:xfrm>
              <a:off x="2446" y="2616"/>
              <a:ext cx="970" cy="195"/>
            </a:xfrm>
            <a:prstGeom prst="rect">
              <a:avLst/>
            </a:prstGeom>
            <a:noFill/>
            <a:ln w="25400">
              <a:noFill/>
              <a:miter lim="800000"/>
              <a:headEnd/>
              <a:tailEnd/>
            </a:ln>
          </p:spPr>
          <p:txBody>
            <a:bodyPr wrap="none" lIns="90488" tIns="44450" rIns="90488" bIns="44450">
              <a:spAutoFit/>
            </a:bodyPr>
            <a:lstStyle/>
            <a:p>
              <a:pPr algn="ctr" eaLnBrk="0" hangingPunct="0">
                <a:lnSpc>
                  <a:spcPct val="90000"/>
                </a:lnSpc>
              </a:pPr>
              <a:r>
                <a:rPr lang="en-GB" sz="1600" b="1">
                  <a:solidFill>
                    <a:schemeClr val="accent1"/>
                  </a:solidFill>
                </a:rPr>
                <a:t>TOTAL DRAG</a:t>
              </a:r>
            </a:p>
          </p:txBody>
        </p:sp>
      </p:grpSp>
      <p:sp>
        <p:nvSpPr>
          <p:cNvPr id="33809" name="Arc 17"/>
          <p:cNvSpPr>
            <a:spLocks/>
          </p:cNvSpPr>
          <p:nvPr/>
        </p:nvSpPr>
        <p:spPr bwMode="auto">
          <a:xfrm>
            <a:off x="2044849" y="1053059"/>
            <a:ext cx="4233862" cy="4976812"/>
          </a:xfrm>
          <a:custGeom>
            <a:avLst/>
            <a:gdLst>
              <a:gd name="T0" fmla="*/ 871019467 w 20580"/>
              <a:gd name="T1" fmla="*/ 352149120 h 21477"/>
              <a:gd name="T2" fmla="*/ 97344253 w 20580"/>
              <a:gd name="T3" fmla="*/ 1153264358 h 21477"/>
              <a:gd name="T4" fmla="*/ 0 w 20580"/>
              <a:gd name="T5" fmla="*/ 0 h 21477"/>
              <a:gd name="T6" fmla="*/ 0 60000 65536"/>
              <a:gd name="T7" fmla="*/ 0 60000 65536"/>
              <a:gd name="T8" fmla="*/ 0 60000 65536"/>
              <a:gd name="T9" fmla="*/ 0 w 20580"/>
              <a:gd name="T10" fmla="*/ 0 h 21477"/>
              <a:gd name="T11" fmla="*/ 20580 w 20580"/>
              <a:gd name="T12" fmla="*/ 21477 h 21477"/>
            </a:gdLst>
            <a:ahLst/>
            <a:cxnLst>
              <a:cxn ang="T6">
                <a:pos x="T0" y="T1"/>
              </a:cxn>
              <a:cxn ang="T7">
                <a:pos x="T2" y="T3"/>
              </a:cxn>
              <a:cxn ang="T8">
                <a:pos x="T4" y="T5"/>
              </a:cxn>
            </a:cxnLst>
            <a:rect l="T9" t="T10" r="T11" b="T12"/>
            <a:pathLst>
              <a:path w="20580" h="21477" fill="none" extrusionOk="0">
                <a:moveTo>
                  <a:pt x="20580" y="6558"/>
                </a:moveTo>
                <a:cubicBezTo>
                  <a:pt x="17981" y="14714"/>
                  <a:pt x="10811" y="20565"/>
                  <a:pt x="2300" y="21477"/>
                </a:cubicBezTo>
              </a:path>
              <a:path w="20580" h="21477" stroke="0" extrusionOk="0">
                <a:moveTo>
                  <a:pt x="20580" y="6558"/>
                </a:moveTo>
                <a:cubicBezTo>
                  <a:pt x="17981" y="14714"/>
                  <a:pt x="10811" y="20565"/>
                  <a:pt x="2300" y="21477"/>
                </a:cubicBezTo>
                <a:lnTo>
                  <a:pt x="0" y="0"/>
                </a:lnTo>
                <a:close/>
              </a:path>
            </a:pathLst>
          </a:custGeom>
          <a:noFill/>
          <a:ln w="25400" cap="rnd">
            <a:solidFill>
              <a:srgbClr val="00FFFF"/>
            </a:solidFill>
            <a:round/>
            <a:headEnd/>
            <a:tailEnd/>
          </a:ln>
        </p:spPr>
        <p:txBody>
          <a:bodyPr wrap="none" anchor="ctr"/>
          <a:lstStyle/>
          <a:p>
            <a:endParaRPr lang="en-GB" b="1"/>
          </a:p>
        </p:txBody>
      </p:sp>
      <p:sp>
        <p:nvSpPr>
          <p:cNvPr id="33810" name="Rectangle 18"/>
          <p:cNvSpPr>
            <a:spLocks noChangeArrowheads="1"/>
          </p:cNvSpPr>
          <p:nvPr/>
        </p:nvSpPr>
        <p:spPr bwMode="auto">
          <a:xfrm>
            <a:off x="2443311" y="5085309"/>
            <a:ext cx="1971675" cy="309562"/>
          </a:xfrm>
          <a:prstGeom prst="rect">
            <a:avLst/>
          </a:prstGeom>
          <a:noFill/>
          <a:ln w="25400">
            <a:noFill/>
            <a:miter lim="800000"/>
            <a:headEnd/>
            <a:tailEnd/>
          </a:ln>
        </p:spPr>
        <p:txBody>
          <a:bodyPr wrap="none" lIns="90488" tIns="44450" rIns="90488" bIns="44450">
            <a:spAutoFit/>
          </a:bodyPr>
          <a:lstStyle/>
          <a:p>
            <a:pPr algn="ctr" eaLnBrk="0" hangingPunct="0">
              <a:lnSpc>
                <a:spcPct val="90000"/>
              </a:lnSpc>
            </a:pPr>
            <a:r>
              <a:rPr lang="en-GB" sz="1600" b="1">
                <a:solidFill>
                  <a:srgbClr val="00FFFF"/>
                </a:solidFill>
              </a:rPr>
              <a:t>ZERO LIFT DRAG</a:t>
            </a:r>
          </a:p>
        </p:txBody>
      </p:sp>
      <p:sp>
        <p:nvSpPr>
          <p:cNvPr id="33811" name="Arc 19"/>
          <p:cNvSpPr>
            <a:spLocks/>
          </p:cNvSpPr>
          <p:nvPr/>
        </p:nvSpPr>
        <p:spPr bwMode="auto">
          <a:xfrm>
            <a:off x="2857649" y="1059409"/>
            <a:ext cx="3844925" cy="4826000"/>
          </a:xfrm>
          <a:custGeom>
            <a:avLst/>
            <a:gdLst>
              <a:gd name="T0" fmla="*/ 645071043 w 20315"/>
              <a:gd name="T1" fmla="*/ 1084479288 h 21476"/>
              <a:gd name="T2" fmla="*/ 0 w 20315"/>
              <a:gd name="T3" fmla="*/ 370548959 h 21476"/>
              <a:gd name="T4" fmla="*/ 727710685 w 20315"/>
              <a:gd name="T5" fmla="*/ 0 h 21476"/>
              <a:gd name="T6" fmla="*/ 0 60000 65536"/>
              <a:gd name="T7" fmla="*/ 0 60000 65536"/>
              <a:gd name="T8" fmla="*/ 0 60000 65536"/>
              <a:gd name="T9" fmla="*/ 0 w 20315"/>
              <a:gd name="T10" fmla="*/ 0 h 21476"/>
              <a:gd name="T11" fmla="*/ 20315 w 20315"/>
              <a:gd name="T12" fmla="*/ 21476 h 21476"/>
            </a:gdLst>
            <a:ahLst/>
            <a:cxnLst>
              <a:cxn ang="T6">
                <a:pos x="T0" y="T1"/>
              </a:cxn>
              <a:cxn ang="T7">
                <a:pos x="T2" y="T3"/>
              </a:cxn>
              <a:cxn ang="T8">
                <a:pos x="T4" y="T5"/>
              </a:cxn>
            </a:cxnLst>
            <a:rect l="T9" t="T10" r="T11" b="T12"/>
            <a:pathLst>
              <a:path w="20315" h="21476" fill="none" extrusionOk="0">
                <a:moveTo>
                  <a:pt x="18007" y="21476"/>
                </a:moveTo>
                <a:cubicBezTo>
                  <a:pt x="9795" y="20594"/>
                  <a:pt x="2805" y="15106"/>
                  <a:pt x="-1" y="7338"/>
                </a:cubicBezTo>
              </a:path>
              <a:path w="20315" h="21476" stroke="0" extrusionOk="0">
                <a:moveTo>
                  <a:pt x="18007" y="21476"/>
                </a:moveTo>
                <a:cubicBezTo>
                  <a:pt x="9795" y="20594"/>
                  <a:pt x="2805" y="15106"/>
                  <a:pt x="-1" y="7338"/>
                </a:cubicBezTo>
                <a:lnTo>
                  <a:pt x="20315" y="0"/>
                </a:lnTo>
                <a:close/>
              </a:path>
            </a:pathLst>
          </a:custGeom>
          <a:noFill/>
          <a:ln w="25400" cap="rnd">
            <a:solidFill>
              <a:schemeClr val="folHlink"/>
            </a:solidFill>
            <a:round/>
            <a:headEnd/>
            <a:tailEnd/>
          </a:ln>
        </p:spPr>
        <p:txBody>
          <a:bodyPr wrap="none" anchor="ctr"/>
          <a:lstStyle/>
          <a:p>
            <a:endParaRPr lang="en-GB" b="1"/>
          </a:p>
        </p:txBody>
      </p:sp>
      <p:sp>
        <p:nvSpPr>
          <p:cNvPr id="33812" name="Rectangle 20"/>
          <p:cNvSpPr>
            <a:spLocks noChangeArrowheads="1"/>
          </p:cNvSpPr>
          <p:nvPr/>
        </p:nvSpPr>
        <p:spPr bwMode="auto">
          <a:xfrm>
            <a:off x="4780111" y="5126584"/>
            <a:ext cx="2663825" cy="309562"/>
          </a:xfrm>
          <a:prstGeom prst="rect">
            <a:avLst/>
          </a:prstGeom>
          <a:noFill/>
          <a:ln w="25400">
            <a:noFill/>
            <a:miter lim="800000"/>
            <a:headEnd/>
            <a:tailEnd/>
          </a:ln>
        </p:spPr>
        <p:txBody>
          <a:bodyPr wrap="none" lIns="90488" tIns="44450" rIns="90488" bIns="44450">
            <a:spAutoFit/>
          </a:bodyPr>
          <a:lstStyle/>
          <a:p>
            <a:pPr algn="ctr" eaLnBrk="0" hangingPunct="0">
              <a:lnSpc>
                <a:spcPct val="90000"/>
              </a:lnSpc>
            </a:pPr>
            <a:r>
              <a:rPr lang="en-GB" sz="1600" b="1">
                <a:solidFill>
                  <a:schemeClr val="folHlink"/>
                </a:solidFill>
              </a:rPr>
              <a:t>LIFT DEPENDENT DRAG</a:t>
            </a:r>
          </a:p>
        </p:txBody>
      </p:sp>
      <p:sp>
        <p:nvSpPr>
          <p:cNvPr id="37898" name="Freeform 22"/>
          <p:cNvSpPr>
            <a:spLocks/>
          </p:cNvSpPr>
          <p:nvPr/>
        </p:nvSpPr>
        <p:spPr bwMode="auto">
          <a:xfrm>
            <a:off x="2478236" y="2277021"/>
            <a:ext cx="4322763" cy="3762375"/>
          </a:xfrm>
          <a:custGeom>
            <a:avLst/>
            <a:gdLst>
              <a:gd name="T0" fmla="*/ 0 w 2723"/>
              <a:gd name="T1" fmla="*/ 0 h 2370"/>
              <a:gd name="T2" fmla="*/ 0 w 2723"/>
              <a:gd name="T3" fmla="*/ 3760788 h 2370"/>
              <a:gd name="T4" fmla="*/ 4321176 w 2723"/>
              <a:gd name="T5" fmla="*/ 3760788 h 2370"/>
              <a:gd name="T6" fmla="*/ 0 60000 65536"/>
              <a:gd name="T7" fmla="*/ 0 60000 65536"/>
              <a:gd name="T8" fmla="*/ 0 60000 65536"/>
              <a:gd name="T9" fmla="*/ 0 w 2723"/>
              <a:gd name="T10" fmla="*/ 0 h 2370"/>
              <a:gd name="T11" fmla="*/ 2723 w 2723"/>
              <a:gd name="T12" fmla="*/ 2370 h 2370"/>
            </a:gdLst>
            <a:ahLst/>
            <a:cxnLst>
              <a:cxn ang="T6">
                <a:pos x="T0" y="T1"/>
              </a:cxn>
              <a:cxn ang="T7">
                <a:pos x="T2" y="T3"/>
              </a:cxn>
              <a:cxn ang="T8">
                <a:pos x="T4" y="T5"/>
              </a:cxn>
            </a:cxnLst>
            <a:rect l="T9" t="T10" r="T11" b="T12"/>
            <a:pathLst>
              <a:path w="2723" h="2370">
                <a:moveTo>
                  <a:pt x="0" y="0"/>
                </a:moveTo>
                <a:lnTo>
                  <a:pt x="0" y="2369"/>
                </a:lnTo>
                <a:lnTo>
                  <a:pt x="2722" y="2369"/>
                </a:lnTo>
              </a:path>
            </a:pathLst>
          </a:custGeom>
          <a:noFill/>
          <a:ln w="25400" cap="rnd" cmpd="sng">
            <a:solidFill>
              <a:schemeClr val="tx1"/>
            </a:solidFill>
            <a:prstDash val="solid"/>
            <a:round/>
            <a:headEnd type="triangle" w="med" len="med"/>
            <a:tailEnd type="triangle" w="med" len="med"/>
          </a:ln>
        </p:spPr>
        <p:txBody>
          <a:bodyPr/>
          <a:lstStyle/>
          <a:p>
            <a:endParaRPr lang="en-GB" b="1"/>
          </a:p>
        </p:txBody>
      </p:sp>
      <p:sp>
        <p:nvSpPr>
          <p:cNvPr id="37899" name="Rectangle 23"/>
          <p:cNvSpPr>
            <a:spLocks noChangeArrowheads="1"/>
          </p:cNvSpPr>
          <p:nvPr/>
        </p:nvSpPr>
        <p:spPr bwMode="auto">
          <a:xfrm>
            <a:off x="1441025" y="3915321"/>
            <a:ext cx="939361" cy="366767"/>
          </a:xfrm>
          <a:prstGeom prst="rect">
            <a:avLst/>
          </a:prstGeom>
          <a:noFill/>
          <a:ln w="25400">
            <a:noFill/>
            <a:miter lim="800000"/>
            <a:headEnd/>
            <a:tailEnd/>
          </a:ln>
        </p:spPr>
        <p:txBody>
          <a:bodyPr wrap="none" lIns="90488" tIns="44450" rIns="90488" bIns="44450">
            <a:spAutoFit/>
          </a:bodyPr>
          <a:lstStyle/>
          <a:p>
            <a:pPr algn="ctr" eaLnBrk="0" hangingPunct="0">
              <a:lnSpc>
                <a:spcPct val="90000"/>
              </a:lnSpc>
            </a:pPr>
            <a:r>
              <a:rPr lang="en-GB" sz="2000" b="1" dirty="0">
                <a:solidFill>
                  <a:srgbClr val="FFFF00"/>
                </a:solidFill>
              </a:rPr>
              <a:t>DRAG</a:t>
            </a:r>
          </a:p>
        </p:txBody>
      </p:sp>
      <p:sp>
        <p:nvSpPr>
          <p:cNvPr id="37900" name="Rectangle 24"/>
          <p:cNvSpPr>
            <a:spLocks noChangeArrowheads="1"/>
          </p:cNvSpPr>
          <p:nvPr/>
        </p:nvSpPr>
        <p:spPr bwMode="auto">
          <a:xfrm>
            <a:off x="6821857" y="5871121"/>
            <a:ext cx="610746" cy="366767"/>
          </a:xfrm>
          <a:prstGeom prst="rect">
            <a:avLst/>
          </a:prstGeom>
          <a:noFill/>
          <a:ln w="25400">
            <a:noFill/>
            <a:miter lim="800000"/>
            <a:headEnd/>
            <a:tailEnd/>
          </a:ln>
        </p:spPr>
        <p:txBody>
          <a:bodyPr wrap="none" lIns="90488" tIns="44450" rIns="90488" bIns="44450">
            <a:spAutoFit/>
          </a:bodyPr>
          <a:lstStyle/>
          <a:p>
            <a:pPr algn="ctr" eaLnBrk="0" hangingPunct="0">
              <a:lnSpc>
                <a:spcPct val="90000"/>
              </a:lnSpc>
            </a:pPr>
            <a:r>
              <a:rPr lang="en-GB" sz="2000" b="1" dirty="0">
                <a:solidFill>
                  <a:srgbClr val="FFFF00"/>
                </a:solidFill>
              </a:rPr>
              <a:t>IAS</a:t>
            </a:r>
          </a:p>
        </p:txBody>
      </p:sp>
      <p:sp>
        <p:nvSpPr>
          <p:cNvPr id="37901" name="Rectangle 25"/>
          <p:cNvSpPr>
            <a:spLocks noChangeArrowheads="1"/>
          </p:cNvSpPr>
          <p:nvPr/>
        </p:nvSpPr>
        <p:spPr bwMode="auto">
          <a:xfrm>
            <a:off x="2621111" y="2565946"/>
            <a:ext cx="144463" cy="1295400"/>
          </a:xfrm>
          <a:prstGeom prst="rect">
            <a:avLst/>
          </a:prstGeom>
          <a:noFill/>
          <a:ln w="12700" algn="ctr">
            <a:noFill/>
            <a:miter lim="800000"/>
            <a:headEnd/>
            <a:tailEnd/>
          </a:ln>
        </p:spPr>
        <p:txBody>
          <a:bodyPr wrap="none" lIns="90488" tIns="44450" rIns="90488" bIns="44450" anchor="ctr"/>
          <a:lstStyle/>
          <a:p>
            <a:endParaRPr lang="en-GB"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wipe(left)">
                                      <p:cBhvr>
                                        <p:cTn id="7" dur="2000"/>
                                        <p:tgtEl>
                                          <p:spTgt spid="337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809"/>
                                        </p:tgtEl>
                                        <p:attrNameLst>
                                          <p:attrName>style.visibility</p:attrName>
                                        </p:attrNameLst>
                                      </p:cBhvr>
                                      <p:to>
                                        <p:strVal val="visible"/>
                                      </p:to>
                                    </p:set>
                                    <p:animEffect transition="in" filter="wipe(left)">
                                      <p:cBhvr>
                                        <p:cTn id="12" dur="1000"/>
                                        <p:tgtEl>
                                          <p:spTgt spid="33809"/>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3810">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3811"/>
                                        </p:tgtEl>
                                        <p:attrNameLst>
                                          <p:attrName>style.visibility</p:attrName>
                                        </p:attrNameLst>
                                      </p:cBhvr>
                                      <p:to>
                                        <p:strVal val="visible"/>
                                      </p:to>
                                    </p:set>
                                    <p:animEffect transition="in" filter="wipe(left)">
                                      <p:cBhvr>
                                        <p:cTn id="21" dur="1000"/>
                                        <p:tgtEl>
                                          <p:spTgt spid="33811"/>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3812"/>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wipe(left)">
                                      <p:cBhvr>
                                        <p:cTn id="30" dur="1000"/>
                                        <p:tgtEl>
                                          <p:spTgt spid="3"/>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wipe(up)">
                                      <p:cBhvr>
                                        <p:cTn id="35"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9" grpId="0" animBg="1"/>
      <p:bldP spid="33811" grpId="0" animBg="1"/>
      <p:bldP spid="338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Grp="1" noChangeArrowheads="1"/>
          </p:cNvSpPr>
          <p:nvPr>
            <p:ph type="title"/>
          </p:nvPr>
        </p:nvSpPr>
        <p:spPr>
          <a:xfrm>
            <a:off x="1391205" y="188640"/>
            <a:ext cx="6364243" cy="1311128"/>
          </a:xfrm>
        </p:spPr>
        <p:txBody>
          <a:bodyPr/>
          <a:lstStyle/>
          <a:p>
            <a:pPr algn="ctr"/>
            <a:r>
              <a:rPr lang="en-GB" dirty="0" smtClean="0">
                <a:solidFill>
                  <a:srgbClr val="FFFF00"/>
                </a:solidFill>
                <a:latin typeface="Arial" charset="0"/>
              </a:rPr>
              <a:t>Thrust and Drag in </a:t>
            </a:r>
            <a:br>
              <a:rPr lang="en-GB" dirty="0" smtClean="0">
                <a:solidFill>
                  <a:srgbClr val="FFFF00"/>
                </a:solidFill>
                <a:latin typeface="Arial" charset="0"/>
              </a:rPr>
            </a:br>
            <a:r>
              <a:rPr lang="en-GB" dirty="0" smtClean="0">
                <a:solidFill>
                  <a:srgbClr val="FFFF00"/>
                </a:solidFill>
                <a:latin typeface="Arial" charset="0"/>
              </a:rPr>
              <a:t>straight and level flight</a:t>
            </a:r>
          </a:p>
        </p:txBody>
      </p:sp>
      <p:grpSp>
        <p:nvGrpSpPr>
          <p:cNvPr id="2" name="Group 5"/>
          <p:cNvGrpSpPr>
            <a:grpSpLocks/>
          </p:cNvGrpSpPr>
          <p:nvPr/>
        </p:nvGrpSpPr>
        <p:grpSpPr bwMode="auto">
          <a:xfrm>
            <a:off x="250825" y="3356992"/>
            <a:ext cx="4487863" cy="1301750"/>
            <a:chOff x="1428" y="1536"/>
            <a:chExt cx="2827" cy="820"/>
          </a:xfrm>
        </p:grpSpPr>
        <p:sp>
          <p:nvSpPr>
            <p:cNvPr id="38918" name="Freeform 6"/>
            <p:cNvSpPr>
              <a:spLocks/>
            </p:cNvSpPr>
            <p:nvPr/>
          </p:nvSpPr>
          <p:spPr bwMode="auto">
            <a:xfrm>
              <a:off x="1870" y="1783"/>
              <a:ext cx="501" cy="181"/>
            </a:xfrm>
            <a:custGeom>
              <a:avLst/>
              <a:gdLst>
                <a:gd name="T0" fmla="*/ 498 w 501"/>
                <a:gd name="T1" fmla="*/ 134 h 181"/>
                <a:gd name="T2" fmla="*/ 495 w 501"/>
                <a:gd name="T3" fmla="*/ 133 h 181"/>
                <a:gd name="T4" fmla="*/ 485 w 501"/>
                <a:gd name="T5" fmla="*/ 133 h 181"/>
                <a:gd name="T6" fmla="*/ 469 w 501"/>
                <a:gd name="T7" fmla="*/ 132 h 181"/>
                <a:gd name="T8" fmla="*/ 451 w 501"/>
                <a:gd name="T9" fmla="*/ 130 h 181"/>
                <a:gd name="T10" fmla="*/ 428 w 501"/>
                <a:gd name="T11" fmla="*/ 128 h 181"/>
                <a:gd name="T12" fmla="*/ 399 w 501"/>
                <a:gd name="T13" fmla="*/ 125 h 181"/>
                <a:gd name="T14" fmla="*/ 371 w 501"/>
                <a:gd name="T15" fmla="*/ 124 h 181"/>
                <a:gd name="T16" fmla="*/ 339 w 501"/>
                <a:gd name="T17" fmla="*/ 121 h 181"/>
                <a:gd name="T18" fmla="*/ 308 w 501"/>
                <a:gd name="T19" fmla="*/ 119 h 181"/>
                <a:gd name="T20" fmla="*/ 276 w 501"/>
                <a:gd name="T21" fmla="*/ 116 h 181"/>
                <a:gd name="T22" fmla="*/ 245 w 501"/>
                <a:gd name="T23" fmla="*/ 113 h 181"/>
                <a:gd name="T24" fmla="*/ 216 w 501"/>
                <a:gd name="T25" fmla="*/ 111 h 181"/>
                <a:gd name="T26" fmla="*/ 189 w 501"/>
                <a:gd name="T27" fmla="*/ 109 h 181"/>
                <a:gd name="T28" fmla="*/ 166 w 501"/>
                <a:gd name="T29" fmla="*/ 106 h 181"/>
                <a:gd name="T30" fmla="*/ 146 w 501"/>
                <a:gd name="T31" fmla="*/ 103 h 181"/>
                <a:gd name="T32" fmla="*/ 131 w 501"/>
                <a:gd name="T33" fmla="*/ 101 h 181"/>
                <a:gd name="T34" fmla="*/ 119 w 501"/>
                <a:gd name="T35" fmla="*/ 100 h 181"/>
                <a:gd name="T36" fmla="*/ 107 w 501"/>
                <a:gd name="T37" fmla="*/ 96 h 181"/>
                <a:gd name="T38" fmla="*/ 95 w 501"/>
                <a:gd name="T39" fmla="*/ 89 h 181"/>
                <a:gd name="T40" fmla="*/ 85 w 501"/>
                <a:gd name="T41" fmla="*/ 82 h 181"/>
                <a:gd name="T42" fmla="*/ 74 w 501"/>
                <a:gd name="T43" fmla="*/ 72 h 181"/>
                <a:gd name="T44" fmla="*/ 62 w 501"/>
                <a:gd name="T45" fmla="*/ 63 h 181"/>
                <a:gd name="T46" fmla="*/ 52 w 501"/>
                <a:gd name="T47" fmla="*/ 55 h 181"/>
                <a:gd name="T48" fmla="*/ 41 w 501"/>
                <a:gd name="T49" fmla="*/ 45 h 181"/>
                <a:gd name="T50" fmla="*/ 33 w 501"/>
                <a:gd name="T51" fmla="*/ 36 h 181"/>
                <a:gd name="T52" fmla="*/ 26 w 501"/>
                <a:gd name="T53" fmla="*/ 27 h 181"/>
                <a:gd name="T54" fmla="*/ 18 w 501"/>
                <a:gd name="T55" fmla="*/ 18 h 181"/>
                <a:gd name="T56" fmla="*/ 12 w 501"/>
                <a:gd name="T57" fmla="*/ 11 h 181"/>
                <a:gd name="T58" fmla="*/ 7 w 501"/>
                <a:gd name="T59" fmla="*/ 4 h 181"/>
                <a:gd name="T60" fmla="*/ 3 w 501"/>
                <a:gd name="T61" fmla="*/ 2 h 181"/>
                <a:gd name="T62" fmla="*/ 0 w 501"/>
                <a:gd name="T63" fmla="*/ 0 h 181"/>
                <a:gd name="T64" fmla="*/ 0 w 501"/>
                <a:gd name="T65" fmla="*/ 1 h 181"/>
                <a:gd name="T66" fmla="*/ 6 w 501"/>
                <a:gd name="T67" fmla="*/ 180 h 181"/>
                <a:gd name="T68" fmla="*/ 500 w 501"/>
                <a:gd name="T69" fmla="*/ 176 h 181"/>
                <a:gd name="T70" fmla="*/ 498 w 501"/>
                <a:gd name="T71" fmla="*/ 134 h 18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1"/>
                <a:gd name="T109" fmla="*/ 0 h 181"/>
                <a:gd name="T110" fmla="*/ 501 w 501"/>
                <a:gd name="T111" fmla="*/ 181 h 18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1" h="181">
                  <a:moveTo>
                    <a:pt x="498" y="134"/>
                  </a:moveTo>
                  <a:lnTo>
                    <a:pt x="495" y="133"/>
                  </a:lnTo>
                  <a:lnTo>
                    <a:pt x="485" y="133"/>
                  </a:lnTo>
                  <a:lnTo>
                    <a:pt x="469" y="132"/>
                  </a:lnTo>
                  <a:lnTo>
                    <a:pt x="451" y="130"/>
                  </a:lnTo>
                  <a:lnTo>
                    <a:pt x="428" y="128"/>
                  </a:lnTo>
                  <a:lnTo>
                    <a:pt x="399" y="125"/>
                  </a:lnTo>
                  <a:lnTo>
                    <a:pt x="371" y="124"/>
                  </a:lnTo>
                  <a:lnTo>
                    <a:pt x="339" y="121"/>
                  </a:lnTo>
                  <a:lnTo>
                    <a:pt x="308" y="119"/>
                  </a:lnTo>
                  <a:lnTo>
                    <a:pt x="276" y="116"/>
                  </a:lnTo>
                  <a:lnTo>
                    <a:pt x="245" y="113"/>
                  </a:lnTo>
                  <a:lnTo>
                    <a:pt x="216" y="111"/>
                  </a:lnTo>
                  <a:lnTo>
                    <a:pt x="189" y="109"/>
                  </a:lnTo>
                  <a:lnTo>
                    <a:pt x="166" y="106"/>
                  </a:lnTo>
                  <a:lnTo>
                    <a:pt x="146" y="103"/>
                  </a:lnTo>
                  <a:lnTo>
                    <a:pt x="131" y="101"/>
                  </a:lnTo>
                  <a:lnTo>
                    <a:pt x="119" y="100"/>
                  </a:lnTo>
                  <a:lnTo>
                    <a:pt x="107" y="96"/>
                  </a:lnTo>
                  <a:lnTo>
                    <a:pt x="95" y="89"/>
                  </a:lnTo>
                  <a:lnTo>
                    <a:pt x="85" y="82"/>
                  </a:lnTo>
                  <a:lnTo>
                    <a:pt x="74" y="72"/>
                  </a:lnTo>
                  <a:lnTo>
                    <a:pt x="62" y="63"/>
                  </a:lnTo>
                  <a:lnTo>
                    <a:pt x="52" y="55"/>
                  </a:lnTo>
                  <a:lnTo>
                    <a:pt x="41" y="45"/>
                  </a:lnTo>
                  <a:lnTo>
                    <a:pt x="33" y="36"/>
                  </a:lnTo>
                  <a:lnTo>
                    <a:pt x="26" y="27"/>
                  </a:lnTo>
                  <a:lnTo>
                    <a:pt x="18" y="18"/>
                  </a:lnTo>
                  <a:lnTo>
                    <a:pt x="12" y="11"/>
                  </a:lnTo>
                  <a:lnTo>
                    <a:pt x="7" y="4"/>
                  </a:lnTo>
                  <a:lnTo>
                    <a:pt x="3" y="2"/>
                  </a:lnTo>
                  <a:lnTo>
                    <a:pt x="0" y="0"/>
                  </a:lnTo>
                  <a:lnTo>
                    <a:pt x="0" y="1"/>
                  </a:lnTo>
                  <a:lnTo>
                    <a:pt x="6" y="180"/>
                  </a:lnTo>
                  <a:lnTo>
                    <a:pt x="500" y="176"/>
                  </a:lnTo>
                  <a:lnTo>
                    <a:pt x="498" y="134"/>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8919" name="Freeform 7"/>
            <p:cNvSpPr>
              <a:spLocks/>
            </p:cNvSpPr>
            <p:nvPr/>
          </p:nvSpPr>
          <p:spPr bwMode="auto">
            <a:xfrm>
              <a:off x="1869" y="1785"/>
              <a:ext cx="506" cy="184"/>
            </a:xfrm>
            <a:custGeom>
              <a:avLst/>
              <a:gdLst>
                <a:gd name="T0" fmla="*/ 504 w 506"/>
                <a:gd name="T1" fmla="*/ 134 h 184"/>
                <a:gd name="T2" fmla="*/ 504 w 506"/>
                <a:gd name="T3" fmla="*/ 134 h 184"/>
                <a:gd name="T4" fmla="*/ 501 w 506"/>
                <a:gd name="T5" fmla="*/ 133 h 184"/>
                <a:gd name="T6" fmla="*/ 492 w 506"/>
                <a:gd name="T7" fmla="*/ 133 h 184"/>
                <a:gd name="T8" fmla="*/ 476 w 506"/>
                <a:gd name="T9" fmla="*/ 132 h 184"/>
                <a:gd name="T10" fmla="*/ 456 w 506"/>
                <a:gd name="T11" fmla="*/ 130 h 184"/>
                <a:gd name="T12" fmla="*/ 431 w 506"/>
                <a:gd name="T13" fmla="*/ 128 h 184"/>
                <a:gd name="T14" fmla="*/ 404 w 506"/>
                <a:gd name="T15" fmla="*/ 126 h 184"/>
                <a:gd name="T16" fmla="*/ 375 w 506"/>
                <a:gd name="T17" fmla="*/ 124 h 184"/>
                <a:gd name="T18" fmla="*/ 344 w 506"/>
                <a:gd name="T19" fmla="*/ 121 h 184"/>
                <a:gd name="T20" fmla="*/ 312 w 506"/>
                <a:gd name="T21" fmla="*/ 119 h 184"/>
                <a:gd name="T22" fmla="*/ 279 w 506"/>
                <a:gd name="T23" fmla="*/ 117 h 184"/>
                <a:gd name="T24" fmla="*/ 248 w 506"/>
                <a:gd name="T25" fmla="*/ 115 h 184"/>
                <a:gd name="T26" fmla="*/ 219 w 506"/>
                <a:gd name="T27" fmla="*/ 112 h 184"/>
                <a:gd name="T28" fmla="*/ 190 w 506"/>
                <a:gd name="T29" fmla="*/ 108 h 184"/>
                <a:gd name="T30" fmla="*/ 168 w 506"/>
                <a:gd name="T31" fmla="*/ 108 h 184"/>
                <a:gd name="T32" fmla="*/ 148 w 506"/>
                <a:gd name="T33" fmla="*/ 105 h 184"/>
                <a:gd name="T34" fmla="*/ 133 w 506"/>
                <a:gd name="T35" fmla="*/ 103 h 184"/>
                <a:gd name="T36" fmla="*/ 121 w 506"/>
                <a:gd name="T37" fmla="*/ 101 h 184"/>
                <a:gd name="T38" fmla="*/ 109 w 506"/>
                <a:gd name="T39" fmla="*/ 97 h 184"/>
                <a:gd name="T40" fmla="*/ 96 w 506"/>
                <a:gd name="T41" fmla="*/ 90 h 184"/>
                <a:gd name="T42" fmla="*/ 86 w 506"/>
                <a:gd name="T43" fmla="*/ 83 h 184"/>
                <a:gd name="T44" fmla="*/ 75 w 506"/>
                <a:gd name="T45" fmla="*/ 74 h 184"/>
                <a:gd name="T46" fmla="*/ 63 w 506"/>
                <a:gd name="T47" fmla="*/ 65 h 184"/>
                <a:gd name="T48" fmla="*/ 53 w 506"/>
                <a:gd name="T49" fmla="*/ 54 h 184"/>
                <a:gd name="T50" fmla="*/ 43 w 506"/>
                <a:gd name="T51" fmla="*/ 45 h 184"/>
                <a:gd name="T52" fmla="*/ 33 w 506"/>
                <a:gd name="T53" fmla="*/ 36 h 184"/>
                <a:gd name="T54" fmla="*/ 27 w 506"/>
                <a:gd name="T55" fmla="*/ 26 h 184"/>
                <a:gd name="T56" fmla="*/ 18 w 506"/>
                <a:gd name="T57" fmla="*/ 18 h 184"/>
                <a:gd name="T58" fmla="*/ 13 w 506"/>
                <a:gd name="T59" fmla="*/ 11 h 184"/>
                <a:gd name="T60" fmla="*/ 7 w 506"/>
                <a:gd name="T61" fmla="*/ 4 h 184"/>
                <a:gd name="T62" fmla="*/ 3 w 506"/>
                <a:gd name="T63" fmla="*/ 2 h 184"/>
                <a:gd name="T64" fmla="*/ 1 w 506"/>
                <a:gd name="T65" fmla="*/ 0 h 184"/>
                <a:gd name="T66" fmla="*/ 0 w 506"/>
                <a:gd name="T67" fmla="*/ 1 h 184"/>
                <a:gd name="T68" fmla="*/ 6 w 506"/>
                <a:gd name="T69" fmla="*/ 183 h 184"/>
                <a:gd name="T70" fmla="*/ 505 w 506"/>
                <a:gd name="T71" fmla="*/ 178 h 184"/>
                <a:gd name="T72" fmla="*/ 504 w 506"/>
                <a:gd name="T73" fmla="*/ 134 h 18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06"/>
                <a:gd name="T112" fmla="*/ 0 h 184"/>
                <a:gd name="T113" fmla="*/ 506 w 506"/>
                <a:gd name="T114" fmla="*/ 184 h 18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06" h="184">
                  <a:moveTo>
                    <a:pt x="504" y="134"/>
                  </a:moveTo>
                  <a:lnTo>
                    <a:pt x="504" y="134"/>
                  </a:lnTo>
                  <a:lnTo>
                    <a:pt x="501" y="133"/>
                  </a:lnTo>
                  <a:lnTo>
                    <a:pt x="492" y="133"/>
                  </a:lnTo>
                  <a:lnTo>
                    <a:pt x="476" y="132"/>
                  </a:lnTo>
                  <a:lnTo>
                    <a:pt x="456" y="130"/>
                  </a:lnTo>
                  <a:lnTo>
                    <a:pt x="431" y="128"/>
                  </a:lnTo>
                  <a:lnTo>
                    <a:pt x="404" y="126"/>
                  </a:lnTo>
                  <a:lnTo>
                    <a:pt x="375" y="124"/>
                  </a:lnTo>
                  <a:lnTo>
                    <a:pt x="344" y="121"/>
                  </a:lnTo>
                  <a:lnTo>
                    <a:pt x="312" y="119"/>
                  </a:lnTo>
                  <a:lnTo>
                    <a:pt x="279" y="117"/>
                  </a:lnTo>
                  <a:lnTo>
                    <a:pt x="248" y="115"/>
                  </a:lnTo>
                  <a:lnTo>
                    <a:pt x="219" y="112"/>
                  </a:lnTo>
                  <a:lnTo>
                    <a:pt x="190" y="108"/>
                  </a:lnTo>
                  <a:lnTo>
                    <a:pt x="168" y="108"/>
                  </a:lnTo>
                  <a:lnTo>
                    <a:pt x="148" y="105"/>
                  </a:lnTo>
                  <a:lnTo>
                    <a:pt x="133" y="103"/>
                  </a:lnTo>
                  <a:lnTo>
                    <a:pt x="121" y="101"/>
                  </a:lnTo>
                  <a:lnTo>
                    <a:pt x="109" y="97"/>
                  </a:lnTo>
                  <a:lnTo>
                    <a:pt x="96" y="90"/>
                  </a:lnTo>
                  <a:lnTo>
                    <a:pt x="86" y="83"/>
                  </a:lnTo>
                  <a:lnTo>
                    <a:pt x="75" y="74"/>
                  </a:lnTo>
                  <a:lnTo>
                    <a:pt x="63" y="65"/>
                  </a:lnTo>
                  <a:lnTo>
                    <a:pt x="53" y="54"/>
                  </a:lnTo>
                  <a:lnTo>
                    <a:pt x="43" y="45"/>
                  </a:lnTo>
                  <a:lnTo>
                    <a:pt x="33" y="36"/>
                  </a:lnTo>
                  <a:lnTo>
                    <a:pt x="27" y="26"/>
                  </a:lnTo>
                  <a:lnTo>
                    <a:pt x="18" y="18"/>
                  </a:lnTo>
                  <a:lnTo>
                    <a:pt x="13" y="11"/>
                  </a:lnTo>
                  <a:lnTo>
                    <a:pt x="7" y="4"/>
                  </a:lnTo>
                  <a:lnTo>
                    <a:pt x="3" y="2"/>
                  </a:lnTo>
                  <a:lnTo>
                    <a:pt x="1" y="0"/>
                  </a:lnTo>
                  <a:lnTo>
                    <a:pt x="0" y="1"/>
                  </a:lnTo>
                  <a:lnTo>
                    <a:pt x="6" y="183"/>
                  </a:lnTo>
                  <a:lnTo>
                    <a:pt x="505" y="178"/>
                  </a:lnTo>
                  <a:lnTo>
                    <a:pt x="504" y="134"/>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20" name="Freeform 8"/>
            <p:cNvSpPr>
              <a:spLocks/>
            </p:cNvSpPr>
            <p:nvPr/>
          </p:nvSpPr>
          <p:spPr bwMode="auto">
            <a:xfrm>
              <a:off x="1431" y="1536"/>
              <a:ext cx="2633" cy="700"/>
            </a:xfrm>
            <a:custGeom>
              <a:avLst/>
              <a:gdLst>
                <a:gd name="T0" fmla="*/ 2632 w 2633"/>
                <a:gd name="T1" fmla="*/ 523 h 700"/>
                <a:gd name="T2" fmla="*/ 2598 w 2633"/>
                <a:gd name="T3" fmla="*/ 402 h 700"/>
                <a:gd name="T4" fmla="*/ 2555 w 2633"/>
                <a:gd name="T5" fmla="*/ 396 h 700"/>
                <a:gd name="T6" fmla="*/ 2518 w 2633"/>
                <a:gd name="T7" fmla="*/ 390 h 700"/>
                <a:gd name="T8" fmla="*/ 2487 w 2633"/>
                <a:gd name="T9" fmla="*/ 386 h 700"/>
                <a:gd name="T10" fmla="*/ 2457 w 2633"/>
                <a:gd name="T11" fmla="*/ 382 h 700"/>
                <a:gd name="T12" fmla="*/ 2424 w 2633"/>
                <a:gd name="T13" fmla="*/ 379 h 700"/>
                <a:gd name="T14" fmla="*/ 2391 w 2633"/>
                <a:gd name="T15" fmla="*/ 376 h 700"/>
                <a:gd name="T16" fmla="*/ 2355 w 2633"/>
                <a:gd name="T17" fmla="*/ 375 h 700"/>
                <a:gd name="T18" fmla="*/ 2310 w 2633"/>
                <a:gd name="T19" fmla="*/ 370 h 700"/>
                <a:gd name="T20" fmla="*/ 2261 w 2633"/>
                <a:gd name="T21" fmla="*/ 367 h 700"/>
                <a:gd name="T22" fmla="*/ 2201 w 2633"/>
                <a:gd name="T23" fmla="*/ 361 h 700"/>
                <a:gd name="T24" fmla="*/ 2068 w 2633"/>
                <a:gd name="T25" fmla="*/ 304 h 700"/>
                <a:gd name="T26" fmla="*/ 1945 w 2633"/>
                <a:gd name="T27" fmla="*/ 262 h 700"/>
                <a:gd name="T28" fmla="*/ 1829 w 2633"/>
                <a:gd name="T29" fmla="*/ 235 h 700"/>
                <a:gd name="T30" fmla="*/ 1720 w 2633"/>
                <a:gd name="T31" fmla="*/ 220 h 700"/>
                <a:gd name="T32" fmla="*/ 1620 w 2633"/>
                <a:gd name="T33" fmla="*/ 216 h 700"/>
                <a:gd name="T34" fmla="*/ 1533 w 2633"/>
                <a:gd name="T35" fmla="*/ 220 h 700"/>
                <a:gd name="T36" fmla="*/ 1454 w 2633"/>
                <a:gd name="T37" fmla="*/ 229 h 700"/>
                <a:gd name="T38" fmla="*/ 1387 w 2633"/>
                <a:gd name="T39" fmla="*/ 243 h 700"/>
                <a:gd name="T40" fmla="*/ 1329 w 2633"/>
                <a:gd name="T41" fmla="*/ 258 h 700"/>
                <a:gd name="T42" fmla="*/ 1287 w 2633"/>
                <a:gd name="T43" fmla="*/ 273 h 700"/>
                <a:gd name="T44" fmla="*/ 1244 w 2633"/>
                <a:gd name="T45" fmla="*/ 290 h 700"/>
                <a:gd name="T46" fmla="*/ 1169 w 2633"/>
                <a:gd name="T47" fmla="*/ 316 h 700"/>
                <a:gd name="T48" fmla="*/ 1086 w 2633"/>
                <a:gd name="T49" fmla="*/ 339 h 700"/>
                <a:gd name="T50" fmla="*/ 1009 w 2633"/>
                <a:gd name="T51" fmla="*/ 359 h 700"/>
                <a:gd name="T52" fmla="*/ 951 w 2633"/>
                <a:gd name="T53" fmla="*/ 373 h 700"/>
                <a:gd name="T54" fmla="*/ 924 w 2633"/>
                <a:gd name="T55" fmla="*/ 379 h 700"/>
                <a:gd name="T56" fmla="*/ 912 w 2633"/>
                <a:gd name="T57" fmla="*/ 381 h 700"/>
                <a:gd name="T58" fmla="*/ 885 w 2633"/>
                <a:gd name="T59" fmla="*/ 388 h 700"/>
                <a:gd name="T60" fmla="*/ 845 w 2633"/>
                <a:gd name="T61" fmla="*/ 396 h 700"/>
                <a:gd name="T62" fmla="*/ 795 w 2633"/>
                <a:gd name="T63" fmla="*/ 405 h 700"/>
                <a:gd name="T64" fmla="*/ 740 w 2633"/>
                <a:gd name="T65" fmla="*/ 410 h 700"/>
                <a:gd name="T66" fmla="*/ 682 w 2633"/>
                <a:gd name="T67" fmla="*/ 411 h 700"/>
                <a:gd name="T68" fmla="*/ 625 w 2633"/>
                <a:gd name="T69" fmla="*/ 407 h 700"/>
                <a:gd name="T70" fmla="*/ 574 w 2633"/>
                <a:gd name="T71" fmla="*/ 394 h 700"/>
                <a:gd name="T72" fmla="*/ 526 w 2633"/>
                <a:gd name="T73" fmla="*/ 370 h 700"/>
                <a:gd name="T74" fmla="*/ 489 w 2633"/>
                <a:gd name="T75" fmla="*/ 335 h 700"/>
                <a:gd name="T76" fmla="*/ 316 w 2633"/>
                <a:gd name="T77" fmla="*/ 41 h 700"/>
                <a:gd name="T78" fmla="*/ 305 w 2633"/>
                <a:gd name="T79" fmla="*/ 27 h 700"/>
                <a:gd name="T80" fmla="*/ 276 w 2633"/>
                <a:gd name="T81" fmla="*/ 8 h 700"/>
                <a:gd name="T82" fmla="*/ 228 w 2633"/>
                <a:gd name="T83" fmla="*/ 1 h 700"/>
                <a:gd name="T84" fmla="*/ 188 w 2633"/>
                <a:gd name="T85" fmla="*/ 2 h 700"/>
                <a:gd name="T86" fmla="*/ 147 w 2633"/>
                <a:gd name="T87" fmla="*/ 2 h 700"/>
                <a:gd name="T88" fmla="*/ 111 w 2633"/>
                <a:gd name="T89" fmla="*/ 2 h 700"/>
                <a:gd name="T90" fmla="*/ 83 w 2633"/>
                <a:gd name="T91" fmla="*/ 3 h 700"/>
                <a:gd name="T92" fmla="*/ 72 w 2633"/>
                <a:gd name="T93" fmla="*/ 5 h 700"/>
                <a:gd name="T94" fmla="*/ 57 w 2633"/>
                <a:gd name="T95" fmla="*/ 126 h 700"/>
                <a:gd name="T96" fmla="*/ 46 w 2633"/>
                <a:gd name="T97" fmla="*/ 247 h 700"/>
                <a:gd name="T98" fmla="*/ 33 w 2633"/>
                <a:gd name="T99" fmla="*/ 368 h 700"/>
                <a:gd name="T100" fmla="*/ 21 w 2633"/>
                <a:gd name="T101" fmla="*/ 489 h 700"/>
                <a:gd name="T102" fmla="*/ 6 w 2633"/>
                <a:gd name="T103" fmla="*/ 610 h 700"/>
                <a:gd name="T104" fmla="*/ 0 w 2633"/>
                <a:gd name="T105" fmla="*/ 659 h 700"/>
                <a:gd name="T106" fmla="*/ 3 w 2633"/>
                <a:gd name="T107" fmla="*/ 671 h 700"/>
                <a:gd name="T108" fmla="*/ 28 w 2633"/>
                <a:gd name="T109" fmla="*/ 679 h 70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633"/>
                <a:gd name="T166" fmla="*/ 0 h 700"/>
                <a:gd name="T167" fmla="*/ 2633 w 2633"/>
                <a:gd name="T168" fmla="*/ 700 h 700"/>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633" h="700">
                  <a:moveTo>
                    <a:pt x="201" y="695"/>
                  </a:moveTo>
                  <a:lnTo>
                    <a:pt x="198" y="621"/>
                  </a:lnTo>
                  <a:lnTo>
                    <a:pt x="2632" y="523"/>
                  </a:lnTo>
                  <a:lnTo>
                    <a:pt x="2630" y="407"/>
                  </a:lnTo>
                  <a:lnTo>
                    <a:pt x="2613" y="404"/>
                  </a:lnTo>
                  <a:lnTo>
                    <a:pt x="2598" y="402"/>
                  </a:lnTo>
                  <a:lnTo>
                    <a:pt x="2583" y="399"/>
                  </a:lnTo>
                  <a:lnTo>
                    <a:pt x="2569" y="398"/>
                  </a:lnTo>
                  <a:lnTo>
                    <a:pt x="2555" y="396"/>
                  </a:lnTo>
                  <a:lnTo>
                    <a:pt x="2543" y="394"/>
                  </a:lnTo>
                  <a:lnTo>
                    <a:pt x="2530" y="393"/>
                  </a:lnTo>
                  <a:lnTo>
                    <a:pt x="2518" y="390"/>
                  </a:lnTo>
                  <a:lnTo>
                    <a:pt x="2509" y="388"/>
                  </a:lnTo>
                  <a:lnTo>
                    <a:pt x="2497" y="387"/>
                  </a:lnTo>
                  <a:lnTo>
                    <a:pt x="2487" y="386"/>
                  </a:lnTo>
                  <a:lnTo>
                    <a:pt x="2476" y="385"/>
                  </a:lnTo>
                  <a:lnTo>
                    <a:pt x="2465" y="384"/>
                  </a:lnTo>
                  <a:lnTo>
                    <a:pt x="2457" y="382"/>
                  </a:lnTo>
                  <a:lnTo>
                    <a:pt x="2445" y="381"/>
                  </a:lnTo>
                  <a:lnTo>
                    <a:pt x="2435" y="381"/>
                  </a:lnTo>
                  <a:lnTo>
                    <a:pt x="2424" y="379"/>
                  </a:lnTo>
                  <a:lnTo>
                    <a:pt x="2414" y="379"/>
                  </a:lnTo>
                  <a:lnTo>
                    <a:pt x="2403" y="377"/>
                  </a:lnTo>
                  <a:lnTo>
                    <a:pt x="2391" y="376"/>
                  </a:lnTo>
                  <a:lnTo>
                    <a:pt x="2379" y="376"/>
                  </a:lnTo>
                  <a:lnTo>
                    <a:pt x="2367" y="374"/>
                  </a:lnTo>
                  <a:lnTo>
                    <a:pt x="2355" y="375"/>
                  </a:lnTo>
                  <a:lnTo>
                    <a:pt x="2340" y="372"/>
                  </a:lnTo>
                  <a:lnTo>
                    <a:pt x="2326" y="371"/>
                  </a:lnTo>
                  <a:lnTo>
                    <a:pt x="2310" y="370"/>
                  </a:lnTo>
                  <a:lnTo>
                    <a:pt x="2294" y="370"/>
                  </a:lnTo>
                  <a:lnTo>
                    <a:pt x="2279" y="368"/>
                  </a:lnTo>
                  <a:lnTo>
                    <a:pt x="2261" y="367"/>
                  </a:lnTo>
                  <a:lnTo>
                    <a:pt x="2241" y="365"/>
                  </a:lnTo>
                  <a:lnTo>
                    <a:pt x="2222" y="363"/>
                  </a:lnTo>
                  <a:lnTo>
                    <a:pt x="2201" y="361"/>
                  </a:lnTo>
                  <a:lnTo>
                    <a:pt x="2155" y="340"/>
                  </a:lnTo>
                  <a:lnTo>
                    <a:pt x="2111" y="320"/>
                  </a:lnTo>
                  <a:lnTo>
                    <a:pt x="2068" y="304"/>
                  </a:lnTo>
                  <a:lnTo>
                    <a:pt x="2027" y="289"/>
                  </a:lnTo>
                  <a:lnTo>
                    <a:pt x="1985" y="275"/>
                  </a:lnTo>
                  <a:lnTo>
                    <a:pt x="1945" y="262"/>
                  </a:lnTo>
                  <a:lnTo>
                    <a:pt x="1905" y="253"/>
                  </a:lnTo>
                  <a:lnTo>
                    <a:pt x="1866" y="243"/>
                  </a:lnTo>
                  <a:lnTo>
                    <a:pt x="1829" y="235"/>
                  </a:lnTo>
                  <a:lnTo>
                    <a:pt x="1792" y="230"/>
                  </a:lnTo>
                  <a:lnTo>
                    <a:pt x="1755" y="224"/>
                  </a:lnTo>
                  <a:lnTo>
                    <a:pt x="1720" y="220"/>
                  </a:lnTo>
                  <a:lnTo>
                    <a:pt x="1686" y="218"/>
                  </a:lnTo>
                  <a:lnTo>
                    <a:pt x="1653" y="217"/>
                  </a:lnTo>
                  <a:lnTo>
                    <a:pt x="1620" y="216"/>
                  </a:lnTo>
                  <a:lnTo>
                    <a:pt x="1592" y="216"/>
                  </a:lnTo>
                  <a:lnTo>
                    <a:pt x="1561" y="218"/>
                  </a:lnTo>
                  <a:lnTo>
                    <a:pt x="1533" y="220"/>
                  </a:lnTo>
                  <a:lnTo>
                    <a:pt x="1506" y="223"/>
                  </a:lnTo>
                  <a:lnTo>
                    <a:pt x="1480" y="225"/>
                  </a:lnTo>
                  <a:lnTo>
                    <a:pt x="1454" y="229"/>
                  </a:lnTo>
                  <a:lnTo>
                    <a:pt x="1430" y="233"/>
                  </a:lnTo>
                  <a:lnTo>
                    <a:pt x="1408" y="239"/>
                  </a:lnTo>
                  <a:lnTo>
                    <a:pt x="1387" y="243"/>
                  </a:lnTo>
                  <a:lnTo>
                    <a:pt x="1367" y="247"/>
                  </a:lnTo>
                  <a:lnTo>
                    <a:pt x="1347" y="252"/>
                  </a:lnTo>
                  <a:lnTo>
                    <a:pt x="1329" y="258"/>
                  </a:lnTo>
                  <a:lnTo>
                    <a:pt x="1313" y="262"/>
                  </a:lnTo>
                  <a:lnTo>
                    <a:pt x="1300" y="268"/>
                  </a:lnTo>
                  <a:lnTo>
                    <a:pt x="1287" y="273"/>
                  </a:lnTo>
                  <a:lnTo>
                    <a:pt x="1273" y="279"/>
                  </a:lnTo>
                  <a:lnTo>
                    <a:pt x="1264" y="283"/>
                  </a:lnTo>
                  <a:lnTo>
                    <a:pt x="1244" y="290"/>
                  </a:lnTo>
                  <a:lnTo>
                    <a:pt x="1221" y="298"/>
                  </a:lnTo>
                  <a:lnTo>
                    <a:pt x="1195" y="307"/>
                  </a:lnTo>
                  <a:lnTo>
                    <a:pt x="1169" y="316"/>
                  </a:lnTo>
                  <a:lnTo>
                    <a:pt x="1142" y="323"/>
                  </a:lnTo>
                  <a:lnTo>
                    <a:pt x="1113" y="331"/>
                  </a:lnTo>
                  <a:lnTo>
                    <a:pt x="1086" y="339"/>
                  </a:lnTo>
                  <a:lnTo>
                    <a:pt x="1060" y="347"/>
                  </a:lnTo>
                  <a:lnTo>
                    <a:pt x="1034" y="353"/>
                  </a:lnTo>
                  <a:lnTo>
                    <a:pt x="1009" y="359"/>
                  </a:lnTo>
                  <a:lnTo>
                    <a:pt x="987" y="364"/>
                  </a:lnTo>
                  <a:lnTo>
                    <a:pt x="967" y="369"/>
                  </a:lnTo>
                  <a:lnTo>
                    <a:pt x="951" y="373"/>
                  </a:lnTo>
                  <a:lnTo>
                    <a:pt x="938" y="375"/>
                  </a:lnTo>
                  <a:lnTo>
                    <a:pt x="929" y="377"/>
                  </a:lnTo>
                  <a:lnTo>
                    <a:pt x="924" y="379"/>
                  </a:lnTo>
                  <a:lnTo>
                    <a:pt x="923" y="379"/>
                  </a:lnTo>
                  <a:lnTo>
                    <a:pt x="919" y="380"/>
                  </a:lnTo>
                  <a:lnTo>
                    <a:pt x="912" y="381"/>
                  </a:lnTo>
                  <a:lnTo>
                    <a:pt x="904" y="383"/>
                  </a:lnTo>
                  <a:lnTo>
                    <a:pt x="896" y="386"/>
                  </a:lnTo>
                  <a:lnTo>
                    <a:pt x="885" y="388"/>
                  </a:lnTo>
                  <a:lnTo>
                    <a:pt x="873" y="390"/>
                  </a:lnTo>
                  <a:lnTo>
                    <a:pt x="861" y="394"/>
                  </a:lnTo>
                  <a:lnTo>
                    <a:pt x="845" y="396"/>
                  </a:lnTo>
                  <a:lnTo>
                    <a:pt x="830" y="400"/>
                  </a:lnTo>
                  <a:lnTo>
                    <a:pt x="813" y="402"/>
                  </a:lnTo>
                  <a:lnTo>
                    <a:pt x="795" y="405"/>
                  </a:lnTo>
                  <a:lnTo>
                    <a:pt x="778" y="408"/>
                  </a:lnTo>
                  <a:lnTo>
                    <a:pt x="760" y="410"/>
                  </a:lnTo>
                  <a:lnTo>
                    <a:pt x="740" y="410"/>
                  </a:lnTo>
                  <a:lnTo>
                    <a:pt x="722" y="412"/>
                  </a:lnTo>
                  <a:lnTo>
                    <a:pt x="702" y="411"/>
                  </a:lnTo>
                  <a:lnTo>
                    <a:pt x="682" y="411"/>
                  </a:lnTo>
                  <a:lnTo>
                    <a:pt x="663" y="411"/>
                  </a:lnTo>
                  <a:lnTo>
                    <a:pt x="644" y="410"/>
                  </a:lnTo>
                  <a:lnTo>
                    <a:pt x="625" y="407"/>
                  </a:lnTo>
                  <a:lnTo>
                    <a:pt x="607" y="403"/>
                  </a:lnTo>
                  <a:lnTo>
                    <a:pt x="590" y="399"/>
                  </a:lnTo>
                  <a:lnTo>
                    <a:pt x="574" y="394"/>
                  </a:lnTo>
                  <a:lnTo>
                    <a:pt x="557" y="387"/>
                  </a:lnTo>
                  <a:lnTo>
                    <a:pt x="541" y="379"/>
                  </a:lnTo>
                  <a:lnTo>
                    <a:pt x="526" y="370"/>
                  </a:lnTo>
                  <a:lnTo>
                    <a:pt x="513" y="359"/>
                  </a:lnTo>
                  <a:lnTo>
                    <a:pt x="500" y="348"/>
                  </a:lnTo>
                  <a:lnTo>
                    <a:pt x="489" y="335"/>
                  </a:lnTo>
                  <a:lnTo>
                    <a:pt x="480" y="318"/>
                  </a:lnTo>
                  <a:lnTo>
                    <a:pt x="472" y="302"/>
                  </a:lnTo>
                  <a:lnTo>
                    <a:pt x="316" y="41"/>
                  </a:lnTo>
                  <a:lnTo>
                    <a:pt x="313" y="38"/>
                  </a:lnTo>
                  <a:lnTo>
                    <a:pt x="310" y="33"/>
                  </a:lnTo>
                  <a:lnTo>
                    <a:pt x="305" y="27"/>
                  </a:lnTo>
                  <a:lnTo>
                    <a:pt x="298" y="21"/>
                  </a:lnTo>
                  <a:lnTo>
                    <a:pt x="288" y="13"/>
                  </a:lnTo>
                  <a:lnTo>
                    <a:pt x="276" y="8"/>
                  </a:lnTo>
                  <a:lnTo>
                    <a:pt x="259" y="4"/>
                  </a:lnTo>
                  <a:lnTo>
                    <a:pt x="239" y="2"/>
                  </a:lnTo>
                  <a:lnTo>
                    <a:pt x="228" y="1"/>
                  </a:lnTo>
                  <a:lnTo>
                    <a:pt x="217" y="1"/>
                  </a:lnTo>
                  <a:lnTo>
                    <a:pt x="202" y="1"/>
                  </a:lnTo>
                  <a:lnTo>
                    <a:pt x="188" y="2"/>
                  </a:lnTo>
                  <a:lnTo>
                    <a:pt x="174" y="0"/>
                  </a:lnTo>
                  <a:lnTo>
                    <a:pt x="162" y="1"/>
                  </a:lnTo>
                  <a:lnTo>
                    <a:pt x="147" y="2"/>
                  </a:lnTo>
                  <a:lnTo>
                    <a:pt x="134" y="1"/>
                  </a:lnTo>
                  <a:lnTo>
                    <a:pt x="121" y="1"/>
                  </a:lnTo>
                  <a:lnTo>
                    <a:pt x="111" y="2"/>
                  </a:lnTo>
                  <a:lnTo>
                    <a:pt x="100" y="2"/>
                  </a:lnTo>
                  <a:lnTo>
                    <a:pt x="91" y="3"/>
                  </a:lnTo>
                  <a:lnTo>
                    <a:pt x="83" y="3"/>
                  </a:lnTo>
                  <a:lnTo>
                    <a:pt x="77" y="4"/>
                  </a:lnTo>
                  <a:lnTo>
                    <a:pt x="73" y="5"/>
                  </a:lnTo>
                  <a:lnTo>
                    <a:pt x="72" y="5"/>
                  </a:lnTo>
                  <a:lnTo>
                    <a:pt x="66" y="45"/>
                  </a:lnTo>
                  <a:lnTo>
                    <a:pt x="62" y="86"/>
                  </a:lnTo>
                  <a:lnTo>
                    <a:pt x="57" y="126"/>
                  </a:lnTo>
                  <a:lnTo>
                    <a:pt x="53" y="166"/>
                  </a:lnTo>
                  <a:lnTo>
                    <a:pt x="48" y="207"/>
                  </a:lnTo>
                  <a:lnTo>
                    <a:pt x="46" y="247"/>
                  </a:lnTo>
                  <a:lnTo>
                    <a:pt x="41" y="288"/>
                  </a:lnTo>
                  <a:lnTo>
                    <a:pt x="36" y="329"/>
                  </a:lnTo>
                  <a:lnTo>
                    <a:pt x="33" y="368"/>
                  </a:lnTo>
                  <a:lnTo>
                    <a:pt x="28" y="409"/>
                  </a:lnTo>
                  <a:lnTo>
                    <a:pt x="24" y="450"/>
                  </a:lnTo>
                  <a:lnTo>
                    <a:pt x="21" y="489"/>
                  </a:lnTo>
                  <a:lnTo>
                    <a:pt x="15" y="530"/>
                  </a:lnTo>
                  <a:lnTo>
                    <a:pt x="11" y="570"/>
                  </a:lnTo>
                  <a:lnTo>
                    <a:pt x="6" y="610"/>
                  </a:lnTo>
                  <a:lnTo>
                    <a:pt x="1" y="651"/>
                  </a:lnTo>
                  <a:lnTo>
                    <a:pt x="1" y="656"/>
                  </a:lnTo>
                  <a:lnTo>
                    <a:pt x="0" y="659"/>
                  </a:lnTo>
                  <a:lnTo>
                    <a:pt x="0" y="664"/>
                  </a:lnTo>
                  <a:lnTo>
                    <a:pt x="2" y="668"/>
                  </a:lnTo>
                  <a:lnTo>
                    <a:pt x="3" y="671"/>
                  </a:lnTo>
                  <a:lnTo>
                    <a:pt x="9" y="674"/>
                  </a:lnTo>
                  <a:lnTo>
                    <a:pt x="16" y="677"/>
                  </a:lnTo>
                  <a:lnTo>
                    <a:pt x="28" y="679"/>
                  </a:lnTo>
                  <a:lnTo>
                    <a:pt x="163" y="699"/>
                  </a:lnTo>
                  <a:lnTo>
                    <a:pt x="201" y="695"/>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8921" name="Freeform 9"/>
            <p:cNvSpPr>
              <a:spLocks/>
            </p:cNvSpPr>
            <p:nvPr/>
          </p:nvSpPr>
          <p:spPr bwMode="auto">
            <a:xfrm>
              <a:off x="1428" y="1539"/>
              <a:ext cx="2640" cy="703"/>
            </a:xfrm>
            <a:custGeom>
              <a:avLst/>
              <a:gdLst>
                <a:gd name="T0" fmla="*/ 2639 w 2640"/>
                <a:gd name="T1" fmla="*/ 523 h 703"/>
                <a:gd name="T2" fmla="*/ 2607 w 2640"/>
                <a:gd name="T3" fmla="*/ 401 h 703"/>
                <a:gd name="T4" fmla="*/ 2563 w 2640"/>
                <a:gd name="T5" fmla="*/ 395 h 703"/>
                <a:gd name="T6" fmla="*/ 2527 w 2640"/>
                <a:gd name="T7" fmla="*/ 390 h 703"/>
                <a:gd name="T8" fmla="*/ 2495 w 2640"/>
                <a:gd name="T9" fmla="*/ 385 h 703"/>
                <a:gd name="T10" fmla="*/ 2464 w 2640"/>
                <a:gd name="T11" fmla="*/ 381 h 703"/>
                <a:gd name="T12" fmla="*/ 2432 w 2640"/>
                <a:gd name="T13" fmla="*/ 378 h 703"/>
                <a:gd name="T14" fmla="*/ 2399 w 2640"/>
                <a:gd name="T15" fmla="*/ 374 h 703"/>
                <a:gd name="T16" fmla="*/ 2362 w 2640"/>
                <a:gd name="T17" fmla="*/ 373 h 703"/>
                <a:gd name="T18" fmla="*/ 2318 w 2640"/>
                <a:gd name="T19" fmla="*/ 369 h 703"/>
                <a:gd name="T20" fmla="*/ 2268 w 2640"/>
                <a:gd name="T21" fmla="*/ 366 h 703"/>
                <a:gd name="T22" fmla="*/ 2208 w 2640"/>
                <a:gd name="T23" fmla="*/ 361 h 703"/>
                <a:gd name="T24" fmla="*/ 2076 w 2640"/>
                <a:gd name="T25" fmla="*/ 303 h 703"/>
                <a:gd name="T26" fmla="*/ 1952 w 2640"/>
                <a:gd name="T27" fmla="*/ 262 h 703"/>
                <a:gd name="T28" fmla="*/ 1836 w 2640"/>
                <a:gd name="T29" fmla="*/ 234 h 703"/>
                <a:gd name="T30" fmla="*/ 1727 w 2640"/>
                <a:gd name="T31" fmla="*/ 219 h 703"/>
                <a:gd name="T32" fmla="*/ 1627 w 2640"/>
                <a:gd name="T33" fmla="*/ 216 h 703"/>
                <a:gd name="T34" fmla="*/ 1539 w 2640"/>
                <a:gd name="T35" fmla="*/ 219 h 703"/>
                <a:gd name="T36" fmla="*/ 1460 w 2640"/>
                <a:gd name="T37" fmla="*/ 228 h 703"/>
                <a:gd name="T38" fmla="*/ 1391 w 2640"/>
                <a:gd name="T39" fmla="*/ 243 h 703"/>
                <a:gd name="T40" fmla="*/ 1334 w 2640"/>
                <a:gd name="T41" fmla="*/ 258 h 703"/>
                <a:gd name="T42" fmla="*/ 1290 w 2640"/>
                <a:gd name="T43" fmla="*/ 273 h 703"/>
                <a:gd name="T44" fmla="*/ 1248 w 2640"/>
                <a:gd name="T45" fmla="*/ 290 h 703"/>
                <a:gd name="T46" fmla="*/ 1174 w 2640"/>
                <a:gd name="T47" fmla="*/ 316 h 703"/>
                <a:gd name="T48" fmla="*/ 1090 w 2640"/>
                <a:gd name="T49" fmla="*/ 340 h 703"/>
                <a:gd name="T50" fmla="*/ 1013 w 2640"/>
                <a:gd name="T51" fmla="*/ 360 h 703"/>
                <a:gd name="T52" fmla="*/ 955 w 2640"/>
                <a:gd name="T53" fmla="*/ 374 h 703"/>
                <a:gd name="T54" fmla="*/ 928 w 2640"/>
                <a:gd name="T55" fmla="*/ 379 h 703"/>
                <a:gd name="T56" fmla="*/ 916 w 2640"/>
                <a:gd name="T57" fmla="*/ 381 h 703"/>
                <a:gd name="T58" fmla="*/ 889 w 2640"/>
                <a:gd name="T59" fmla="*/ 389 h 703"/>
                <a:gd name="T60" fmla="*/ 849 w 2640"/>
                <a:gd name="T61" fmla="*/ 397 h 703"/>
                <a:gd name="T62" fmla="*/ 799 w 2640"/>
                <a:gd name="T63" fmla="*/ 405 h 703"/>
                <a:gd name="T64" fmla="*/ 744 w 2640"/>
                <a:gd name="T65" fmla="*/ 411 h 703"/>
                <a:gd name="T66" fmla="*/ 686 w 2640"/>
                <a:gd name="T67" fmla="*/ 412 h 703"/>
                <a:gd name="T68" fmla="*/ 628 w 2640"/>
                <a:gd name="T69" fmla="*/ 408 h 703"/>
                <a:gd name="T70" fmla="*/ 576 w 2640"/>
                <a:gd name="T71" fmla="*/ 395 h 703"/>
                <a:gd name="T72" fmla="*/ 529 w 2640"/>
                <a:gd name="T73" fmla="*/ 372 h 703"/>
                <a:gd name="T74" fmla="*/ 492 w 2640"/>
                <a:gd name="T75" fmla="*/ 335 h 703"/>
                <a:gd name="T76" fmla="*/ 318 w 2640"/>
                <a:gd name="T77" fmla="*/ 41 h 703"/>
                <a:gd name="T78" fmla="*/ 308 w 2640"/>
                <a:gd name="T79" fmla="*/ 27 h 703"/>
                <a:gd name="T80" fmla="*/ 278 w 2640"/>
                <a:gd name="T81" fmla="*/ 8 h 703"/>
                <a:gd name="T82" fmla="*/ 230 w 2640"/>
                <a:gd name="T83" fmla="*/ 1 h 703"/>
                <a:gd name="T84" fmla="*/ 190 w 2640"/>
                <a:gd name="T85" fmla="*/ 1 h 703"/>
                <a:gd name="T86" fmla="*/ 149 w 2640"/>
                <a:gd name="T87" fmla="*/ 1 h 703"/>
                <a:gd name="T88" fmla="*/ 113 w 2640"/>
                <a:gd name="T89" fmla="*/ 2 h 703"/>
                <a:gd name="T90" fmla="*/ 84 w 2640"/>
                <a:gd name="T91" fmla="*/ 3 h 703"/>
                <a:gd name="T92" fmla="*/ 74 w 2640"/>
                <a:gd name="T93" fmla="*/ 4 h 703"/>
                <a:gd name="T94" fmla="*/ 59 w 2640"/>
                <a:gd name="T95" fmla="*/ 126 h 703"/>
                <a:gd name="T96" fmla="*/ 47 w 2640"/>
                <a:gd name="T97" fmla="*/ 248 h 703"/>
                <a:gd name="T98" fmla="*/ 34 w 2640"/>
                <a:gd name="T99" fmla="*/ 370 h 703"/>
                <a:gd name="T100" fmla="*/ 21 w 2640"/>
                <a:gd name="T101" fmla="*/ 491 h 703"/>
                <a:gd name="T102" fmla="*/ 7 w 2640"/>
                <a:gd name="T103" fmla="*/ 613 h 703"/>
                <a:gd name="T104" fmla="*/ 0 w 2640"/>
                <a:gd name="T105" fmla="*/ 662 h 703"/>
                <a:gd name="T106" fmla="*/ 4 w 2640"/>
                <a:gd name="T107" fmla="*/ 674 h 703"/>
                <a:gd name="T108" fmla="*/ 29 w 2640"/>
                <a:gd name="T109" fmla="*/ 682 h 70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640"/>
                <a:gd name="T166" fmla="*/ 0 h 703"/>
                <a:gd name="T167" fmla="*/ 2640 w 2640"/>
                <a:gd name="T168" fmla="*/ 703 h 70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640" h="703">
                  <a:moveTo>
                    <a:pt x="202" y="699"/>
                  </a:moveTo>
                  <a:lnTo>
                    <a:pt x="200" y="623"/>
                  </a:lnTo>
                  <a:lnTo>
                    <a:pt x="2639" y="523"/>
                  </a:lnTo>
                  <a:lnTo>
                    <a:pt x="2638" y="407"/>
                  </a:lnTo>
                  <a:lnTo>
                    <a:pt x="2622" y="403"/>
                  </a:lnTo>
                  <a:lnTo>
                    <a:pt x="2607" y="401"/>
                  </a:lnTo>
                  <a:lnTo>
                    <a:pt x="2592" y="398"/>
                  </a:lnTo>
                  <a:lnTo>
                    <a:pt x="2578" y="397"/>
                  </a:lnTo>
                  <a:lnTo>
                    <a:pt x="2563" y="395"/>
                  </a:lnTo>
                  <a:lnTo>
                    <a:pt x="2551" y="393"/>
                  </a:lnTo>
                  <a:lnTo>
                    <a:pt x="2539" y="392"/>
                  </a:lnTo>
                  <a:lnTo>
                    <a:pt x="2527" y="390"/>
                  </a:lnTo>
                  <a:lnTo>
                    <a:pt x="2517" y="387"/>
                  </a:lnTo>
                  <a:lnTo>
                    <a:pt x="2506" y="386"/>
                  </a:lnTo>
                  <a:lnTo>
                    <a:pt x="2495" y="385"/>
                  </a:lnTo>
                  <a:lnTo>
                    <a:pt x="2484" y="384"/>
                  </a:lnTo>
                  <a:lnTo>
                    <a:pt x="2474" y="383"/>
                  </a:lnTo>
                  <a:lnTo>
                    <a:pt x="2464" y="381"/>
                  </a:lnTo>
                  <a:lnTo>
                    <a:pt x="2453" y="380"/>
                  </a:lnTo>
                  <a:lnTo>
                    <a:pt x="2443" y="380"/>
                  </a:lnTo>
                  <a:lnTo>
                    <a:pt x="2432" y="378"/>
                  </a:lnTo>
                  <a:lnTo>
                    <a:pt x="2422" y="378"/>
                  </a:lnTo>
                  <a:lnTo>
                    <a:pt x="2410" y="377"/>
                  </a:lnTo>
                  <a:lnTo>
                    <a:pt x="2399" y="374"/>
                  </a:lnTo>
                  <a:lnTo>
                    <a:pt x="2387" y="374"/>
                  </a:lnTo>
                  <a:lnTo>
                    <a:pt x="2374" y="372"/>
                  </a:lnTo>
                  <a:lnTo>
                    <a:pt x="2362" y="373"/>
                  </a:lnTo>
                  <a:lnTo>
                    <a:pt x="2348" y="371"/>
                  </a:lnTo>
                  <a:lnTo>
                    <a:pt x="2334" y="370"/>
                  </a:lnTo>
                  <a:lnTo>
                    <a:pt x="2318" y="369"/>
                  </a:lnTo>
                  <a:lnTo>
                    <a:pt x="2302" y="369"/>
                  </a:lnTo>
                  <a:lnTo>
                    <a:pt x="2286" y="366"/>
                  </a:lnTo>
                  <a:lnTo>
                    <a:pt x="2268" y="366"/>
                  </a:lnTo>
                  <a:lnTo>
                    <a:pt x="2248" y="365"/>
                  </a:lnTo>
                  <a:lnTo>
                    <a:pt x="2230" y="362"/>
                  </a:lnTo>
                  <a:lnTo>
                    <a:pt x="2208" y="361"/>
                  </a:lnTo>
                  <a:lnTo>
                    <a:pt x="2162" y="340"/>
                  </a:lnTo>
                  <a:lnTo>
                    <a:pt x="2119" y="320"/>
                  </a:lnTo>
                  <a:lnTo>
                    <a:pt x="2076" y="303"/>
                  </a:lnTo>
                  <a:lnTo>
                    <a:pt x="2034" y="288"/>
                  </a:lnTo>
                  <a:lnTo>
                    <a:pt x="1991" y="274"/>
                  </a:lnTo>
                  <a:lnTo>
                    <a:pt x="1952" y="262"/>
                  </a:lnTo>
                  <a:lnTo>
                    <a:pt x="1912" y="252"/>
                  </a:lnTo>
                  <a:lnTo>
                    <a:pt x="1873" y="243"/>
                  </a:lnTo>
                  <a:lnTo>
                    <a:pt x="1836" y="234"/>
                  </a:lnTo>
                  <a:lnTo>
                    <a:pt x="1799" y="229"/>
                  </a:lnTo>
                  <a:lnTo>
                    <a:pt x="1762" y="224"/>
                  </a:lnTo>
                  <a:lnTo>
                    <a:pt x="1727" y="219"/>
                  </a:lnTo>
                  <a:lnTo>
                    <a:pt x="1693" y="217"/>
                  </a:lnTo>
                  <a:lnTo>
                    <a:pt x="1659" y="215"/>
                  </a:lnTo>
                  <a:lnTo>
                    <a:pt x="1627" y="216"/>
                  </a:lnTo>
                  <a:lnTo>
                    <a:pt x="1597" y="215"/>
                  </a:lnTo>
                  <a:lnTo>
                    <a:pt x="1567" y="217"/>
                  </a:lnTo>
                  <a:lnTo>
                    <a:pt x="1539" y="219"/>
                  </a:lnTo>
                  <a:lnTo>
                    <a:pt x="1511" y="222"/>
                  </a:lnTo>
                  <a:lnTo>
                    <a:pt x="1484" y="224"/>
                  </a:lnTo>
                  <a:lnTo>
                    <a:pt x="1460" y="228"/>
                  </a:lnTo>
                  <a:lnTo>
                    <a:pt x="1435" y="232"/>
                  </a:lnTo>
                  <a:lnTo>
                    <a:pt x="1413" y="238"/>
                  </a:lnTo>
                  <a:lnTo>
                    <a:pt x="1391" y="243"/>
                  </a:lnTo>
                  <a:lnTo>
                    <a:pt x="1371" y="247"/>
                  </a:lnTo>
                  <a:lnTo>
                    <a:pt x="1351" y="252"/>
                  </a:lnTo>
                  <a:lnTo>
                    <a:pt x="1334" y="258"/>
                  </a:lnTo>
                  <a:lnTo>
                    <a:pt x="1319" y="262"/>
                  </a:lnTo>
                  <a:lnTo>
                    <a:pt x="1305" y="268"/>
                  </a:lnTo>
                  <a:lnTo>
                    <a:pt x="1290" y="273"/>
                  </a:lnTo>
                  <a:lnTo>
                    <a:pt x="1279" y="278"/>
                  </a:lnTo>
                  <a:lnTo>
                    <a:pt x="1268" y="283"/>
                  </a:lnTo>
                  <a:lnTo>
                    <a:pt x="1248" y="290"/>
                  </a:lnTo>
                  <a:lnTo>
                    <a:pt x="1225" y="298"/>
                  </a:lnTo>
                  <a:lnTo>
                    <a:pt x="1200" y="307"/>
                  </a:lnTo>
                  <a:lnTo>
                    <a:pt x="1174" y="316"/>
                  </a:lnTo>
                  <a:lnTo>
                    <a:pt x="1146" y="323"/>
                  </a:lnTo>
                  <a:lnTo>
                    <a:pt x="1118" y="331"/>
                  </a:lnTo>
                  <a:lnTo>
                    <a:pt x="1090" y="340"/>
                  </a:lnTo>
                  <a:lnTo>
                    <a:pt x="1063" y="348"/>
                  </a:lnTo>
                  <a:lnTo>
                    <a:pt x="1037" y="354"/>
                  </a:lnTo>
                  <a:lnTo>
                    <a:pt x="1013" y="360"/>
                  </a:lnTo>
                  <a:lnTo>
                    <a:pt x="990" y="364"/>
                  </a:lnTo>
                  <a:lnTo>
                    <a:pt x="971" y="369"/>
                  </a:lnTo>
                  <a:lnTo>
                    <a:pt x="955" y="374"/>
                  </a:lnTo>
                  <a:lnTo>
                    <a:pt x="942" y="375"/>
                  </a:lnTo>
                  <a:lnTo>
                    <a:pt x="932" y="377"/>
                  </a:lnTo>
                  <a:lnTo>
                    <a:pt x="928" y="379"/>
                  </a:lnTo>
                  <a:lnTo>
                    <a:pt x="925" y="380"/>
                  </a:lnTo>
                  <a:lnTo>
                    <a:pt x="923" y="381"/>
                  </a:lnTo>
                  <a:lnTo>
                    <a:pt x="916" y="381"/>
                  </a:lnTo>
                  <a:lnTo>
                    <a:pt x="908" y="384"/>
                  </a:lnTo>
                  <a:lnTo>
                    <a:pt x="900" y="386"/>
                  </a:lnTo>
                  <a:lnTo>
                    <a:pt x="889" y="389"/>
                  </a:lnTo>
                  <a:lnTo>
                    <a:pt x="877" y="390"/>
                  </a:lnTo>
                  <a:lnTo>
                    <a:pt x="865" y="395"/>
                  </a:lnTo>
                  <a:lnTo>
                    <a:pt x="849" y="397"/>
                  </a:lnTo>
                  <a:lnTo>
                    <a:pt x="834" y="401"/>
                  </a:lnTo>
                  <a:lnTo>
                    <a:pt x="816" y="403"/>
                  </a:lnTo>
                  <a:lnTo>
                    <a:pt x="799" y="405"/>
                  </a:lnTo>
                  <a:lnTo>
                    <a:pt x="782" y="409"/>
                  </a:lnTo>
                  <a:lnTo>
                    <a:pt x="764" y="409"/>
                  </a:lnTo>
                  <a:lnTo>
                    <a:pt x="744" y="411"/>
                  </a:lnTo>
                  <a:lnTo>
                    <a:pt x="725" y="412"/>
                  </a:lnTo>
                  <a:lnTo>
                    <a:pt x="706" y="413"/>
                  </a:lnTo>
                  <a:lnTo>
                    <a:pt x="686" y="412"/>
                  </a:lnTo>
                  <a:lnTo>
                    <a:pt x="667" y="413"/>
                  </a:lnTo>
                  <a:lnTo>
                    <a:pt x="648" y="412"/>
                  </a:lnTo>
                  <a:lnTo>
                    <a:pt x="628" y="408"/>
                  </a:lnTo>
                  <a:lnTo>
                    <a:pt x="610" y="405"/>
                  </a:lnTo>
                  <a:lnTo>
                    <a:pt x="593" y="400"/>
                  </a:lnTo>
                  <a:lnTo>
                    <a:pt x="576" y="395"/>
                  </a:lnTo>
                  <a:lnTo>
                    <a:pt x="560" y="388"/>
                  </a:lnTo>
                  <a:lnTo>
                    <a:pt x="544" y="380"/>
                  </a:lnTo>
                  <a:lnTo>
                    <a:pt x="529" y="372"/>
                  </a:lnTo>
                  <a:lnTo>
                    <a:pt x="515" y="361"/>
                  </a:lnTo>
                  <a:lnTo>
                    <a:pt x="503" y="349"/>
                  </a:lnTo>
                  <a:lnTo>
                    <a:pt x="492" y="335"/>
                  </a:lnTo>
                  <a:lnTo>
                    <a:pt x="483" y="319"/>
                  </a:lnTo>
                  <a:lnTo>
                    <a:pt x="474" y="303"/>
                  </a:lnTo>
                  <a:lnTo>
                    <a:pt x="318" y="41"/>
                  </a:lnTo>
                  <a:lnTo>
                    <a:pt x="316" y="38"/>
                  </a:lnTo>
                  <a:lnTo>
                    <a:pt x="313" y="34"/>
                  </a:lnTo>
                  <a:lnTo>
                    <a:pt x="308" y="27"/>
                  </a:lnTo>
                  <a:lnTo>
                    <a:pt x="301" y="21"/>
                  </a:lnTo>
                  <a:lnTo>
                    <a:pt x="290" y="13"/>
                  </a:lnTo>
                  <a:lnTo>
                    <a:pt x="278" y="8"/>
                  </a:lnTo>
                  <a:lnTo>
                    <a:pt x="261" y="4"/>
                  </a:lnTo>
                  <a:lnTo>
                    <a:pt x="241" y="1"/>
                  </a:lnTo>
                  <a:lnTo>
                    <a:pt x="230" y="1"/>
                  </a:lnTo>
                  <a:lnTo>
                    <a:pt x="219" y="1"/>
                  </a:lnTo>
                  <a:lnTo>
                    <a:pt x="204" y="1"/>
                  </a:lnTo>
                  <a:lnTo>
                    <a:pt x="190" y="1"/>
                  </a:lnTo>
                  <a:lnTo>
                    <a:pt x="176" y="0"/>
                  </a:lnTo>
                  <a:lnTo>
                    <a:pt x="164" y="1"/>
                  </a:lnTo>
                  <a:lnTo>
                    <a:pt x="149" y="1"/>
                  </a:lnTo>
                  <a:lnTo>
                    <a:pt x="136" y="1"/>
                  </a:lnTo>
                  <a:lnTo>
                    <a:pt x="123" y="1"/>
                  </a:lnTo>
                  <a:lnTo>
                    <a:pt x="113" y="2"/>
                  </a:lnTo>
                  <a:lnTo>
                    <a:pt x="102" y="2"/>
                  </a:lnTo>
                  <a:lnTo>
                    <a:pt x="92" y="3"/>
                  </a:lnTo>
                  <a:lnTo>
                    <a:pt x="84" y="3"/>
                  </a:lnTo>
                  <a:lnTo>
                    <a:pt x="78" y="4"/>
                  </a:lnTo>
                  <a:lnTo>
                    <a:pt x="75" y="5"/>
                  </a:lnTo>
                  <a:lnTo>
                    <a:pt x="74" y="4"/>
                  </a:lnTo>
                  <a:lnTo>
                    <a:pt x="68" y="45"/>
                  </a:lnTo>
                  <a:lnTo>
                    <a:pt x="64" y="86"/>
                  </a:lnTo>
                  <a:lnTo>
                    <a:pt x="59" y="126"/>
                  </a:lnTo>
                  <a:lnTo>
                    <a:pt x="55" y="167"/>
                  </a:lnTo>
                  <a:lnTo>
                    <a:pt x="50" y="208"/>
                  </a:lnTo>
                  <a:lnTo>
                    <a:pt x="47" y="248"/>
                  </a:lnTo>
                  <a:lnTo>
                    <a:pt x="42" y="289"/>
                  </a:lnTo>
                  <a:lnTo>
                    <a:pt x="37" y="329"/>
                  </a:lnTo>
                  <a:lnTo>
                    <a:pt x="34" y="370"/>
                  </a:lnTo>
                  <a:lnTo>
                    <a:pt x="30" y="411"/>
                  </a:lnTo>
                  <a:lnTo>
                    <a:pt x="25" y="450"/>
                  </a:lnTo>
                  <a:lnTo>
                    <a:pt x="21" y="491"/>
                  </a:lnTo>
                  <a:lnTo>
                    <a:pt x="17" y="532"/>
                  </a:lnTo>
                  <a:lnTo>
                    <a:pt x="12" y="572"/>
                  </a:lnTo>
                  <a:lnTo>
                    <a:pt x="7" y="613"/>
                  </a:lnTo>
                  <a:lnTo>
                    <a:pt x="2" y="654"/>
                  </a:lnTo>
                  <a:lnTo>
                    <a:pt x="2" y="658"/>
                  </a:lnTo>
                  <a:lnTo>
                    <a:pt x="0" y="662"/>
                  </a:lnTo>
                  <a:lnTo>
                    <a:pt x="1" y="667"/>
                  </a:lnTo>
                  <a:lnTo>
                    <a:pt x="3" y="671"/>
                  </a:lnTo>
                  <a:lnTo>
                    <a:pt x="4" y="674"/>
                  </a:lnTo>
                  <a:lnTo>
                    <a:pt x="10" y="676"/>
                  </a:lnTo>
                  <a:lnTo>
                    <a:pt x="17" y="679"/>
                  </a:lnTo>
                  <a:lnTo>
                    <a:pt x="29" y="682"/>
                  </a:lnTo>
                  <a:lnTo>
                    <a:pt x="165" y="702"/>
                  </a:lnTo>
                  <a:lnTo>
                    <a:pt x="202" y="699"/>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22" name="Freeform 10"/>
            <p:cNvSpPr>
              <a:spLocks/>
            </p:cNvSpPr>
            <p:nvPr/>
          </p:nvSpPr>
          <p:spPr bwMode="auto">
            <a:xfrm>
              <a:off x="2777" y="1750"/>
              <a:ext cx="854" cy="195"/>
            </a:xfrm>
            <a:custGeom>
              <a:avLst/>
              <a:gdLst>
                <a:gd name="T0" fmla="*/ 853 w 854"/>
                <a:gd name="T1" fmla="*/ 149 h 195"/>
                <a:gd name="T2" fmla="*/ 838 w 854"/>
                <a:gd name="T3" fmla="*/ 185 h 195"/>
                <a:gd name="T4" fmla="*/ 836 w 854"/>
                <a:gd name="T5" fmla="*/ 190 h 195"/>
                <a:gd name="T6" fmla="*/ 688 w 854"/>
                <a:gd name="T7" fmla="*/ 194 h 195"/>
                <a:gd name="T8" fmla="*/ 52 w 854"/>
                <a:gd name="T9" fmla="*/ 97 h 195"/>
                <a:gd name="T10" fmla="*/ 0 w 854"/>
                <a:gd name="T11" fmla="*/ 38 h 195"/>
                <a:gd name="T12" fmla="*/ 1 w 854"/>
                <a:gd name="T13" fmla="*/ 37 h 195"/>
                <a:gd name="T14" fmla="*/ 4 w 854"/>
                <a:gd name="T15" fmla="*/ 37 h 195"/>
                <a:gd name="T16" fmla="*/ 9 w 854"/>
                <a:gd name="T17" fmla="*/ 34 h 195"/>
                <a:gd name="T18" fmla="*/ 17 w 854"/>
                <a:gd name="T19" fmla="*/ 31 h 195"/>
                <a:gd name="T20" fmla="*/ 25 w 854"/>
                <a:gd name="T21" fmla="*/ 29 h 195"/>
                <a:gd name="T22" fmla="*/ 37 w 854"/>
                <a:gd name="T23" fmla="*/ 26 h 195"/>
                <a:gd name="T24" fmla="*/ 50 w 854"/>
                <a:gd name="T25" fmla="*/ 24 h 195"/>
                <a:gd name="T26" fmla="*/ 64 w 854"/>
                <a:gd name="T27" fmla="*/ 20 h 195"/>
                <a:gd name="T28" fmla="*/ 81 w 854"/>
                <a:gd name="T29" fmla="*/ 17 h 195"/>
                <a:gd name="T30" fmla="*/ 98 w 854"/>
                <a:gd name="T31" fmla="*/ 13 h 195"/>
                <a:gd name="T32" fmla="*/ 119 w 854"/>
                <a:gd name="T33" fmla="*/ 9 h 195"/>
                <a:gd name="T34" fmla="*/ 141 w 854"/>
                <a:gd name="T35" fmla="*/ 7 h 195"/>
                <a:gd name="T36" fmla="*/ 163 w 854"/>
                <a:gd name="T37" fmla="*/ 5 h 195"/>
                <a:gd name="T38" fmla="*/ 188 w 854"/>
                <a:gd name="T39" fmla="*/ 2 h 195"/>
                <a:gd name="T40" fmla="*/ 215 w 854"/>
                <a:gd name="T41" fmla="*/ 2 h 195"/>
                <a:gd name="T42" fmla="*/ 242 w 854"/>
                <a:gd name="T43" fmla="*/ 1 h 195"/>
                <a:gd name="T44" fmla="*/ 271 w 854"/>
                <a:gd name="T45" fmla="*/ 0 h 195"/>
                <a:gd name="T46" fmla="*/ 303 w 854"/>
                <a:gd name="T47" fmla="*/ 1 h 195"/>
                <a:gd name="T48" fmla="*/ 334 w 854"/>
                <a:gd name="T49" fmla="*/ 3 h 195"/>
                <a:gd name="T50" fmla="*/ 367 w 854"/>
                <a:gd name="T51" fmla="*/ 5 h 195"/>
                <a:gd name="T52" fmla="*/ 402 w 854"/>
                <a:gd name="T53" fmla="*/ 7 h 195"/>
                <a:gd name="T54" fmla="*/ 438 w 854"/>
                <a:gd name="T55" fmla="*/ 13 h 195"/>
                <a:gd name="T56" fmla="*/ 476 w 854"/>
                <a:gd name="T57" fmla="*/ 19 h 195"/>
                <a:gd name="T58" fmla="*/ 512 w 854"/>
                <a:gd name="T59" fmla="*/ 27 h 195"/>
                <a:gd name="T60" fmla="*/ 551 w 854"/>
                <a:gd name="T61" fmla="*/ 36 h 195"/>
                <a:gd name="T62" fmla="*/ 592 w 854"/>
                <a:gd name="T63" fmla="*/ 47 h 195"/>
                <a:gd name="T64" fmla="*/ 633 w 854"/>
                <a:gd name="T65" fmla="*/ 60 h 195"/>
                <a:gd name="T66" fmla="*/ 675 w 854"/>
                <a:gd name="T67" fmla="*/ 74 h 195"/>
                <a:gd name="T68" fmla="*/ 719 w 854"/>
                <a:gd name="T69" fmla="*/ 88 h 195"/>
                <a:gd name="T70" fmla="*/ 762 w 854"/>
                <a:gd name="T71" fmla="*/ 108 h 195"/>
                <a:gd name="T72" fmla="*/ 807 w 854"/>
                <a:gd name="T73" fmla="*/ 127 h 195"/>
                <a:gd name="T74" fmla="*/ 853 w 854"/>
                <a:gd name="T75" fmla="*/ 149 h 1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54"/>
                <a:gd name="T115" fmla="*/ 0 h 195"/>
                <a:gd name="T116" fmla="*/ 854 w 854"/>
                <a:gd name="T117" fmla="*/ 195 h 19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54" h="195">
                  <a:moveTo>
                    <a:pt x="853" y="149"/>
                  </a:moveTo>
                  <a:lnTo>
                    <a:pt x="838" y="185"/>
                  </a:lnTo>
                  <a:lnTo>
                    <a:pt x="836" y="190"/>
                  </a:lnTo>
                  <a:lnTo>
                    <a:pt x="688" y="194"/>
                  </a:lnTo>
                  <a:lnTo>
                    <a:pt x="52" y="97"/>
                  </a:lnTo>
                  <a:lnTo>
                    <a:pt x="0" y="38"/>
                  </a:lnTo>
                  <a:lnTo>
                    <a:pt x="1" y="37"/>
                  </a:lnTo>
                  <a:lnTo>
                    <a:pt x="4" y="37"/>
                  </a:lnTo>
                  <a:lnTo>
                    <a:pt x="9" y="34"/>
                  </a:lnTo>
                  <a:lnTo>
                    <a:pt x="17" y="31"/>
                  </a:lnTo>
                  <a:lnTo>
                    <a:pt x="25" y="29"/>
                  </a:lnTo>
                  <a:lnTo>
                    <a:pt x="37" y="26"/>
                  </a:lnTo>
                  <a:lnTo>
                    <a:pt x="50" y="24"/>
                  </a:lnTo>
                  <a:lnTo>
                    <a:pt x="64" y="20"/>
                  </a:lnTo>
                  <a:lnTo>
                    <a:pt x="81" y="17"/>
                  </a:lnTo>
                  <a:lnTo>
                    <a:pt x="98" y="13"/>
                  </a:lnTo>
                  <a:lnTo>
                    <a:pt x="119" y="9"/>
                  </a:lnTo>
                  <a:lnTo>
                    <a:pt x="141" y="7"/>
                  </a:lnTo>
                  <a:lnTo>
                    <a:pt x="163" y="5"/>
                  </a:lnTo>
                  <a:lnTo>
                    <a:pt x="188" y="2"/>
                  </a:lnTo>
                  <a:lnTo>
                    <a:pt x="215" y="2"/>
                  </a:lnTo>
                  <a:lnTo>
                    <a:pt x="242" y="1"/>
                  </a:lnTo>
                  <a:lnTo>
                    <a:pt x="271" y="0"/>
                  </a:lnTo>
                  <a:lnTo>
                    <a:pt x="303" y="1"/>
                  </a:lnTo>
                  <a:lnTo>
                    <a:pt x="334" y="3"/>
                  </a:lnTo>
                  <a:lnTo>
                    <a:pt x="367" y="5"/>
                  </a:lnTo>
                  <a:lnTo>
                    <a:pt x="402" y="7"/>
                  </a:lnTo>
                  <a:lnTo>
                    <a:pt x="438" y="13"/>
                  </a:lnTo>
                  <a:lnTo>
                    <a:pt x="476" y="19"/>
                  </a:lnTo>
                  <a:lnTo>
                    <a:pt x="512" y="27"/>
                  </a:lnTo>
                  <a:lnTo>
                    <a:pt x="551" y="36"/>
                  </a:lnTo>
                  <a:lnTo>
                    <a:pt x="592" y="47"/>
                  </a:lnTo>
                  <a:lnTo>
                    <a:pt x="633" y="60"/>
                  </a:lnTo>
                  <a:lnTo>
                    <a:pt x="675" y="74"/>
                  </a:lnTo>
                  <a:lnTo>
                    <a:pt x="719" y="88"/>
                  </a:lnTo>
                  <a:lnTo>
                    <a:pt x="762" y="108"/>
                  </a:lnTo>
                  <a:lnTo>
                    <a:pt x="807" y="127"/>
                  </a:lnTo>
                  <a:lnTo>
                    <a:pt x="853" y="149"/>
                  </a:lnTo>
                </a:path>
              </a:pathLst>
            </a:custGeom>
            <a:solidFill>
              <a:srgbClr val="99FFFF"/>
            </a:solidFill>
            <a:ln w="12700" cap="rnd" cmpd="sng">
              <a:noFill/>
              <a:prstDash val="solid"/>
              <a:round/>
              <a:headEnd type="none" w="med" len="med"/>
              <a:tailEnd type="none" w="med" len="med"/>
            </a:ln>
          </p:spPr>
          <p:txBody>
            <a:bodyPr/>
            <a:lstStyle/>
            <a:p>
              <a:endParaRPr lang="en-GB"/>
            </a:p>
          </p:txBody>
        </p:sp>
        <p:sp>
          <p:nvSpPr>
            <p:cNvPr id="38923" name="Freeform 11"/>
            <p:cNvSpPr>
              <a:spLocks/>
            </p:cNvSpPr>
            <p:nvPr/>
          </p:nvSpPr>
          <p:spPr bwMode="auto">
            <a:xfrm>
              <a:off x="2775" y="1753"/>
              <a:ext cx="862" cy="196"/>
            </a:xfrm>
            <a:custGeom>
              <a:avLst/>
              <a:gdLst>
                <a:gd name="T0" fmla="*/ 861 w 862"/>
                <a:gd name="T1" fmla="*/ 148 h 196"/>
                <a:gd name="T2" fmla="*/ 845 w 862"/>
                <a:gd name="T3" fmla="*/ 185 h 196"/>
                <a:gd name="T4" fmla="*/ 844 w 862"/>
                <a:gd name="T5" fmla="*/ 190 h 196"/>
                <a:gd name="T6" fmla="*/ 693 w 862"/>
                <a:gd name="T7" fmla="*/ 195 h 196"/>
                <a:gd name="T8" fmla="*/ 53 w 862"/>
                <a:gd name="T9" fmla="*/ 101 h 196"/>
                <a:gd name="T10" fmla="*/ 0 w 862"/>
                <a:gd name="T11" fmla="*/ 39 h 196"/>
                <a:gd name="T12" fmla="*/ 2 w 862"/>
                <a:gd name="T13" fmla="*/ 38 h 196"/>
                <a:gd name="T14" fmla="*/ 4 w 862"/>
                <a:gd name="T15" fmla="*/ 38 h 196"/>
                <a:gd name="T16" fmla="*/ 9 w 862"/>
                <a:gd name="T17" fmla="*/ 36 h 196"/>
                <a:gd name="T18" fmla="*/ 17 w 862"/>
                <a:gd name="T19" fmla="*/ 33 h 196"/>
                <a:gd name="T20" fmla="*/ 25 w 862"/>
                <a:gd name="T21" fmla="*/ 30 h 196"/>
                <a:gd name="T22" fmla="*/ 38 w 862"/>
                <a:gd name="T23" fmla="*/ 28 h 196"/>
                <a:gd name="T24" fmla="*/ 50 w 862"/>
                <a:gd name="T25" fmla="*/ 24 h 196"/>
                <a:gd name="T26" fmla="*/ 65 w 862"/>
                <a:gd name="T27" fmla="*/ 21 h 196"/>
                <a:gd name="T28" fmla="*/ 82 w 862"/>
                <a:gd name="T29" fmla="*/ 17 h 196"/>
                <a:gd name="T30" fmla="*/ 100 w 862"/>
                <a:gd name="T31" fmla="*/ 14 h 196"/>
                <a:gd name="T32" fmla="*/ 120 w 862"/>
                <a:gd name="T33" fmla="*/ 10 h 196"/>
                <a:gd name="T34" fmla="*/ 143 w 862"/>
                <a:gd name="T35" fmla="*/ 7 h 196"/>
                <a:gd name="T36" fmla="*/ 165 w 862"/>
                <a:gd name="T37" fmla="*/ 5 h 196"/>
                <a:gd name="T38" fmla="*/ 190 w 862"/>
                <a:gd name="T39" fmla="*/ 2 h 196"/>
                <a:gd name="T40" fmla="*/ 216 w 862"/>
                <a:gd name="T41" fmla="*/ 1 h 196"/>
                <a:gd name="T42" fmla="*/ 245 w 862"/>
                <a:gd name="T43" fmla="*/ 1 h 196"/>
                <a:gd name="T44" fmla="*/ 274 w 862"/>
                <a:gd name="T45" fmla="*/ 0 h 196"/>
                <a:gd name="T46" fmla="*/ 306 w 862"/>
                <a:gd name="T47" fmla="*/ 0 h 196"/>
                <a:gd name="T48" fmla="*/ 337 w 862"/>
                <a:gd name="T49" fmla="*/ 2 h 196"/>
                <a:gd name="T50" fmla="*/ 371 w 862"/>
                <a:gd name="T51" fmla="*/ 4 h 196"/>
                <a:gd name="T52" fmla="*/ 406 w 862"/>
                <a:gd name="T53" fmla="*/ 7 h 196"/>
                <a:gd name="T54" fmla="*/ 443 w 862"/>
                <a:gd name="T55" fmla="*/ 12 h 196"/>
                <a:gd name="T56" fmla="*/ 479 w 862"/>
                <a:gd name="T57" fmla="*/ 18 h 196"/>
                <a:gd name="T58" fmla="*/ 517 w 862"/>
                <a:gd name="T59" fmla="*/ 25 h 196"/>
                <a:gd name="T60" fmla="*/ 557 w 862"/>
                <a:gd name="T61" fmla="*/ 35 h 196"/>
                <a:gd name="T62" fmla="*/ 598 w 862"/>
                <a:gd name="T63" fmla="*/ 45 h 196"/>
                <a:gd name="T64" fmla="*/ 639 w 862"/>
                <a:gd name="T65" fmla="*/ 59 h 196"/>
                <a:gd name="T66" fmla="*/ 682 w 862"/>
                <a:gd name="T67" fmla="*/ 72 h 196"/>
                <a:gd name="T68" fmla="*/ 725 w 862"/>
                <a:gd name="T69" fmla="*/ 88 h 196"/>
                <a:gd name="T70" fmla="*/ 769 w 862"/>
                <a:gd name="T71" fmla="*/ 106 h 196"/>
                <a:gd name="T72" fmla="*/ 814 w 862"/>
                <a:gd name="T73" fmla="*/ 126 h 196"/>
                <a:gd name="T74" fmla="*/ 861 w 862"/>
                <a:gd name="T75" fmla="*/ 148 h 19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62"/>
                <a:gd name="T115" fmla="*/ 0 h 196"/>
                <a:gd name="T116" fmla="*/ 862 w 862"/>
                <a:gd name="T117" fmla="*/ 196 h 19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62" h="196">
                  <a:moveTo>
                    <a:pt x="861" y="148"/>
                  </a:moveTo>
                  <a:lnTo>
                    <a:pt x="845" y="185"/>
                  </a:lnTo>
                  <a:lnTo>
                    <a:pt x="844" y="190"/>
                  </a:lnTo>
                  <a:lnTo>
                    <a:pt x="693" y="195"/>
                  </a:lnTo>
                  <a:lnTo>
                    <a:pt x="53" y="101"/>
                  </a:lnTo>
                  <a:lnTo>
                    <a:pt x="0" y="39"/>
                  </a:lnTo>
                  <a:lnTo>
                    <a:pt x="2" y="38"/>
                  </a:lnTo>
                  <a:lnTo>
                    <a:pt x="4" y="38"/>
                  </a:lnTo>
                  <a:lnTo>
                    <a:pt x="9" y="36"/>
                  </a:lnTo>
                  <a:lnTo>
                    <a:pt x="17" y="33"/>
                  </a:lnTo>
                  <a:lnTo>
                    <a:pt x="25" y="30"/>
                  </a:lnTo>
                  <a:lnTo>
                    <a:pt x="38" y="28"/>
                  </a:lnTo>
                  <a:lnTo>
                    <a:pt x="50" y="24"/>
                  </a:lnTo>
                  <a:lnTo>
                    <a:pt x="65" y="21"/>
                  </a:lnTo>
                  <a:lnTo>
                    <a:pt x="82" y="17"/>
                  </a:lnTo>
                  <a:lnTo>
                    <a:pt x="100" y="14"/>
                  </a:lnTo>
                  <a:lnTo>
                    <a:pt x="120" y="10"/>
                  </a:lnTo>
                  <a:lnTo>
                    <a:pt x="143" y="7"/>
                  </a:lnTo>
                  <a:lnTo>
                    <a:pt x="165" y="5"/>
                  </a:lnTo>
                  <a:lnTo>
                    <a:pt x="190" y="2"/>
                  </a:lnTo>
                  <a:lnTo>
                    <a:pt x="216" y="1"/>
                  </a:lnTo>
                  <a:lnTo>
                    <a:pt x="245" y="1"/>
                  </a:lnTo>
                  <a:lnTo>
                    <a:pt x="274" y="0"/>
                  </a:lnTo>
                  <a:lnTo>
                    <a:pt x="306" y="0"/>
                  </a:lnTo>
                  <a:lnTo>
                    <a:pt x="337" y="2"/>
                  </a:lnTo>
                  <a:lnTo>
                    <a:pt x="371" y="4"/>
                  </a:lnTo>
                  <a:lnTo>
                    <a:pt x="406" y="7"/>
                  </a:lnTo>
                  <a:lnTo>
                    <a:pt x="443" y="12"/>
                  </a:lnTo>
                  <a:lnTo>
                    <a:pt x="479" y="18"/>
                  </a:lnTo>
                  <a:lnTo>
                    <a:pt x="517" y="25"/>
                  </a:lnTo>
                  <a:lnTo>
                    <a:pt x="557" y="35"/>
                  </a:lnTo>
                  <a:lnTo>
                    <a:pt x="598" y="45"/>
                  </a:lnTo>
                  <a:lnTo>
                    <a:pt x="639" y="59"/>
                  </a:lnTo>
                  <a:lnTo>
                    <a:pt x="682" y="72"/>
                  </a:lnTo>
                  <a:lnTo>
                    <a:pt x="725" y="88"/>
                  </a:lnTo>
                  <a:lnTo>
                    <a:pt x="769" y="106"/>
                  </a:lnTo>
                  <a:lnTo>
                    <a:pt x="814" y="126"/>
                  </a:lnTo>
                  <a:lnTo>
                    <a:pt x="861" y="148"/>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24" name="Freeform 12"/>
            <p:cNvSpPr>
              <a:spLocks/>
            </p:cNvSpPr>
            <p:nvPr/>
          </p:nvSpPr>
          <p:spPr bwMode="auto">
            <a:xfrm>
              <a:off x="1596" y="2054"/>
              <a:ext cx="2482" cy="188"/>
            </a:xfrm>
            <a:custGeom>
              <a:avLst/>
              <a:gdLst>
                <a:gd name="T0" fmla="*/ 50 w 2482"/>
                <a:gd name="T1" fmla="*/ 183 h 188"/>
                <a:gd name="T2" fmla="*/ 150 w 2482"/>
                <a:gd name="T3" fmla="*/ 185 h 188"/>
                <a:gd name="T4" fmla="*/ 251 w 2482"/>
                <a:gd name="T5" fmla="*/ 184 h 188"/>
                <a:gd name="T6" fmla="*/ 350 w 2482"/>
                <a:gd name="T7" fmla="*/ 187 h 188"/>
                <a:gd name="T8" fmla="*/ 450 w 2482"/>
                <a:gd name="T9" fmla="*/ 185 h 188"/>
                <a:gd name="T10" fmla="*/ 551 w 2482"/>
                <a:gd name="T11" fmla="*/ 185 h 188"/>
                <a:gd name="T12" fmla="*/ 651 w 2482"/>
                <a:gd name="T13" fmla="*/ 184 h 188"/>
                <a:gd name="T14" fmla="*/ 752 w 2482"/>
                <a:gd name="T15" fmla="*/ 183 h 188"/>
                <a:gd name="T16" fmla="*/ 851 w 2482"/>
                <a:gd name="T17" fmla="*/ 180 h 188"/>
                <a:gd name="T18" fmla="*/ 953 w 2482"/>
                <a:gd name="T19" fmla="*/ 180 h 188"/>
                <a:gd name="T20" fmla="*/ 1052 w 2482"/>
                <a:gd name="T21" fmla="*/ 177 h 188"/>
                <a:gd name="T22" fmla="*/ 1152 w 2482"/>
                <a:gd name="T23" fmla="*/ 176 h 188"/>
                <a:gd name="T24" fmla="*/ 1252 w 2482"/>
                <a:gd name="T25" fmla="*/ 176 h 188"/>
                <a:gd name="T26" fmla="*/ 1351 w 2482"/>
                <a:gd name="T27" fmla="*/ 176 h 188"/>
                <a:gd name="T28" fmla="*/ 1449 w 2482"/>
                <a:gd name="T29" fmla="*/ 174 h 188"/>
                <a:gd name="T30" fmla="*/ 1547 w 2482"/>
                <a:gd name="T31" fmla="*/ 176 h 188"/>
                <a:gd name="T32" fmla="*/ 1644 w 2482"/>
                <a:gd name="T33" fmla="*/ 176 h 188"/>
                <a:gd name="T34" fmla="*/ 1728 w 2482"/>
                <a:gd name="T35" fmla="*/ 178 h 188"/>
                <a:gd name="T36" fmla="*/ 1801 w 2482"/>
                <a:gd name="T37" fmla="*/ 178 h 188"/>
                <a:gd name="T38" fmla="*/ 1862 w 2482"/>
                <a:gd name="T39" fmla="*/ 179 h 188"/>
                <a:gd name="T40" fmla="*/ 1914 w 2482"/>
                <a:gd name="T41" fmla="*/ 178 h 188"/>
                <a:gd name="T42" fmla="*/ 1955 w 2482"/>
                <a:gd name="T43" fmla="*/ 178 h 188"/>
                <a:gd name="T44" fmla="*/ 1989 w 2482"/>
                <a:gd name="T45" fmla="*/ 178 h 188"/>
                <a:gd name="T46" fmla="*/ 2014 w 2482"/>
                <a:gd name="T47" fmla="*/ 178 h 188"/>
                <a:gd name="T48" fmla="*/ 2034 w 2482"/>
                <a:gd name="T49" fmla="*/ 177 h 188"/>
                <a:gd name="T50" fmla="*/ 2047 w 2482"/>
                <a:gd name="T51" fmla="*/ 175 h 188"/>
                <a:gd name="T52" fmla="*/ 2057 w 2482"/>
                <a:gd name="T53" fmla="*/ 175 h 188"/>
                <a:gd name="T54" fmla="*/ 2061 w 2482"/>
                <a:gd name="T55" fmla="*/ 176 h 188"/>
                <a:gd name="T56" fmla="*/ 2063 w 2482"/>
                <a:gd name="T57" fmla="*/ 174 h 188"/>
                <a:gd name="T58" fmla="*/ 2062 w 2482"/>
                <a:gd name="T59" fmla="*/ 176 h 188"/>
                <a:gd name="T60" fmla="*/ 2069 w 2482"/>
                <a:gd name="T61" fmla="*/ 175 h 188"/>
                <a:gd name="T62" fmla="*/ 2085 w 2482"/>
                <a:gd name="T63" fmla="*/ 175 h 188"/>
                <a:gd name="T64" fmla="*/ 2109 w 2482"/>
                <a:gd name="T65" fmla="*/ 176 h 188"/>
                <a:gd name="T66" fmla="*/ 2134 w 2482"/>
                <a:gd name="T67" fmla="*/ 175 h 188"/>
                <a:gd name="T68" fmla="*/ 2164 w 2482"/>
                <a:gd name="T69" fmla="*/ 175 h 188"/>
                <a:gd name="T70" fmla="*/ 2191 w 2482"/>
                <a:gd name="T71" fmla="*/ 176 h 188"/>
                <a:gd name="T72" fmla="*/ 2216 w 2482"/>
                <a:gd name="T73" fmla="*/ 175 h 188"/>
                <a:gd name="T74" fmla="*/ 2233 w 2482"/>
                <a:gd name="T75" fmla="*/ 174 h 188"/>
                <a:gd name="T76" fmla="*/ 2245 w 2482"/>
                <a:gd name="T77" fmla="*/ 172 h 188"/>
                <a:gd name="T78" fmla="*/ 2270 w 2482"/>
                <a:gd name="T79" fmla="*/ 169 h 188"/>
                <a:gd name="T80" fmla="*/ 2302 w 2482"/>
                <a:gd name="T81" fmla="*/ 162 h 188"/>
                <a:gd name="T82" fmla="*/ 2340 w 2482"/>
                <a:gd name="T83" fmla="*/ 152 h 188"/>
                <a:gd name="T84" fmla="*/ 2380 w 2482"/>
                <a:gd name="T85" fmla="*/ 140 h 188"/>
                <a:gd name="T86" fmla="*/ 2418 w 2482"/>
                <a:gd name="T87" fmla="*/ 123 h 188"/>
                <a:gd name="T88" fmla="*/ 2451 w 2482"/>
                <a:gd name="T89" fmla="*/ 101 h 188"/>
                <a:gd name="T90" fmla="*/ 2465 w 2482"/>
                <a:gd name="T91" fmla="*/ 52 h 188"/>
                <a:gd name="T92" fmla="*/ 2479 w 2482"/>
                <a:gd name="T93" fmla="*/ 0 h 188"/>
                <a:gd name="T94" fmla="*/ 33 w 2482"/>
                <a:gd name="T95" fmla="*/ 110 h 188"/>
                <a:gd name="T96" fmla="*/ 32 w 2482"/>
                <a:gd name="T97" fmla="*/ 134 h 188"/>
                <a:gd name="T98" fmla="*/ 29 w 2482"/>
                <a:gd name="T99" fmla="*/ 157 h 188"/>
                <a:gd name="T100" fmla="*/ 16 w 2482"/>
                <a:gd name="T101" fmla="*/ 176 h 18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482"/>
                <a:gd name="T154" fmla="*/ 0 h 188"/>
                <a:gd name="T155" fmla="*/ 2482 w 2482"/>
                <a:gd name="T156" fmla="*/ 188 h 18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482" h="188">
                  <a:moveTo>
                    <a:pt x="0" y="182"/>
                  </a:moveTo>
                  <a:lnTo>
                    <a:pt x="50" y="183"/>
                  </a:lnTo>
                  <a:lnTo>
                    <a:pt x="100" y="184"/>
                  </a:lnTo>
                  <a:lnTo>
                    <a:pt x="150" y="185"/>
                  </a:lnTo>
                  <a:lnTo>
                    <a:pt x="200" y="186"/>
                  </a:lnTo>
                  <a:lnTo>
                    <a:pt x="251" y="184"/>
                  </a:lnTo>
                  <a:lnTo>
                    <a:pt x="301" y="185"/>
                  </a:lnTo>
                  <a:lnTo>
                    <a:pt x="350" y="187"/>
                  </a:lnTo>
                  <a:lnTo>
                    <a:pt x="401" y="186"/>
                  </a:lnTo>
                  <a:lnTo>
                    <a:pt x="450" y="185"/>
                  </a:lnTo>
                  <a:lnTo>
                    <a:pt x="501" y="185"/>
                  </a:lnTo>
                  <a:lnTo>
                    <a:pt x="551" y="185"/>
                  </a:lnTo>
                  <a:lnTo>
                    <a:pt x="601" y="184"/>
                  </a:lnTo>
                  <a:lnTo>
                    <a:pt x="651" y="184"/>
                  </a:lnTo>
                  <a:lnTo>
                    <a:pt x="700" y="182"/>
                  </a:lnTo>
                  <a:lnTo>
                    <a:pt x="752" y="183"/>
                  </a:lnTo>
                  <a:lnTo>
                    <a:pt x="801" y="182"/>
                  </a:lnTo>
                  <a:lnTo>
                    <a:pt x="851" y="180"/>
                  </a:lnTo>
                  <a:lnTo>
                    <a:pt x="903" y="180"/>
                  </a:lnTo>
                  <a:lnTo>
                    <a:pt x="953" y="180"/>
                  </a:lnTo>
                  <a:lnTo>
                    <a:pt x="1003" y="179"/>
                  </a:lnTo>
                  <a:lnTo>
                    <a:pt x="1052" y="177"/>
                  </a:lnTo>
                  <a:lnTo>
                    <a:pt x="1102" y="176"/>
                  </a:lnTo>
                  <a:lnTo>
                    <a:pt x="1152" y="176"/>
                  </a:lnTo>
                  <a:lnTo>
                    <a:pt x="1203" y="175"/>
                  </a:lnTo>
                  <a:lnTo>
                    <a:pt x="1252" y="176"/>
                  </a:lnTo>
                  <a:lnTo>
                    <a:pt x="1301" y="176"/>
                  </a:lnTo>
                  <a:lnTo>
                    <a:pt x="1351" y="176"/>
                  </a:lnTo>
                  <a:lnTo>
                    <a:pt x="1399" y="175"/>
                  </a:lnTo>
                  <a:lnTo>
                    <a:pt x="1449" y="174"/>
                  </a:lnTo>
                  <a:lnTo>
                    <a:pt x="1498" y="175"/>
                  </a:lnTo>
                  <a:lnTo>
                    <a:pt x="1547" y="176"/>
                  </a:lnTo>
                  <a:lnTo>
                    <a:pt x="1597" y="175"/>
                  </a:lnTo>
                  <a:lnTo>
                    <a:pt x="1644" y="176"/>
                  </a:lnTo>
                  <a:lnTo>
                    <a:pt x="1689" y="177"/>
                  </a:lnTo>
                  <a:lnTo>
                    <a:pt x="1728" y="178"/>
                  </a:lnTo>
                  <a:lnTo>
                    <a:pt x="1767" y="179"/>
                  </a:lnTo>
                  <a:lnTo>
                    <a:pt x="1801" y="178"/>
                  </a:lnTo>
                  <a:lnTo>
                    <a:pt x="1832" y="179"/>
                  </a:lnTo>
                  <a:lnTo>
                    <a:pt x="1862" y="179"/>
                  </a:lnTo>
                  <a:lnTo>
                    <a:pt x="1888" y="180"/>
                  </a:lnTo>
                  <a:lnTo>
                    <a:pt x="1914" y="178"/>
                  </a:lnTo>
                  <a:lnTo>
                    <a:pt x="1936" y="178"/>
                  </a:lnTo>
                  <a:lnTo>
                    <a:pt x="1955" y="178"/>
                  </a:lnTo>
                  <a:lnTo>
                    <a:pt x="1973" y="178"/>
                  </a:lnTo>
                  <a:lnTo>
                    <a:pt x="1989" y="178"/>
                  </a:lnTo>
                  <a:lnTo>
                    <a:pt x="2002" y="178"/>
                  </a:lnTo>
                  <a:lnTo>
                    <a:pt x="2014" y="178"/>
                  </a:lnTo>
                  <a:lnTo>
                    <a:pt x="2024" y="177"/>
                  </a:lnTo>
                  <a:lnTo>
                    <a:pt x="2034" y="177"/>
                  </a:lnTo>
                  <a:lnTo>
                    <a:pt x="2042" y="176"/>
                  </a:lnTo>
                  <a:lnTo>
                    <a:pt x="2047" y="175"/>
                  </a:lnTo>
                  <a:lnTo>
                    <a:pt x="2053" y="176"/>
                  </a:lnTo>
                  <a:lnTo>
                    <a:pt x="2057" y="175"/>
                  </a:lnTo>
                  <a:lnTo>
                    <a:pt x="2060" y="176"/>
                  </a:lnTo>
                  <a:lnTo>
                    <a:pt x="2061" y="176"/>
                  </a:lnTo>
                  <a:lnTo>
                    <a:pt x="2062" y="175"/>
                  </a:lnTo>
                  <a:lnTo>
                    <a:pt x="2063" y="174"/>
                  </a:lnTo>
                  <a:lnTo>
                    <a:pt x="2062" y="175"/>
                  </a:lnTo>
                  <a:lnTo>
                    <a:pt x="2062" y="176"/>
                  </a:lnTo>
                  <a:lnTo>
                    <a:pt x="2064" y="176"/>
                  </a:lnTo>
                  <a:lnTo>
                    <a:pt x="2069" y="175"/>
                  </a:lnTo>
                  <a:lnTo>
                    <a:pt x="2077" y="176"/>
                  </a:lnTo>
                  <a:lnTo>
                    <a:pt x="2085" y="175"/>
                  </a:lnTo>
                  <a:lnTo>
                    <a:pt x="2096" y="176"/>
                  </a:lnTo>
                  <a:lnTo>
                    <a:pt x="2109" y="176"/>
                  </a:lnTo>
                  <a:lnTo>
                    <a:pt x="2121" y="176"/>
                  </a:lnTo>
                  <a:lnTo>
                    <a:pt x="2134" y="175"/>
                  </a:lnTo>
                  <a:lnTo>
                    <a:pt x="2150" y="177"/>
                  </a:lnTo>
                  <a:lnTo>
                    <a:pt x="2164" y="175"/>
                  </a:lnTo>
                  <a:lnTo>
                    <a:pt x="2178" y="176"/>
                  </a:lnTo>
                  <a:lnTo>
                    <a:pt x="2191" y="176"/>
                  </a:lnTo>
                  <a:lnTo>
                    <a:pt x="2203" y="176"/>
                  </a:lnTo>
                  <a:lnTo>
                    <a:pt x="2216" y="175"/>
                  </a:lnTo>
                  <a:lnTo>
                    <a:pt x="2225" y="175"/>
                  </a:lnTo>
                  <a:lnTo>
                    <a:pt x="2233" y="174"/>
                  </a:lnTo>
                  <a:lnTo>
                    <a:pt x="2237" y="172"/>
                  </a:lnTo>
                  <a:lnTo>
                    <a:pt x="2245" y="172"/>
                  </a:lnTo>
                  <a:lnTo>
                    <a:pt x="2257" y="170"/>
                  </a:lnTo>
                  <a:lnTo>
                    <a:pt x="2270" y="169"/>
                  </a:lnTo>
                  <a:lnTo>
                    <a:pt x="2286" y="165"/>
                  </a:lnTo>
                  <a:lnTo>
                    <a:pt x="2302" y="162"/>
                  </a:lnTo>
                  <a:lnTo>
                    <a:pt x="2321" y="159"/>
                  </a:lnTo>
                  <a:lnTo>
                    <a:pt x="2340" y="152"/>
                  </a:lnTo>
                  <a:lnTo>
                    <a:pt x="2359" y="147"/>
                  </a:lnTo>
                  <a:lnTo>
                    <a:pt x="2380" y="140"/>
                  </a:lnTo>
                  <a:lnTo>
                    <a:pt x="2400" y="131"/>
                  </a:lnTo>
                  <a:lnTo>
                    <a:pt x="2418" y="123"/>
                  </a:lnTo>
                  <a:lnTo>
                    <a:pt x="2437" y="113"/>
                  </a:lnTo>
                  <a:lnTo>
                    <a:pt x="2451" y="101"/>
                  </a:lnTo>
                  <a:lnTo>
                    <a:pt x="2466" y="89"/>
                  </a:lnTo>
                  <a:lnTo>
                    <a:pt x="2465" y="52"/>
                  </a:lnTo>
                  <a:lnTo>
                    <a:pt x="2481" y="47"/>
                  </a:lnTo>
                  <a:lnTo>
                    <a:pt x="2479" y="0"/>
                  </a:lnTo>
                  <a:lnTo>
                    <a:pt x="34" y="97"/>
                  </a:lnTo>
                  <a:lnTo>
                    <a:pt x="33" y="110"/>
                  </a:lnTo>
                  <a:lnTo>
                    <a:pt x="32" y="121"/>
                  </a:lnTo>
                  <a:lnTo>
                    <a:pt x="32" y="134"/>
                  </a:lnTo>
                  <a:lnTo>
                    <a:pt x="32" y="146"/>
                  </a:lnTo>
                  <a:lnTo>
                    <a:pt x="29" y="157"/>
                  </a:lnTo>
                  <a:lnTo>
                    <a:pt x="24" y="167"/>
                  </a:lnTo>
                  <a:lnTo>
                    <a:pt x="16" y="176"/>
                  </a:lnTo>
                  <a:lnTo>
                    <a:pt x="0" y="182"/>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38925" name="Freeform 13"/>
            <p:cNvSpPr>
              <a:spLocks/>
            </p:cNvSpPr>
            <p:nvPr/>
          </p:nvSpPr>
          <p:spPr bwMode="auto">
            <a:xfrm>
              <a:off x="1594" y="2056"/>
              <a:ext cx="2490" cy="191"/>
            </a:xfrm>
            <a:custGeom>
              <a:avLst/>
              <a:gdLst>
                <a:gd name="T0" fmla="*/ 0 w 2490"/>
                <a:gd name="T1" fmla="*/ 186 h 191"/>
                <a:gd name="T2" fmla="*/ 100 w 2490"/>
                <a:gd name="T3" fmla="*/ 188 h 191"/>
                <a:gd name="T4" fmla="*/ 200 w 2490"/>
                <a:gd name="T5" fmla="*/ 190 h 191"/>
                <a:gd name="T6" fmla="*/ 301 w 2490"/>
                <a:gd name="T7" fmla="*/ 189 h 191"/>
                <a:gd name="T8" fmla="*/ 402 w 2490"/>
                <a:gd name="T9" fmla="*/ 189 h 191"/>
                <a:gd name="T10" fmla="*/ 502 w 2490"/>
                <a:gd name="T11" fmla="*/ 188 h 191"/>
                <a:gd name="T12" fmla="*/ 602 w 2490"/>
                <a:gd name="T13" fmla="*/ 187 h 191"/>
                <a:gd name="T14" fmla="*/ 703 w 2490"/>
                <a:gd name="T15" fmla="*/ 185 h 191"/>
                <a:gd name="T16" fmla="*/ 804 w 2490"/>
                <a:gd name="T17" fmla="*/ 185 h 191"/>
                <a:gd name="T18" fmla="*/ 904 w 2490"/>
                <a:gd name="T19" fmla="*/ 183 h 191"/>
                <a:gd name="T20" fmla="*/ 1006 w 2490"/>
                <a:gd name="T21" fmla="*/ 181 h 191"/>
                <a:gd name="T22" fmla="*/ 1105 w 2490"/>
                <a:gd name="T23" fmla="*/ 179 h 191"/>
                <a:gd name="T24" fmla="*/ 1205 w 2490"/>
                <a:gd name="T25" fmla="*/ 178 h 191"/>
                <a:gd name="T26" fmla="*/ 1305 w 2490"/>
                <a:gd name="T27" fmla="*/ 177 h 191"/>
                <a:gd name="T28" fmla="*/ 1403 w 2490"/>
                <a:gd name="T29" fmla="*/ 177 h 191"/>
                <a:gd name="T30" fmla="*/ 1503 w 2490"/>
                <a:gd name="T31" fmla="*/ 177 h 191"/>
                <a:gd name="T32" fmla="*/ 1600 w 2490"/>
                <a:gd name="T33" fmla="*/ 178 h 191"/>
                <a:gd name="T34" fmla="*/ 1693 w 2490"/>
                <a:gd name="T35" fmla="*/ 179 h 191"/>
                <a:gd name="T36" fmla="*/ 1772 w 2490"/>
                <a:gd name="T37" fmla="*/ 180 h 191"/>
                <a:gd name="T38" fmla="*/ 1838 w 2490"/>
                <a:gd name="T39" fmla="*/ 181 h 191"/>
                <a:gd name="T40" fmla="*/ 1895 w 2490"/>
                <a:gd name="T41" fmla="*/ 182 h 191"/>
                <a:gd name="T42" fmla="*/ 1941 w 2490"/>
                <a:gd name="T43" fmla="*/ 180 h 191"/>
                <a:gd name="T44" fmla="*/ 1979 w 2490"/>
                <a:gd name="T45" fmla="*/ 181 h 191"/>
                <a:gd name="T46" fmla="*/ 2008 w 2490"/>
                <a:gd name="T47" fmla="*/ 180 h 191"/>
                <a:gd name="T48" fmla="*/ 2031 w 2490"/>
                <a:gd name="T49" fmla="*/ 179 h 191"/>
                <a:gd name="T50" fmla="*/ 2047 w 2490"/>
                <a:gd name="T51" fmla="*/ 178 h 191"/>
                <a:gd name="T52" fmla="*/ 2059 w 2490"/>
                <a:gd name="T53" fmla="*/ 177 h 191"/>
                <a:gd name="T54" fmla="*/ 2064 w 2490"/>
                <a:gd name="T55" fmla="*/ 178 h 191"/>
                <a:gd name="T56" fmla="*/ 2069 w 2490"/>
                <a:gd name="T57" fmla="*/ 177 h 191"/>
                <a:gd name="T58" fmla="*/ 2069 w 2490"/>
                <a:gd name="T59" fmla="*/ 177 h 191"/>
                <a:gd name="T60" fmla="*/ 2071 w 2490"/>
                <a:gd name="T61" fmla="*/ 178 h 191"/>
                <a:gd name="T62" fmla="*/ 2082 w 2490"/>
                <a:gd name="T63" fmla="*/ 177 h 191"/>
                <a:gd name="T64" fmla="*/ 2102 w 2490"/>
                <a:gd name="T65" fmla="*/ 178 h 191"/>
                <a:gd name="T66" fmla="*/ 2128 w 2490"/>
                <a:gd name="T67" fmla="*/ 178 h 191"/>
                <a:gd name="T68" fmla="*/ 2155 w 2490"/>
                <a:gd name="T69" fmla="*/ 179 h 191"/>
                <a:gd name="T70" fmla="*/ 2184 w 2490"/>
                <a:gd name="T71" fmla="*/ 178 h 191"/>
                <a:gd name="T72" fmla="*/ 2210 w 2490"/>
                <a:gd name="T73" fmla="*/ 177 h 191"/>
                <a:gd name="T74" fmla="*/ 2232 w 2490"/>
                <a:gd name="T75" fmla="*/ 176 h 191"/>
                <a:gd name="T76" fmla="*/ 2244 w 2490"/>
                <a:gd name="T77" fmla="*/ 173 h 191"/>
                <a:gd name="T78" fmla="*/ 2262 w 2490"/>
                <a:gd name="T79" fmla="*/ 172 h 191"/>
                <a:gd name="T80" fmla="*/ 2293 w 2490"/>
                <a:gd name="T81" fmla="*/ 167 h 191"/>
                <a:gd name="T82" fmla="*/ 2328 w 2490"/>
                <a:gd name="T83" fmla="*/ 160 h 191"/>
                <a:gd name="T84" fmla="*/ 2367 w 2490"/>
                <a:gd name="T85" fmla="*/ 148 h 191"/>
                <a:gd name="T86" fmla="*/ 2407 w 2490"/>
                <a:gd name="T87" fmla="*/ 133 h 191"/>
                <a:gd name="T88" fmla="*/ 2445 w 2490"/>
                <a:gd name="T89" fmla="*/ 114 h 191"/>
                <a:gd name="T90" fmla="*/ 2473 w 2490"/>
                <a:gd name="T91" fmla="*/ 89 h 191"/>
                <a:gd name="T92" fmla="*/ 2489 w 2490"/>
                <a:gd name="T93" fmla="*/ 48 h 191"/>
                <a:gd name="T94" fmla="*/ 34 w 2490"/>
                <a:gd name="T95" fmla="*/ 101 h 191"/>
                <a:gd name="T96" fmla="*/ 31 w 2490"/>
                <a:gd name="T97" fmla="*/ 125 h 191"/>
                <a:gd name="T98" fmla="*/ 32 w 2490"/>
                <a:gd name="T99" fmla="*/ 149 h 191"/>
                <a:gd name="T100" fmla="*/ 24 w 2490"/>
                <a:gd name="T101" fmla="*/ 170 h 191"/>
                <a:gd name="T102" fmla="*/ 0 w 2490"/>
                <a:gd name="T103" fmla="*/ 186 h 19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490"/>
                <a:gd name="T157" fmla="*/ 0 h 191"/>
                <a:gd name="T158" fmla="*/ 2490 w 2490"/>
                <a:gd name="T159" fmla="*/ 191 h 19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490" h="191">
                  <a:moveTo>
                    <a:pt x="0" y="186"/>
                  </a:moveTo>
                  <a:lnTo>
                    <a:pt x="0" y="186"/>
                  </a:lnTo>
                  <a:lnTo>
                    <a:pt x="50" y="187"/>
                  </a:lnTo>
                  <a:lnTo>
                    <a:pt x="100" y="188"/>
                  </a:lnTo>
                  <a:lnTo>
                    <a:pt x="150" y="189"/>
                  </a:lnTo>
                  <a:lnTo>
                    <a:pt x="200" y="190"/>
                  </a:lnTo>
                  <a:lnTo>
                    <a:pt x="251" y="189"/>
                  </a:lnTo>
                  <a:lnTo>
                    <a:pt x="301" y="189"/>
                  </a:lnTo>
                  <a:lnTo>
                    <a:pt x="350" y="190"/>
                  </a:lnTo>
                  <a:lnTo>
                    <a:pt x="402" y="189"/>
                  </a:lnTo>
                  <a:lnTo>
                    <a:pt x="452" y="189"/>
                  </a:lnTo>
                  <a:lnTo>
                    <a:pt x="502" y="188"/>
                  </a:lnTo>
                  <a:lnTo>
                    <a:pt x="553" y="188"/>
                  </a:lnTo>
                  <a:lnTo>
                    <a:pt x="602" y="187"/>
                  </a:lnTo>
                  <a:lnTo>
                    <a:pt x="653" y="186"/>
                  </a:lnTo>
                  <a:lnTo>
                    <a:pt x="703" y="185"/>
                  </a:lnTo>
                  <a:lnTo>
                    <a:pt x="753" y="186"/>
                  </a:lnTo>
                  <a:lnTo>
                    <a:pt x="804" y="185"/>
                  </a:lnTo>
                  <a:lnTo>
                    <a:pt x="854" y="183"/>
                  </a:lnTo>
                  <a:lnTo>
                    <a:pt x="904" y="183"/>
                  </a:lnTo>
                  <a:lnTo>
                    <a:pt x="955" y="181"/>
                  </a:lnTo>
                  <a:lnTo>
                    <a:pt x="1006" y="181"/>
                  </a:lnTo>
                  <a:lnTo>
                    <a:pt x="1056" y="180"/>
                  </a:lnTo>
                  <a:lnTo>
                    <a:pt x="1105" y="179"/>
                  </a:lnTo>
                  <a:lnTo>
                    <a:pt x="1156" y="179"/>
                  </a:lnTo>
                  <a:lnTo>
                    <a:pt x="1205" y="178"/>
                  </a:lnTo>
                  <a:lnTo>
                    <a:pt x="1256" y="177"/>
                  </a:lnTo>
                  <a:lnTo>
                    <a:pt x="1305" y="177"/>
                  </a:lnTo>
                  <a:lnTo>
                    <a:pt x="1355" y="178"/>
                  </a:lnTo>
                  <a:lnTo>
                    <a:pt x="1403" y="177"/>
                  </a:lnTo>
                  <a:lnTo>
                    <a:pt x="1454" y="177"/>
                  </a:lnTo>
                  <a:lnTo>
                    <a:pt x="1503" y="177"/>
                  </a:lnTo>
                  <a:lnTo>
                    <a:pt x="1552" y="178"/>
                  </a:lnTo>
                  <a:lnTo>
                    <a:pt x="1600" y="178"/>
                  </a:lnTo>
                  <a:lnTo>
                    <a:pt x="1648" y="179"/>
                  </a:lnTo>
                  <a:lnTo>
                    <a:pt x="1693" y="179"/>
                  </a:lnTo>
                  <a:lnTo>
                    <a:pt x="1732" y="180"/>
                  </a:lnTo>
                  <a:lnTo>
                    <a:pt x="1772" y="180"/>
                  </a:lnTo>
                  <a:lnTo>
                    <a:pt x="1807" y="181"/>
                  </a:lnTo>
                  <a:lnTo>
                    <a:pt x="1838" y="181"/>
                  </a:lnTo>
                  <a:lnTo>
                    <a:pt x="1868" y="180"/>
                  </a:lnTo>
                  <a:lnTo>
                    <a:pt x="1895" y="182"/>
                  </a:lnTo>
                  <a:lnTo>
                    <a:pt x="1919" y="181"/>
                  </a:lnTo>
                  <a:lnTo>
                    <a:pt x="1941" y="180"/>
                  </a:lnTo>
                  <a:lnTo>
                    <a:pt x="1961" y="180"/>
                  </a:lnTo>
                  <a:lnTo>
                    <a:pt x="1979" y="181"/>
                  </a:lnTo>
                  <a:lnTo>
                    <a:pt x="1994" y="179"/>
                  </a:lnTo>
                  <a:lnTo>
                    <a:pt x="2008" y="180"/>
                  </a:lnTo>
                  <a:lnTo>
                    <a:pt x="2020" y="180"/>
                  </a:lnTo>
                  <a:lnTo>
                    <a:pt x="2031" y="179"/>
                  </a:lnTo>
                  <a:lnTo>
                    <a:pt x="2040" y="179"/>
                  </a:lnTo>
                  <a:lnTo>
                    <a:pt x="2047" y="178"/>
                  </a:lnTo>
                  <a:lnTo>
                    <a:pt x="2053" y="177"/>
                  </a:lnTo>
                  <a:lnTo>
                    <a:pt x="2059" y="177"/>
                  </a:lnTo>
                  <a:lnTo>
                    <a:pt x="2063" y="178"/>
                  </a:lnTo>
                  <a:lnTo>
                    <a:pt x="2064" y="178"/>
                  </a:lnTo>
                  <a:lnTo>
                    <a:pt x="2066" y="177"/>
                  </a:lnTo>
                  <a:lnTo>
                    <a:pt x="2069" y="177"/>
                  </a:lnTo>
                  <a:lnTo>
                    <a:pt x="2069" y="176"/>
                  </a:lnTo>
                  <a:lnTo>
                    <a:pt x="2069" y="177"/>
                  </a:lnTo>
                  <a:lnTo>
                    <a:pt x="2068" y="178"/>
                  </a:lnTo>
                  <a:lnTo>
                    <a:pt x="2071" y="178"/>
                  </a:lnTo>
                  <a:lnTo>
                    <a:pt x="2075" y="177"/>
                  </a:lnTo>
                  <a:lnTo>
                    <a:pt x="2082" y="177"/>
                  </a:lnTo>
                  <a:lnTo>
                    <a:pt x="2091" y="178"/>
                  </a:lnTo>
                  <a:lnTo>
                    <a:pt x="2102" y="178"/>
                  </a:lnTo>
                  <a:lnTo>
                    <a:pt x="2114" y="178"/>
                  </a:lnTo>
                  <a:lnTo>
                    <a:pt x="2128" y="178"/>
                  </a:lnTo>
                  <a:lnTo>
                    <a:pt x="2140" y="177"/>
                  </a:lnTo>
                  <a:lnTo>
                    <a:pt x="2155" y="179"/>
                  </a:lnTo>
                  <a:lnTo>
                    <a:pt x="2169" y="177"/>
                  </a:lnTo>
                  <a:lnTo>
                    <a:pt x="2184" y="178"/>
                  </a:lnTo>
                  <a:lnTo>
                    <a:pt x="2198" y="177"/>
                  </a:lnTo>
                  <a:lnTo>
                    <a:pt x="2210" y="177"/>
                  </a:lnTo>
                  <a:lnTo>
                    <a:pt x="2222" y="175"/>
                  </a:lnTo>
                  <a:lnTo>
                    <a:pt x="2232" y="176"/>
                  </a:lnTo>
                  <a:lnTo>
                    <a:pt x="2240" y="175"/>
                  </a:lnTo>
                  <a:lnTo>
                    <a:pt x="2244" y="173"/>
                  </a:lnTo>
                  <a:lnTo>
                    <a:pt x="2252" y="173"/>
                  </a:lnTo>
                  <a:lnTo>
                    <a:pt x="2262" y="172"/>
                  </a:lnTo>
                  <a:lnTo>
                    <a:pt x="2276" y="170"/>
                  </a:lnTo>
                  <a:lnTo>
                    <a:pt x="2293" y="167"/>
                  </a:lnTo>
                  <a:lnTo>
                    <a:pt x="2309" y="163"/>
                  </a:lnTo>
                  <a:lnTo>
                    <a:pt x="2328" y="160"/>
                  </a:lnTo>
                  <a:lnTo>
                    <a:pt x="2347" y="153"/>
                  </a:lnTo>
                  <a:lnTo>
                    <a:pt x="2367" y="148"/>
                  </a:lnTo>
                  <a:lnTo>
                    <a:pt x="2388" y="141"/>
                  </a:lnTo>
                  <a:lnTo>
                    <a:pt x="2407" y="133"/>
                  </a:lnTo>
                  <a:lnTo>
                    <a:pt x="2425" y="124"/>
                  </a:lnTo>
                  <a:lnTo>
                    <a:pt x="2445" y="114"/>
                  </a:lnTo>
                  <a:lnTo>
                    <a:pt x="2459" y="102"/>
                  </a:lnTo>
                  <a:lnTo>
                    <a:pt x="2473" y="89"/>
                  </a:lnTo>
                  <a:lnTo>
                    <a:pt x="2472" y="52"/>
                  </a:lnTo>
                  <a:lnTo>
                    <a:pt x="2489" y="48"/>
                  </a:lnTo>
                  <a:lnTo>
                    <a:pt x="2487" y="0"/>
                  </a:lnTo>
                  <a:lnTo>
                    <a:pt x="34" y="101"/>
                  </a:lnTo>
                  <a:lnTo>
                    <a:pt x="33" y="113"/>
                  </a:lnTo>
                  <a:lnTo>
                    <a:pt x="31" y="125"/>
                  </a:lnTo>
                  <a:lnTo>
                    <a:pt x="32" y="138"/>
                  </a:lnTo>
                  <a:lnTo>
                    <a:pt x="32" y="149"/>
                  </a:lnTo>
                  <a:lnTo>
                    <a:pt x="29" y="161"/>
                  </a:lnTo>
                  <a:lnTo>
                    <a:pt x="24" y="170"/>
                  </a:lnTo>
                  <a:lnTo>
                    <a:pt x="15" y="179"/>
                  </a:lnTo>
                  <a:lnTo>
                    <a:pt x="0" y="186"/>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26" name="Freeform 14"/>
            <p:cNvSpPr>
              <a:spLocks/>
            </p:cNvSpPr>
            <p:nvPr/>
          </p:nvSpPr>
          <p:spPr bwMode="auto">
            <a:xfrm>
              <a:off x="3528" y="2187"/>
              <a:ext cx="140" cy="114"/>
            </a:xfrm>
            <a:custGeom>
              <a:avLst/>
              <a:gdLst>
                <a:gd name="T0" fmla="*/ 79 w 140"/>
                <a:gd name="T1" fmla="*/ 26 h 114"/>
                <a:gd name="T2" fmla="*/ 72 w 140"/>
                <a:gd name="T3" fmla="*/ 38 h 114"/>
                <a:gd name="T4" fmla="*/ 61 w 140"/>
                <a:gd name="T5" fmla="*/ 44 h 114"/>
                <a:gd name="T6" fmla="*/ 51 w 140"/>
                <a:gd name="T7" fmla="*/ 53 h 114"/>
                <a:gd name="T8" fmla="*/ 35 w 140"/>
                <a:gd name="T9" fmla="*/ 56 h 114"/>
                <a:gd name="T10" fmla="*/ 22 w 140"/>
                <a:gd name="T11" fmla="*/ 59 h 114"/>
                <a:gd name="T12" fmla="*/ 12 w 140"/>
                <a:gd name="T13" fmla="*/ 60 h 114"/>
                <a:gd name="T14" fmla="*/ 3 w 140"/>
                <a:gd name="T15" fmla="*/ 60 h 114"/>
                <a:gd name="T16" fmla="*/ 1 w 140"/>
                <a:gd name="T17" fmla="*/ 59 h 114"/>
                <a:gd name="T18" fmla="*/ 0 w 140"/>
                <a:gd name="T19" fmla="*/ 113 h 114"/>
                <a:gd name="T20" fmla="*/ 2 w 140"/>
                <a:gd name="T21" fmla="*/ 112 h 114"/>
                <a:gd name="T22" fmla="*/ 7 w 140"/>
                <a:gd name="T23" fmla="*/ 112 h 114"/>
                <a:gd name="T24" fmla="*/ 12 w 140"/>
                <a:gd name="T25" fmla="*/ 113 h 114"/>
                <a:gd name="T26" fmla="*/ 20 w 140"/>
                <a:gd name="T27" fmla="*/ 112 h 114"/>
                <a:gd name="T28" fmla="*/ 29 w 140"/>
                <a:gd name="T29" fmla="*/ 111 h 114"/>
                <a:gd name="T30" fmla="*/ 39 w 140"/>
                <a:gd name="T31" fmla="*/ 109 h 114"/>
                <a:gd name="T32" fmla="*/ 50 w 140"/>
                <a:gd name="T33" fmla="*/ 106 h 114"/>
                <a:gd name="T34" fmla="*/ 61 w 140"/>
                <a:gd name="T35" fmla="*/ 103 h 114"/>
                <a:gd name="T36" fmla="*/ 74 w 140"/>
                <a:gd name="T37" fmla="*/ 99 h 114"/>
                <a:gd name="T38" fmla="*/ 85 w 140"/>
                <a:gd name="T39" fmla="*/ 94 h 114"/>
                <a:gd name="T40" fmla="*/ 97 w 140"/>
                <a:gd name="T41" fmla="*/ 87 h 114"/>
                <a:gd name="T42" fmla="*/ 109 w 140"/>
                <a:gd name="T43" fmla="*/ 78 h 114"/>
                <a:gd name="T44" fmla="*/ 118 w 140"/>
                <a:gd name="T45" fmla="*/ 68 h 114"/>
                <a:gd name="T46" fmla="*/ 127 w 140"/>
                <a:gd name="T47" fmla="*/ 58 h 114"/>
                <a:gd name="T48" fmla="*/ 132 w 140"/>
                <a:gd name="T49" fmla="*/ 46 h 114"/>
                <a:gd name="T50" fmla="*/ 139 w 140"/>
                <a:gd name="T51" fmla="*/ 30 h 114"/>
                <a:gd name="T52" fmla="*/ 139 w 140"/>
                <a:gd name="T53" fmla="*/ 26 h 114"/>
                <a:gd name="T54" fmla="*/ 138 w 140"/>
                <a:gd name="T55" fmla="*/ 21 h 114"/>
                <a:gd name="T56" fmla="*/ 135 w 140"/>
                <a:gd name="T57" fmla="*/ 16 h 114"/>
                <a:gd name="T58" fmla="*/ 132 w 140"/>
                <a:gd name="T59" fmla="*/ 12 h 114"/>
                <a:gd name="T60" fmla="*/ 128 w 140"/>
                <a:gd name="T61" fmla="*/ 6 h 114"/>
                <a:gd name="T62" fmla="*/ 125 w 140"/>
                <a:gd name="T63" fmla="*/ 2 h 114"/>
                <a:gd name="T64" fmla="*/ 120 w 140"/>
                <a:gd name="T65" fmla="*/ 0 h 114"/>
                <a:gd name="T66" fmla="*/ 113 w 140"/>
                <a:gd name="T67" fmla="*/ 0 h 114"/>
                <a:gd name="T68" fmla="*/ 108 w 140"/>
                <a:gd name="T69" fmla="*/ 1 h 114"/>
                <a:gd name="T70" fmla="*/ 101 w 140"/>
                <a:gd name="T71" fmla="*/ 3 h 114"/>
                <a:gd name="T72" fmla="*/ 97 w 140"/>
                <a:gd name="T73" fmla="*/ 3 h 114"/>
                <a:gd name="T74" fmla="*/ 91 w 140"/>
                <a:gd name="T75" fmla="*/ 6 h 114"/>
                <a:gd name="T76" fmla="*/ 88 w 140"/>
                <a:gd name="T77" fmla="*/ 10 h 114"/>
                <a:gd name="T78" fmla="*/ 84 w 140"/>
                <a:gd name="T79" fmla="*/ 13 h 114"/>
                <a:gd name="T80" fmla="*/ 81 w 140"/>
                <a:gd name="T81" fmla="*/ 19 h 114"/>
                <a:gd name="T82" fmla="*/ 79 w 140"/>
                <a:gd name="T83" fmla="*/ 26 h 1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0"/>
                <a:gd name="T127" fmla="*/ 0 h 114"/>
                <a:gd name="T128" fmla="*/ 140 w 140"/>
                <a:gd name="T129" fmla="*/ 114 h 1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0" h="114">
                  <a:moveTo>
                    <a:pt x="79" y="26"/>
                  </a:moveTo>
                  <a:lnTo>
                    <a:pt x="72" y="38"/>
                  </a:lnTo>
                  <a:lnTo>
                    <a:pt x="61" y="44"/>
                  </a:lnTo>
                  <a:lnTo>
                    <a:pt x="51" y="53"/>
                  </a:lnTo>
                  <a:lnTo>
                    <a:pt x="35" y="56"/>
                  </a:lnTo>
                  <a:lnTo>
                    <a:pt x="22" y="59"/>
                  </a:lnTo>
                  <a:lnTo>
                    <a:pt x="12" y="60"/>
                  </a:lnTo>
                  <a:lnTo>
                    <a:pt x="3" y="60"/>
                  </a:lnTo>
                  <a:lnTo>
                    <a:pt x="1" y="59"/>
                  </a:lnTo>
                  <a:lnTo>
                    <a:pt x="0" y="113"/>
                  </a:lnTo>
                  <a:lnTo>
                    <a:pt x="2" y="112"/>
                  </a:lnTo>
                  <a:lnTo>
                    <a:pt x="7" y="112"/>
                  </a:lnTo>
                  <a:lnTo>
                    <a:pt x="12" y="113"/>
                  </a:lnTo>
                  <a:lnTo>
                    <a:pt x="20" y="112"/>
                  </a:lnTo>
                  <a:lnTo>
                    <a:pt x="29" y="111"/>
                  </a:lnTo>
                  <a:lnTo>
                    <a:pt x="39" y="109"/>
                  </a:lnTo>
                  <a:lnTo>
                    <a:pt x="50" y="106"/>
                  </a:lnTo>
                  <a:lnTo>
                    <a:pt x="61" y="103"/>
                  </a:lnTo>
                  <a:lnTo>
                    <a:pt x="74" y="99"/>
                  </a:lnTo>
                  <a:lnTo>
                    <a:pt x="85" y="94"/>
                  </a:lnTo>
                  <a:lnTo>
                    <a:pt x="97" y="87"/>
                  </a:lnTo>
                  <a:lnTo>
                    <a:pt x="109" y="78"/>
                  </a:lnTo>
                  <a:lnTo>
                    <a:pt x="118" y="68"/>
                  </a:lnTo>
                  <a:lnTo>
                    <a:pt x="127" y="58"/>
                  </a:lnTo>
                  <a:lnTo>
                    <a:pt x="132" y="46"/>
                  </a:lnTo>
                  <a:lnTo>
                    <a:pt x="139" y="30"/>
                  </a:lnTo>
                  <a:lnTo>
                    <a:pt x="139" y="26"/>
                  </a:lnTo>
                  <a:lnTo>
                    <a:pt x="138" y="21"/>
                  </a:lnTo>
                  <a:lnTo>
                    <a:pt x="135" y="16"/>
                  </a:lnTo>
                  <a:lnTo>
                    <a:pt x="132" y="12"/>
                  </a:lnTo>
                  <a:lnTo>
                    <a:pt x="128" y="6"/>
                  </a:lnTo>
                  <a:lnTo>
                    <a:pt x="125" y="2"/>
                  </a:lnTo>
                  <a:lnTo>
                    <a:pt x="120" y="0"/>
                  </a:lnTo>
                  <a:lnTo>
                    <a:pt x="113" y="0"/>
                  </a:lnTo>
                  <a:lnTo>
                    <a:pt x="108" y="1"/>
                  </a:lnTo>
                  <a:lnTo>
                    <a:pt x="101" y="3"/>
                  </a:lnTo>
                  <a:lnTo>
                    <a:pt x="97" y="3"/>
                  </a:lnTo>
                  <a:lnTo>
                    <a:pt x="91" y="6"/>
                  </a:lnTo>
                  <a:lnTo>
                    <a:pt x="88" y="10"/>
                  </a:lnTo>
                  <a:lnTo>
                    <a:pt x="84" y="13"/>
                  </a:lnTo>
                  <a:lnTo>
                    <a:pt x="81" y="19"/>
                  </a:lnTo>
                  <a:lnTo>
                    <a:pt x="79" y="26"/>
                  </a:lnTo>
                </a:path>
              </a:pathLst>
            </a:custGeom>
            <a:solidFill>
              <a:srgbClr val="669999"/>
            </a:solidFill>
            <a:ln w="12700" cap="rnd" cmpd="sng">
              <a:noFill/>
              <a:prstDash val="solid"/>
              <a:round/>
              <a:headEnd type="none" w="med" len="med"/>
              <a:tailEnd type="none" w="med" len="med"/>
            </a:ln>
          </p:spPr>
          <p:txBody>
            <a:bodyPr/>
            <a:lstStyle/>
            <a:p>
              <a:endParaRPr lang="en-GB"/>
            </a:p>
          </p:txBody>
        </p:sp>
        <p:sp>
          <p:nvSpPr>
            <p:cNvPr id="38927" name="Freeform 15"/>
            <p:cNvSpPr>
              <a:spLocks/>
            </p:cNvSpPr>
            <p:nvPr/>
          </p:nvSpPr>
          <p:spPr bwMode="auto">
            <a:xfrm>
              <a:off x="3527" y="2188"/>
              <a:ext cx="147" cy="119"/>
            </a:xfrm>
            <a:custGeom>
              <a:avLst/>
              <a:gdLst>
                <a:gd name="T0" fmla="*/ 82 w 147"/>
                <a:gd name="T1" fmla="*/ 27 h 119"/>
                <a:gd name="T2" fmla="*/ 82 w 147"/>
                <a:gd name="T3" fmla="*/ 27 h 119"/>
                <a:gd name="T4" fmla="*/ 75 w 147"/>
                <a:gd name="T5" fmla="*/ 40 h 119"/>
                <a:gd name="T6" fmla="*/ 64 w 147"/>
                <a:gd name="T7" fmla="*/ 47 h 119"/>
                <a:gd name="T8" fmla="*/ 53 w 147"/>
                <a:gd name="T9" fmla="*/ 54 h 119"/>
                <a:gd name="T10" fmla="*/ 36 w 147"/>
                <a:gd name="T11" fmla="*/ 59 h 119"/>
                <a:gd name="T12" fmla="*/ 23 w 147"/>
                <a:gd name="T13" fmla="*/ 61 h 119"/>
                <a:gd name="T14" fmla="*/ 12 w 147"/>
                <a:gd name="T15" fmla="*/ 62 h 119"/>
                <a:gd name="T16" fmla="*/ 3 w 147"/>
                <a:gd name="T17" fmla="*/ 63 h 119"/>
                <a:gd name="T18" fmla="*/ 1 w 147"/>
                <a:gd name="T19" fmla="*/ 62 h 119"/>
                <a:gd name="T20" fmla="*/ 0 w 147"/>
                <a:gd name="T21" fmla="*/ 118 h 119"/>
                <a:gd name="T22" fmla="*/ 1 w 147"/>
                <a:gd name="T23" fmla="*/ 117 h 119"/>
                <a:gd name="T24" fmla="*/ 6 w 147"/>
                <a:gd name="T25" fmla="*/ 118 h 119"/>
                <a:gd name="T26" fmla="*/ 10 w 147"/>
                <a:gd name="T27" fmla="*/ 117 h 119"/>
                <a:gd name="T28" fmla="*/ 20 w 147"/>
                <a:gd name="T29" fmla="*/ 117 h 119"/>
                <a:gd name="T30" fmla="*/ 28 w 147"/>
                <a:gd name="T31" fmla="*/ 115 h 119"/>
                <a:gd name="T32" fmla="*/ 40 w 147"/>
                <a:gd name="T33" fmla="*/ 115 h 119"/>
                <a:gd name="T34" fmla="*/ 51 w 147"/>
                <a:gd name="T35" fmla="*/ 111 h 119"/>
                <a:gd name="T36" fmla="*/ 64 w 147"/>
                <a:gd name="T37" fmla="*/ 108 h 119"/>
                <a:gd name="T38" fmla="*/ 77 w 147"/>
                <a:gd name="T39" fmla="*/ 104 h 119"/>
                <a:gd name="T40" fmla="*/ 89 w 147"/>
                <a:gd name="T41" fmla="*/ 99 h 119"/>
                <a:gd name="T42" fmla="*/ 101 w 147"/>
                <a:gd name="T43" fmla="*/ 92 h 119"/>
                <a:gd name="T44" fmla="*/ 113 w 147"/>
                <a:gd name="T45" fmla="*/ 82 h 119"/>
                <a:gd name="T46" fmla="*/ 123 w 147"/>
                <a:gd name="T47" fmla="*/ 72 h 119"/>
                <a:gd name="T48" fmla="*/ 132 w 147"/>
                <a:gd name="T49" fmla="*/ 62 h 119"/>
                <a:gd name="T50" fmla="*/ 139 w 147"/>
                <a:gd name="T51" fmla="*/ 48 h 119"/>
                <a:gd name="T52" fmla="*/ 145 w 147"/>
                <a:gd name="T53" fmla="*/ 32 h 119"/>
                <a:gd name="T54" fmla="*/ 146 w 147"/>
                <a:gd name="T55" fmla="*/ 28 h 119"/>
                <a:gd name="T56" fmla="*/ 145 w 147"/>
                <a:gd name="T57" fmla="*/ 22 h 119"/>
                <a:gd name="T58" fmla="*/ 141 w 147"/>
                <a:gd name="T59" fmla="*/ 17 h 119"/>
                <a:gd name="T60" fmla="*/ 138 w 147"/>
                <a:gd name="T61" fmla="*/ 13 h 119"/>
                <a:gd name="T62" fmla="*/ 133 w 147"/>
                <a:gd name="T63" fmla="*/ 7 h 119"/>
                <a:gd name="T64" fmla="*/ 129 w 147"/>
                <a:gd name="T65" fmla="*/ 2 h 119"/>
                <a:gd name="T66" fmla="*/ 125 w 147"/>
                <a:gd name="T67" fmla="*/ 0 h 119"/>
                <a:gd name="T68" fmla="*/ 118 w 147"/>
                <a:gd name="T69" fmla="*/ 0 h 119"/>
                <a:gd name="T70" fmla="*/ 111 w 147"/>
                <a:gd name="T71" fmla="*/ 2 h 119"/>
                <a:gd name="T72" fmla="*/ 106 w 147"/>
                <a:gd name="T73" fmla="*/ 3 h 119"/>
                <a:gd name="T74" fmla="*/ 101 w 147"/>
                <a:gd name="T75" fmla="*/ 5 h 119"/>
                <a:gd name="T76" fmla="*/ 95 w 147"/>
                <a:gd name="T77" fmla="*/ 7 h 119"/>
                <a:gd name="T78" fmla="*/ 90 w 147"/>
                <a:gd name="T79" fmla="*/ 11 h 119"/>
                <a:gd name="T80" fmla="*/ 88 w 147"/>
                <a:gd name="T81" fmla="*/ 14 h 119"/>
                <a:gd name="T82" fmla="*/ 85 w 147"/>
                <a:gd name="T83" fmla="*/ 20 h 119"/>
                <a:gd name="T84" fmla="*/ 82 w 147"/>
                <a:gd name="T85" fmla="*/ 27 h 11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7"/>
                <a:gd name="T130" fmla="*/ 0 h 119"/>
                <a:gd name="T131" fmla="*/ 147 w 147"/>
                <a:gd name="T132" fmla="*/ 119 h 11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7" h="119">
                  <a:moveTo>
                    <a:pt x="82" y="27"/>
                  </a:moveTo>
                  <a:lnTo>
                    <a:pt x="82" y="27"/>
                  </a:lnTo>
                  <a:lnTo>
                    <a:pt x="75" y="40"/>
                  </a:lnTo>
                  <a:lnTo>
                    <a:pt x="64" y="47"/>
                  </a:lnTo>
                  <a:lnTo>
                    <a:pt x="53" y="54"/>
                  </a:lnTo>
                  <a:lnTo>
                    <a:pt x="36" y="59"/>
                  </a:lnTo>
                  <a:lnTo>
                    <a:pt x="23" y="61"/>
                  </a:lnTo>
                  <a:lnTo>
                    <a:pt x="12" y="62"/>
                  </a:lnTo>
                  <a:lnTo>
                    <a:pt x="3" y="63"/>
                  </a:lnTo>
                  <a:lnTo>
                    <a:pt x="1" y="62"/>
                  </a:lnTo>
                  <a:lnTo>
                    <a:pt x="0" y="118"/>
                  </a:lnTo>
                  <a:lnTo>
                    <a:pt x="1" y="117"/>
                  </a:lnTo>
                  <a:lnTo>
                    <a:pt x="6" y="118"/>
                  </a:lnTo>
                  <a:lnTo>
                    <a:pt x="10" y="117"/>
                  </a:lnTo>
                  <a:lnTo>
                    <a:pt x="20" y="117"/>
                  </a:lnTo>
                  <a:lnTo>
                    <a:pt x="28" y="115"/>
                  </a:lnTo>
                  <a:lnTo>
                    <a:pt x="40" y="115"/>
                  </a:lnTo>
                  <a:lnTo>
                    <a:pt x="51" y="111"/>
                  </a:lnTo>
                  <a:lnTo>
                    <a:pt x="64" y="108"/>
                  </a:lnTo>
                  <a:lnTo>
                    <a:pt x="77" y="104"/>
                  </a:lnTo>
                  <a:lnTo>
                    <a:pt x="89" y="99"/>
                  </a:lnTo>
                  <a:lnTo>
                    <a:pt x="101" y="92"/>
                  </a:lnTo>
                  <a:lnTo>
                    <a:pt x="113" y="82"/>
                  </a:lnTo>
                  <a:lnTo>
                    <a:pt x="123" y="72"/>
                  </a:lnTo>
                  <a:lnTo>
                    <a:pt x="132" y="62"/>
                  </a:lnTo>
                  <a:lnTo>
                    <a:pt x="139" y="48"/>
                  </a:lnTo>
                  <a:lnTo>
                    <a:pt x="145" y="32"/>
                  </a:lnTo>
                  <a:lnTo>
                    <a:pt x="146" y="28"/>
                  </a:lnTo>
                  <a:lnTo>
                    <a:pt x="145" y="22"/>
                  </a:lnTo>
                  <a:lnTo>
                    <a:pt x="141" y="17"/>
                  </a:lnTo>
                  <a:lnTo>
                    <a:pt x="138" y="13"/>
                  </a:lnTo>
                  <a:lnTo>
                    <a:pt x="133" y="7"/>
                  </a:lnTo>
                  <a:lnTo>
                    <a:pt x="129" y="2"/>
                  </a:lnTo>
                  <a:lnTo>
                    <a:pt x="125" y="0"/>
                  </a:lnTo>
                  <a:lnTo>
                    <a:pt x="118" y="0"/>
                  </a:lnTo>
                  <a:lnTo>
                    <a:pt x="111" y="2"/>
                  </a:lnTo>
                  <a:lnTo>
                    <a:pt x="106" y="3"/>
                  </a:lnTo>
                  <a:lnTo>
                    <a:pt x="101" y="5"/>
                  </a:lnTo>
                  <a:lnTo>
                    <a:pt x="95" y="7"/>
                  </a:lnTo>
                  <a:lnTo>
                    <a:pt x="90" y="11"/>
                  </a:lnTo>
                  <a:lnTo>
                    <a:pt x="88" y="14"/>
                  </a:lnTo>
                  <a:lnTo>
                    <a:pt x="85" y="20"/>
                  </a:lnTo>
                  <a:lnTo>
                    <a:pt x="82" y="27"/>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28" name="Freeform 16"/>
            <p:cNvSpPr>
              <a:spLocks/>
            </p:cNvSpPr>
            <p:nvPr/>
          </p:nvSpPr>
          <p:spPr bwMode="auto">
            <a:xfrm>
              <a:off x="4079" y="1951"/>
              <a:ext cx="170" cy="148"/>
            </a:xfrm>
            <a:custGeom>
              <a:avLst/>
              <a:gdLst>
                <a:gd name="T0" fmla="*/ 3 w 170"/>
                <a:gd name="T1" fmla="*/ 147 h 148"/>
                <a:gd name="T2" fmla="*/ 9 w 170"/>
                <a:gd name="T3" fmla="*/ 145 h 148"/>
                <a:gd name="T4" fmla="*/ 19 w 170"/>
                <a:gd name="T5" fmla="*/ 143 h 148"/>
                <a:gd name="T6" fmla="*/ 29 w 170"/>
                <a:gd name="T7" fmla="*/ 141 h 148"/>
                <a:gd name="T8" fmla="*/ 44 w 170"/>
                <a:gd name="T9" fmla="*/ 138 h 148"/>
                <a:gd name="T10" fmla="*/ 56 w 170"/>
                <a:gd name="T11" fmla="*/ 135 h 148"/>
                <a:gd name="T12" fmla="*/ 68 w 170"/>
                <a:gd name="T13" fmla="*/ 130 h 148"/>
                <a:gd name="T14" fmla="*/ 84 w 170"/>
                <a:gd name="T15" fmla="*/ 126 h 148"/>
                <a:gd name="T16" fmla="*/ 98 w 170"/>
                <a:gd name="T17" fmla="*/ 122 h 148"/>
                <a:gd name="T18" fmla="*/ 110 w 170"/>
                <a:gd name="T19" fmla="*/ 117 h 148"/>
                <a:gd name="T20" fmla="*/ 126 w 170"/>
                <a:gd name="T21" fmla="*/ 112 h 148"/>
                <a:gd name="T22" fmla="*/ 137 w 170"/>
                <a:gd name="T23" fmla="*/ 107 h 148"/>
                <a:gd name="T24" fmla="*/ 147 w 170"/>
                <a:gd name="T25" fmla="*/ 100 h 148"/>
                <a:gd name="T26" fmla="*/ 155 w 170"/>
                <a:gd name="T27" fmla="*/ 93 h 148"/>
                <a:gd name="T28" fmla="*/ 162 w 170"/>
                <a:gd name="T29" fmla="*/ 89 h 148"/>
                <a:gd name="T30" fmla="*/ 167 w 170"/>
                <a:gd name="T31" fmla="*/ 82 h 148"/>
                <a:gd name="T32" fmla="*/ 169 w 170"/>
                <a:gd name="T33" fmla="*/ 75 h 148"/>
                <a:gd name="T34" fmla="*/ 166 w 170"/>
                <a:gd name="T35" fmla="*/ 67 h 148"/>
                <a:gd name="T36" fmla="*/ 161 w 170"/>
                <a:gd name="T37" fmla="*/ 61 h 148"/>
                <a:gd name="T38" fmla="*/ 153 w 170"/>
                <a:gd name="T39" fmla="*/ 52 h 148"/>
                <a:gd name="T40" fmla="*/ 143 w 170"/>
                <a:gd name="T41" fmla="*/ 47 h 148"/>
                <a:gd name="T42" fmla="*/ 130 w 170"/>
                <a:gd name="T43" fmla="*/ 41 h 148"/>
                <a:gd name="T44" fmla="*/ 115 w 170"/>
                <a:gd name="T45" fmla="*/ 34 h 148"/>
                <a:gd name="T46" fmla="*/ 100 w 170"/>
                <a:gd name="T47" fmla="*/ 27 h 148"/>
                <a:gd name="T48" fmla="*/ 85 w 170"/>
                <a:gd name="T49" fmla="*/ 22 h 148"/>
                <a:gd name="T50" fmla="*/ 70 w 170"/>
                <a:gd name="T51" fmla="*/ 17 h 148"/>
                <a:gd name="T52" fmla="*/ 54 w 170"/>
                <a:gd name="T53" fmla="*/ 12 h 148"/>
                <a:gd name="T54" fmla="*/ 40 w 170"/>
                <a:gd name="T55" fmla="*/ 7 h 148"/>
                <a:gd name="T56" fmla="*/ 27 w 170"/>
                <a:gd name="T57" fmla="*/ 5 h 148"/>
                <a:gd name="T58" fmla="*/ 15 w 170"/>
                <a:gd name="T59" fmla="*/ 2 h 148"/>
                <a:gd name="T60" fmla="*/ 8 w 170"/>
                <a:gd name="T61" fmla="*/ 0 h 148"/>
                <a:gd name="T62" fmla="*/ 2 w 170"/>
                <a:gd name="T63" fmla="*/ 1 h 148"/>
                <a:gd name="T64" fmla="*/ 0 w 170"/>
                <a:gd name="T65" fmla="*/ 0 h 148"/>
                <a:gd name="T66" fmla="*/ 3 w 170"/>
                <a:gd name="T67" fmla="*/ 147 h 14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70"/>
                <a:gd name="T103" fmla="*/ 0 h 148"/>
                <a:gd name="T104" fmla="*/ 170 w 170"/>
                <a:gd name="T105" fmla="*/ 148 h 14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70" h="148">
                  <a:moveTo>
                    <a:pt x="3" y="147"/>
                  </a:moveTo>
                  <a:lnTo>
                    <a:pt x="9" y="145"/>
                  </a:lnTo>
                  <a:lnTo>
                    <a:pt x="19" y="143"/>
                  </a:lnTo>
                  <a:lnTo>
                    <a:pt x="29" y="141"/>
                  </a:lnTo>
                  <a:lnTo>
                    <a:pt x="44" y="138"/>
                  </a:lnTo>
                  <a:lnTo>
                    <a:pt x="56" y="135"/>
                  </a:lnTo>
                  <a:lnTo>
                    <a:pt x="68" y="130"/>
                  </a:lnTo>
                  <a:lnTo>
                    <a:pt x="84" y="126"/>
                  </a:lnTo>
                  <a:lnTo>
                    <a:pt x="98" y="122"/>
                  </a:lnTo>
                  <a:lnTo>
                    <a:pt x="110" y="117"/>
                  </a:lnTo>
                  <a:lnTo>
                    <a:pt x="126" y="112"/>
                  </a:lnTo>
                  <a:lnTo>
                    <a:pt x="137" y="107"/>
                  </a:lnTo>
                  <a:lnTo>
                    <a:pt x="147" y="100"/>
                  </a:lnTo>
                  <a:lnTo>
                    <a:pt x="155" y="93"/>
                  </a:lnTo>
                  <a:lnTo>
                    <a:pt x="162" y="89"/>
                  </a:lnTo>
                  <a:lnTo>
                    <a:pt x="167" y="82"/>
                  </a:lnTo>
                  <a:lnTo>
                    <a:pt x="169" y="75"/>
                  </a:lnTo>
                  <a:lnTo>
                    <a:pt x="166" y="67"/>
                  </a:lnTo>
                  <a:lnTo>
                    <a:pt x="161" y="61"/>
                  </a:lnTo>
                  <a:lnTo>
                    <a:pt x="153" y="52"/>
                  </a:lnTo>
                  <a:lnTo>
                    <a:pt x="143" y="47"/>
                  </a:lnTo>
                  <a:lnTo>
                    <a:pt x="130" y="41"/>
                  </a:lnTo>
                  <a:lnTo>
                    <a:pt x="115" y="34"/>
                  </a:lnTo>
                  <a:lnTo>
                    <a:pt x="100" y="27"/>
                  </a:lnTo>
                  <a:lnTo>
                    <a:pt x="85" y="22"/>
                  </a:lnTo>
                  <a:lnTo>
                    <a:pt x="70" y="17"/>
                  </a:lnTo>
                  <a:lnTo>
                    <a:pt x="54" y="12"/>
                  </a:lnTo>
                  <a:lnTo>
                    <a:pt x="40" y="7"/>
                  </a:lnTo>
                  <a:lnTo>
                    <a:pt x="27" y="5"/>
                  </a:lnTo>
                  <a:lnTo>
                    <a:pt x="15" y="2"/>
                  </a:lnTo>
                  <a:lnTo>
                    <a:pt x="8" y="0"/>
                  </a:lnTo>
                  <a:lnTo>
                    <a:pt x="2" y="1"/>
                  </a:lnTo>
                  <a:lnTo>
                    <a:pt x="0" y="0"/>
                  </a:lnTo>
                  <a:lnTo>
                    <a:pt x="3" y="147"/>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8929" name="Freeform 17"/>
            <p:cNvSpPr>
              <a:spLocks/>
            </p:cNvSpPr>
            <p:nvPr/>
          </p:nvSpPr>
          <p:spPr bwMode="auto">
            <a:xfrm>
              <a:off x="4079" y="1951"/>
              <a:ext cx="176" cy="153"/>
            </a:xfrm>
            <a:custGeom>
              <a:avLst/>
              <a:gdLst>
                <a:gd name="T0" fmla="*/ 3 w 176"/>
                <a:gd name="T1" fmla="*/ 152 h 153"/>
                <a:gd name="T2" fmla="*/ 3 w 176"/>
                <a:gd name="T3" fmla="*/ 152 h 153"/>
                <a:gd name="T4" fmla="*/ 9 w 176"/>
                <a:gd name="T5" fmla="*/ 151 h 153"/>
                <a:gd name="T6" fmla="*/ 19 w 176"/>
                <a:gd name="T7" fmla="*/ 150 h 153"/>
                <a:gd name="T8" fmla="*/ 30 w 176"/>
                <a:gd name="T9" fmla="*/ 146 h 153"/>
                <a:gd name="T10" fmla="*/ 43 w 176"/>
                <a:gd name="T11" fmla="*/ 144 h 153"/>
                <a:gd name="T12" fmla="*/ 57 w 176"/>
                <a:gd name="T13" fmla="*/ 140 h 153"/>
                <a:gd name="T14" fmla="*/ 71 w 176"/>
                <a:gd name="T15" fmla="*/ 137 h 153"/>
                <a:gd name="T16" fmla="*/ 85 w 176"/>
                <a:gd name="T17" fmla="*/ 132 h 153"/>
                <a:gd name="T18" fmla="*/ 101 w 176"/>
                <a:gd name="T19" fmla="*/ 127 h 153"/>
                <a:gd name="T20" fmla="*/ 114 w 176"/>
                <a:gd name="T21" fmla="*/ 122 h 153"/>
                <a:gd name="T22" fmla="*/ 128 w 176"/>
                <a:gd name="T23" fmla="*/ 116 h 153"/>
                <a:gd name="T24" fmla="*/ 141 w 176"/>
                <a:gd name="T25" fmla="*/ 111 h 153"/>
                <a:gd name="T26" fmla="*/ 151 w 176"/>
                <a:gd name="T27" fmla="*/ 104 h 153"/>
                <a:gd name="T28" fmla="*/ 161 w 176"/>
                <a:gd name="T29" fmla="*/ 98 h 153"/>
                <a:gd name="T30" fmla="*/ 168 w 176"/>
                <a:gd name="T31" fmla="*/ 92 h 153"/>
                <a:gd name="T32" fmla="*/ 173 w 176"/>
                <a:gd name="T33" fmla="*/ 85 h 153"/>
                <a:gd name="T34" fmla="*/ 175 w 176"/>
                <a:gd name="T35" fmla="*/ 78 h 153"/>
                <a:gd name="T36" fmla="*/ 172 w 176"/>
                <a:gd name="T37" fmla="*/ 70 h 153"/>
                <a:gd name="T38" fmla="*/ 166 w 176"/>
                <a:gd name="T39" fmla="*/ 63 h 153"/>
                <a:gd name="T40" fmla="*/ 158 w 176"/>
                <a:gd name="T41" fmla="*/ 55 h 153"/>
                <a:gd name="T42" fmla="*/ 148 w 176"/>
                <a:gd name="T43" fmla="*/ 49 h 153"/>
                <a:gd name="T44" fmla="*/ 134 w 176"/>
                <a:gd name="T45" fmla="*/ 43 h 153"/>
                <a:gd name="T46" fmla="*/ 119 w 176"/>
                <a:gd name="T47" fmla="*/ 35 h 153"/>
                <a:gd name="T48" fmla="*/ 103 w 176"/>
                <a:gd name="T49" fmla="*/ 29 h 153"/>
                <a:gd name="T50" fmla="*/ 88 w 176"/>
                <a:gd name="T51" fmla="*/ 23 h 153"/>
                <a:gd name="T52" fmla="*/ 72 w 176"/>
                <a:gd name="T53" fmla="*/ 18 h 153"/>
                <a:gd name="T54" fmla="*/ 56 w 176"/>
                <a:gd name="T55" fmla="*/ 13 h 153"/>
                <a:gd name="T56" fmla="*/ 41 w 176"/>
                <a:gd name="T57" fmla="*/ 8 h 153"/>
                <a:gd name="T58" fmla="*/ 28 w 176"/>
                <a:gd name="T59" fmla="*/ 5 h 153"/>
                <a:gd name="T60" fmla="*/ 16 w 176"/>
                <a:gd name="T61" fmla="*/ 3 h 153"/>
                <a:gd name="T62" fmla="*/ 8 w 176"/>
                <a:gd name="T63" fmla="*/ 0 h 153"/>
                <a:gd name="T64" fmla="*/ 2 w 176"/>
                <a:gd name="T65" fmla="*/ 1 h 153"/>
                <a:gd name="T66" fmla="*/ 0 w 176"/>
                <a:gd name="T67" fmla="*/ 0 h 153"/>
                <a:gd name="T68" fmla="*/ 3 w 176"/>
                <a:gd name="T69" fmla="*/ 152 h 15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76"/>
                <a:gd name="T106" fmla="*/ 0 h 153"/>
                <a:gd name="T107" fmla="*/ 176 w 176"/>
                <a:gd name="T108" fmla="*/ 153 h 15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76" h="153">
                  <a:moveTo>
                    <a:pt x="3" y="152"/>
                  </a:moveTo>
                  <a:lnTo>
                    <a:pt x="3" y="152"/>
                  </a:lnTo>
                  <a:lnTo>
                    <a:pt x="9" y="151"/>
                  </a:lnTo>
                  <a:lnTo>
                    <a:pt x="19" y="150"/>
                  </a:lnTo>
                  <a:lnTo>
                    <a:pt x="30" y="146"/>
                  </a:lnTo>
                  <a:lnTo>
                    <a:pt x="43" y="144"/>
                  </a:lnTo>
                  <a:lnTo>
                    <a:pt x="57" y="140"/>
                  </a:lnTo>
                  <a:lnTo>
                    <a:pt x="71" y="137"/>
                  </a:lnTo>
                  <a:lnTo>
                    <a:pt x="85" y="132"/>
                  </a:lnTo>
                  <a:lnTo>
                    <a:pt x="101" y="127"/>
                  </a:lnTo>
                  <a:lnTo>
                    <a:pt x="114" y="122"/>
                  </a:lnTo>
                  <a:lnTo>
                    <a:pt x="128" y="116"/>
                  </a:lnTo>
                  <a:lnTo>
                    <a:pt x="141" y="111"/>
                  </a:lnTo>
                  <a:lnTo>
                    <a:pt x="151" y="104"/>
                  </a:lnTo>
                  <a:lnTo>
                    <a:pt x="161" y="98"/>
                  </a:lnTo>
                  <a:lnTo>
                    <a:pt x="168" y="92"/>
                  </a:lnTo>
                  <a:lnTo>
                    <a:pt x="173" y="85"/>
                  </a:lnTo>
                  <a:lnTo>
                    <a:pt x="175" y="78"/>
                  </a:lnTo>
                  <a:lnTo>
                    <a:pt x="172" y="70"/>
                  </a:lnTo>
                  <a:lnTo>
                    <a:pt x="166" y="63"/>
                  </a:lnTo>
                  <a:lnTo>
                    <a:pt x="158" y="55"/>
                  </a:lnTo>
                  <a:lnTo>
                    <a:pt x="148" y="49"/>
                  </a:lnTo>
                  <a:lnTo>
                    <a:pt x="134" y="43"/>
                  </a:lnTo>
                  <a:lnTo>
                    <a:pt x="119" y="35"/>
                  </a:lnTo>
                  <a:lnTo>
                    <a:pt x="103" y="29"/>
                  </a:lnTo>
                  <a:lnTo>
                    <a:pt x="88" y="23"/>
                  </a:lnTo>
                  <a:lnTo>
                    <a:pt x="72" y="18"/>
                  </a:lnTo>
                  <a:lnTo>
                    <a:pt x="56" y="13"/>
                  </a:lnTo>
                  <a:lnTo>
                    <a:pt x="41" y="8"/>
                  </a:lnTo>
                  <a:lnTo>
                    <a:pt x="28" y="5"/>
                  </a:lnTo>
                  <a:lnTo>
                    <a:pt x="16" y="3"/>
                  </a:lnTo>
                  <a:lnTo>
                    <a:pt x="8" y="0"/>
                  </a:lnTo>
                  <a:lnTo>
                    <a:pt x="2" y="1"/>
                  </a:lnTo>
                  <a:lnTo>
                    <a:pt x="0" y="0"/>
                  </a:lnTo>
                  <a:lnTo>
                    <a:pt x="3" y="152"/>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30" name="Freeform 18"/>
            <p:cNvSpPr>
              <a:spLocks/>
            </p:cNvSpPr>
            <p:nvPr/>
          </p:nvSpPr>
          <p:spPr bwMode="auto">
            <a:xfrm>
              <a:off x="4086" y="1952"/>
              <a:ext cx="162" cy="76"/>
            </a:xfrm>
            <a:custGeom>
              <a:avLst/>
              <a:gdLst>
                <a:gd name="T0" fmla="*/ 161 w 162"/>
                <a:gd name="T1" fmla="*/ 75 h 76"/>
                <a:gd name="T2" fmla="*/ 159 w 162"/>
                <a:gd name="T3" fmla="*/ 69 h 76"/>
                <a:gd name="T4" fmla="*/ 154 w 162"/>
                <a:gd name="T5" fmla="*/ 61 h 76"/>
                <a:gd name="T6" fmla="*/ 147 w 162"/>
                <a:gd name="T7" fmla="*/ 54 h 76"/>
                <a:gd name="T8" fmla="*/ 136 w 162"/>
                <a:gd name="T9" fmla="*/ 47 h 76"/>
                <a:gd name="T10" fmla="*/ 126 w 162"/>
                <a:gd name="T11" fmla="*/ 42 h 76"/>
                <a:gd name="T12" fmla="*/ 111 w 162"/>
                <a:gd name="T13" fmla="*/ 35 h 76"/>
                <a:gd name="T14" fmla="*/ 97 w 162"/>
                <a:gd name="T15" fmla="*/ 30 h 76"/>
                <a:gd name="T16" fmla="*/ 82 w 162"/>
                <a:gd name="T17" fmla="*/ 24 h 76"/>
                <a:gd name="T18" fmla="*/ 67 w 162"/>
                <a:gd name="T19" fmla="*/ 20 h 76"/>
                <a:gd name="T20" fmla="*/ 52 w 162"/>
                <a:gd name="T21" fmla="*/ 14 h 76"/>
                <a:gd name="T22" fmla="*/ 37 w 162"/>
                <a:gd name="T23" fmla="*/ 10 h 76"/>
                <a:gd name="T24" fmla="*/ 26 w 162"/>
                <a:gd name="T25" fmla="*/ 7 h 76"/>
                <a:gd name="T26" fmla="*/ 15 w 162"/>
                <a:gd name="T27" fmla="*/ 5 h 76"/>
                <a:gd name="T28" fmla="*/ 7 w 162"/>
                <a:gd name="T29" fmla="*/ 2 h 76"/>
                <a:gd name="T30" fmla="*/ 1 w 162"/>
                <a:gd name="T31" fmla="*/ 1 h 76"/>
                <a:gd name="T32" fmla="*/ 0 w 162"/>
                <a:gd name="T33" fmla="*/ 0 h 76"/>
                <a:gd name="T34" fmla="*/ 3 w 162"/>
                <a:gd name="T35" fmla="*/ 75 h 76"/>
                <a:gd name="T36" fmla="*/ 161 w 162"/>
                <a:gd name="T37" fmla="*/ 75 h 7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62"/>
                <a:gd name="T58" fmla="*/ 0 h 76"/>
                <a:gd name="T59" fmla="*/ 162 w 162"/>
                <a:gd name="T60" fmla="*/ 76 h 7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62" h="76">
                  <a:moveTo>
                    <a:pt x="161" y="75"/>
                  </a:moveTo>
                  <a:lnTo>
                    <a:pt x="159" y="69"/>
                  </a:lnTo>
                  <a:lnTo>
                    <a:pt x="154" y="61"/>
                  </a:lnTo>
                  <a:lnTo>
                    <a:pt x="147" y="54"/>
                  </a:lnTo>
                  <a:lnTo>
                    <a:pt x="136" y="47"/>
                  </a:lnTo>
                  <a:lnTo>
                    <a:pt x="126" y="42"/>
                  </a:lnTo>
                  <a:lnTo>
                    <a:pt x="111" y="35"/>
                  </a:lnTo>
                  <a:lnTo>
                    <a:pt x="97" y="30"/>
                  </a:lnTo>
                  <a:lnTo>
                    <a:pt x="82" y="24"/>
                  </a:lnTo>
                  <a:lnTo>
                    <a:pt x="67" y="20"/>
                  </a:lnTo>
                  <a:lnTo>
                    <a:pt x="52" y="14"/>
                  </a:lnTo>
                  <a:lnTo>
                    <a:pt x="37" y="10"/>
                  </a:lnTo>
                  <a:lnTo>
                    <a:pt x="26" y="7"/>
                  </a:lnTo>
                  <a:lnTo>
                    <a:pt x="15" y="5"/>
                  </a:lnTo>
                  <a:lnTo>
                    <a:pt x="7" y="2"/>
                  </a:lnTo>
                  <a:lnTo>
                    <a:pt x="1" y="1"/>
                  </a:lnTo>
                  <a:lnTo>
                    <a:pt x="0" y="0"/>
                  </a:lnTo>
                  <a:lnTo>
                    <a:pt x="3" y="75"/>
                  </a:lnTo>
                  <a:lnTo>
                    <a:pt x="161" y="75"/>
                  </a:lnTo>
                </a:path>
              </a:pathLst>
            </a:custGeom>
            <a:solidFill>
              <a:srgbClr val="000000"/>
            </a:solidFill>
            <a:ln w="12700" cap="rnd" cmpd="sng">
              <a:noFill/>
              <a:prstDash val="solid"/>
              <a:round/>
              <a:headEnd type="none" w="med" len="med"/>
              <a:tailEnd type="none" w="med" len="med"/>
            </a:ln>
          </p:spPr>
          <p:txBody>
            <a:bodyPr/>
            <a:lstStyle/>
            <a:p>
              <a:endParaRPr lang="en-GB"/>
            </a:p>
          </p:txBody>
        </p:sp>
        <p:sp>
          <p:nvSpPr>
            <p:cNvPr id="38931" name="Freeform 19"/>
            <p:cNvSpPr>
              <a:spLocks/>
            </p:cNvSpPr>
            <p:nvPr/>
          </p:nvSpPr>
          <p:spPr bwMode="auto">
            <a:xfrm>
              <a:off x="4086" y="1953"/>
              <a:ext cx="168" cy="81"/>
            </a:xfrm>
            <a:custGeom>
              <a:avLst/>
              <a:gdLst>
                <a:gd name="T0" fmla="*/ 167 w 168"/>
                <a:gd name="T1" fmla="*/ 77 h 81"/>
                <a:gd name="T2" fmla="*/ 167 w 168"/>
                <a:gd name="T3" fmla="*/ 77 h 81"/>
                <a:gd name="T4" fmla="*/ 165 w 168"/>
                <a:gd name="T5" fmla="*/ 71 h 81"/>
                <a:gd name="T6" fmla="*/ 159 w 168"/>
                <a:gd name="T7" fmla="*/ 63 h 81"/>
                <a:gd name="T8" fmla="*/ 152 w 168"/>
                <a:gd name="T9" fmla="*/ 55 h 81"/>
                <a:gd name="T10" fmla="*/ 141 w 168"/>
                <a:gd name="T11" fmla="*/ 48 h 81"/>
                <a:gd name="T12" fmla="*/ 130 w 168"/>
                <a:gd name="T13" fmla="*/ 43 h 81"/>
                <a:gd name="T14" fmla="*/ 115 w 168"/>
                <a:gd name="T15" fmla="*/ 35 h 81"/>
                <a:gd name="T16" fmla="*/ 99 w 168"/>
                <a:gd name="T17" fmla="*/ 30 h 81"/>
                <a:gd name="T18" fmla="*/ 85 w 168"/>
                <a:gd name="T19" fmla="*/ 24 h 81"/>
                <a:gd name="T20" fmla="*/ 68 w 168"/>
                <a:gd name="T21" fmla="*/ 19 h 81"/>
                <a:gd name="T22" fmla="*/ 53 w 168"/>
                <a:gd name="T23" fmla="*/ 14 h 81"/>
                <a:gd name="T24" fmla="*/ 38 w 168"/>
                <a:gd name="T25" fmla="*/ 10 h 81"/>
                <a:gd name="T26" fmla="*/ 27 w 168"/>
                <a:gd name="T27" fmla="*/ 7 h 81"/>
                <a:gd name="T28" fmla="*/ 15 w 168"/>
                <a:gd name="T29" fmla="*/ 5 h 81"/>
                <a:gd name="T30" fmla="*/ 6 w 168"/>
                <a:gd name="T31" fmla="*/ 2 h 81"/>
                <a:gd name="T32" fmla="*/ 1 w 168"/>
                <a:gd name="T33" fmla="*/ 1 h 81"/>
                <a:gd name="T34" fmla="*/ 0 w 168"/>
                <a:gd name="T35" fmla="*/ 0 h 81"/>
                <a:gd name="T36" fmla="*/ 1 w 168"/>
                <a:gd name="T37" fmla="*/ 80 h 81"/>
                <a:gd name="T38" fmla="*/ 167 w 168"/>
                <a:gd name="T39" fmla="*/ 77 h 8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68"/>
                <a:gd name="T61" fmla="*/ 0 h 81"/>
                <a:gd name="T62" fmla="*/ 168 w 168"/>
                <a:gd name="T63" fmla="*/ 81 h 8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68" h="81">
                  <a:moveTo>
                    <a:pt x="167" y="77"/>
                  </a:moveTo>
                  <a:lnTo>
                    <a:pt x="167" y="77"/>
                  </a:lnTo>
                  <a:lnTo>
                    <a:pt x="165" y="71"/>
                  </a:lnTo>
                  <a:lnTo>
                    <a:pt x="159" y="63"/>
                  </a:lnTo>
                  <a:lnTo>
                    <a:pt x="152" y="55"/>
                  </a:lnTo>
                  <a:lnTo>
                    <a:pt x="141" y="48"/>
                  </a:lnTo>
                  <a:lnTo>
                    <a:pt x="130" y="43"/>
                  </a:lnTo>
                  <a:lnTo>
                    <a:pt x="115" y="35"/>
                  </a:lnTo>
                  <a:lnTo>
                    <a:pt x="99" y="30"/>
                  </a:lnTo>
                  <a:lnTo>
                    <a:pt x="85" y="24"/>
                  </a:lnTo>
                  <a:lnTo>
                    <a:pt x="68" y="19"/>
                  </a:lnTo>
                  <a:lnTo>
                    <a:pt x="53" y="14"/>
                  </a:lnTo>
                  <a:lnTo>
                    <a:pt x="38" y="10"/>
                  </a:lnTo>
                  <a:lnTo>
                    <a:pt x="27" y="7"/>
                  </a:lnTo>
                  <a:lnTo>
                    <a:pt x="15" y="5"/>
                  </a:lnTo>
                  <a:lnTo>
                    <a:pt x="6" y="2"/>
                  </a:lnTo>
                  <a:lnTo>
                    <a:pt x="1" y="1"/>
                  </a:lnTo>
                  <a:lnTo>
                    <a:pt x="0" y="0"/>
                  </a:lnTo>
                  <a:lnTo>
                    <a:pt x="1" y="80"/>
                  </a:lnTo>
                  <a:lnTo>
                    <a:pt x="167" y="77"/>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32" name="Freeform 20"/>
            <p:cNvSpPr>
              <a:spLocks/>
            </p:cNvSpPr>
            <p:nvPr/>
          </p:nvSpPr>
          <p:spPr bwMode="auto">
            <a:xfrm>
              <a:off x="4057" y="1946"/>
              <a:ext cx="198" cy="165"/>
            </a:xfrm>
            <a:custGeom>
              <a:avLst/>
              <a:gdLst>
                <a:gd name="T0" fmla="*/ 8 w 198"/>
                <a:gd name="T1" fmla="*/ 164 h 165"/>
                <a:gd name="T2" fmla="*/ 8 w 198"/>
                <a:gd name="T3" fmla="*/ 164 h 165"/>
                <a:gd name="T4" fmla="*/ 17 w 198"/>
                <a:gd name="T5" fmla="*/ 162 h 165"/>
                <a:gd name="T6" fmla="*/ 26 w 198"/>
                <a:gd name="T7" fmla="*/ 159 h 165"/>
                <a:gd name="T8" fmla="*/ 38 w 198"/>
                <a:gd name="T9" fmla="*/ 157 h 165"/>
                <a:gd name="T10" fmla="*/ 51 w 198"/>
                <a:gd name="T11" fmla="*/ 152 h 165"/>
                <a:gd name="T12" fmla="*/ 66 w 198"/>
                <a:gd name="T13" fmla="*/ 150 h 165"/>
                <a:gd name="T14" fmla="*/ 84 w 198"/>
                <a:gd name="T15" fmla="*/ 145 h 165"/>
                <a:gd name="T16" fmla="*/ 99 w 198"/>
                <a:gd name="T17" fmla="*/ 140 h 165"/>
                <a:gd name="T18" fmla="*/ 115 w 198"/>
                <a:gd name="T19" fmla="*/ 135 h 165"/>
                <a:gd name="T20" fmla="*/ 130 w 198"/>
                <a:gd name="T21" fmla="*/ 129 h 165"/>
                <a:gd name="T22" fmla="*/ 146 w 198"/>
                <a:gd name="T23" fmla="*/ 122 h 165"/>
                <a:gd name="T24" fmla="*/ 160 w 198"/>
                <a:gd name="T25" fmla="*/ 117 h 165"/>
                <a:gd name="T26" fmla="*/ 172 w 198"/>
                <a:gd name="T27" fmla="*/ 110 h 165"/>
                <a:gd name="T28" fmla="*/ 182 w 198"/>
                <a:gd name="T29" fmla="*/ 104 h 165"/>
                <a:gd name="T30" fmla="*/ 190 w 198"/>
                <a:gd name="T31" fmla="*/ 97 h 165"/>
                <a:gd name="T32" fmla="*/ 195 w 198"/>
                <a:gd name="T33" fmla="*/ 89 h 165"/>
                <a:gd name="T34" fmla="*/ 197 w 198"/>
                <a:gd name="T35" fmla="*/ 83 h 165"/>
                <a:gd name="T36" fmla="*/ 194 w 198"/>
                <a:gd name="T37" fmla="*/ 74 h 165"/>
                <a:gd name="T38" fmla="*/ 188 w 198"/>
                <a:gd name="T39" fmla="*/ 66 h 165"/>
                <a:gd name="T40" fmla="*/ 178 w 198"/>
                <a:gd name="T41" fmla="*/ 58 h 165"/>
                <a:gd name="T42" fmla="*/ 165 w 198"/>
                <a:gd name="T43" fmla="*/ 52 h 165"/>
                <a:gd name="T44" fmla="*/ 150 w 198"/>
                <a:gd name="T45" fmla="*/ 45 h 165"/>
                <a:gd name="T46" fmla="*/ 133 w 198"/>
                <a:gd name="T47" fmla="*/ 37 h 165"/>
                <a:gd name="T48" fmla="*/ 116 w 198"/>
                <a:gd name="T49" fmla="*/ 31 h 165"/>
                <a:gd name="T50" fmla="*/ 98 w 198"/>
                <a:gd name="T51" fmla="*/ 25 h 165"/>
                <a:gd name="T52" fmla="*/ 80 w 198"/>
                <a:gd name="T53" fmla="*/ 19 h 165"/>
                <a:gd name="T54" fmla="*/ 62 w 198"/>
                <a:gd name="T55" fmla="*/ 14 h 165"/>
                <a:gd name="T56" fmla="*/ 46 w 198"/>
                <a:gd name="T57" fmla="*/ 10 h 165"/>
                <a:gd name="T58" fmla="*/ 31 w 198"/>
                <a:gd name="T59" fmla="*/ 6 h 165"/>
                <a:gd name="T60" fmla="*/ 17 w 198"/>
                <a:gd name="T61" fmla="*/ 3 h 165"/>
                <a:gd name="T62" fmla="*/ 7 w 198"/>
                <a:gd name="T63" fmla="*/ 1 h 165"/>
                <a:gd name="T64" fmla="*/ 1 w 198"/>
                <a:gd name="T65" fmla="*/ 1 h 165"/>
                <a:gd name="T66" fmla="*/ 0 w 198"/>
                <a:gd name="T67" fmla="*/ 0 h 1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98"/>
                <a:gd name="T103" fmla="*/ 0 h 165"/>
                <a:gd name="T104" fmla="*/ 198 w 198"/>
                <a:gd name="T105" fmla="*/ 165 h 16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98" h="165">
                  <a:moveTo>
                    <a:pt x="8" y="164"/>
                  </a:moveTo>
                  <a:lnTo>
                    <a:pt x="8" y="164"/>
                  </a:lnTo>
                  <a:lnTo>
                    <a:pt x="17" y="162"/>
                  </a:lnTo>
                  <a:lnTo>
                    <a:pt x="26" y="159"/>
                  </a:lnTo>
                  <a:lnTo>
                    <a:pt x="38" y="157"/>
                  </a:lnTo>
                  <a:lnTo>
                    <a:pt x="51" y="152"/>
                  </a:lnTo>
                  <a:lnTo>
                    <a:pt x="66" y="150"/>
                  </a:lnTo>
                  <a:lnTo>
                    <a:pt x="84" y="145"/>
                  </a:lnTo>
                  <a:lnTo>
                    <a:pt x="99" y="140"/>
                  </a:lnTo>
                  <a:lnTo>
                    <a:pt x="115" y="135"/>
                  </a:lnTo>
                  <a:lnTo>
                    <a:pt x="130" y="129"/>
                  </a:lnTo>
                  <a:lnTo>
                    <a:pt x="146" y="122"/>
                  </a:lnTo>
                  <a:lnTo>
                    <a:pt x="160" y="117"/>
                  </a:lnTo>
                  <a:lnTo>
                    <a:pt x="172" y="110"/>
                  </a:lnTo>
                  <a:lnTo>
                    <a:pt x="182" y="104"/>
                  </a:lnTo>
                  <a:lnTo>
                    <a:pt x="190" y="97"/>
                  </a:lnTo>
                  <a:lnTo>
                    <a:pt x="195" y="89"/>
                  </a:lnTo>
                  <a:lnTo>
                    <a:pt x="197" y="83"/>
                  </a:lnTo>
                  <a:lnTo>
                    <a:pt x="194" y="74"/>
                  </a:lnTo>
                  <a:lnTo>
                    <a:pt x="188" y="66"/>
                  </a:lnTo>
                  <a:lnTo>
                    <a:pt x="178" y="58"/>
                  </a:lnTo>
                  <a:lnTo>
                    <a:pt x="165" y="52"/>
                  </a:lnTo>
                  <a:lnTo>
                    <a:pt x="150" y="45"/>
                  </a:lnTo>
                  <a:lnTo>
                    <a:pt x="133" y="37"/>
                  </a:lnTo>
                  <a:lnTo>
                    <a:pt x="116" y="31"/>
                  </a:lnTo>
                  <a:lnTo>
                    <a:pt x="98" y="25"/>
                  </a:lnTo>
                  <a:lnTo>
                    <a:pt x="80" y="19"/>
                  </a:lnTo>
                  <a:lnTo>
                    <a:pt x="62" y="14"/>
                  </a:lnTo>
                  <a:lnTo>
                    <a:pt x="46" y="10"/>
                  </a:lnTo>
                  <a:lnTo>
                    <a:pt x="31" y="6"/>
                  </a:lnTo>
                  <a:lnTo>
                    <a:pt x="17" y="3"/>
                  </a:lnTo>
                  <a:lnTo>
                    <a:pt x="7" y="1"/>
                  </a:lnTo>
                  <a:lnTo>
                    <a:pt x="1" y="1"/>
                  </a:lnTo>
                  <a:lnTo>
                    <a:pt x="0"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33" name="Line 21"/>
            <p:cNvSpPr>
              <a:spLocks noChangeShapeType="1"/>
            </p:cNvSpPr>
            <p:nvPr/>
          </p:nvSpPr>
          <p:spPr bwMode="auto">
            <a:xfrm>
              <a:off x="4085" y="1957"/>
              <a:ext cx="3" cy="142"/>
            </a:xfrm>
            <a:prstGeom prst="line">
              <a:avLst/>
            </a:prstGeom>
            <a:noFill/>
            <a:ln w="12700">
              <a:solidFill>
                <a:srgbClr val="000000"/>
              </a:solidFill>
              <a:round/>
              <a:headEnd/>
              <a:tailEnd/>
            </a:ln>
          </p:spPr>
          <p:txBody>
            <a:bodyPr wrap="none" anchor="ctr"/>
            <a:lstStyle/>
            <a:p>
              <a:endParaRPr lang="en-GB"/>
            </a:p>
          </p:txBody>
        </p:sp>
        <p:sp>
          <p:nvSpPr>
            <p:cNvPr id="38934" name="Line 22"/>
            <p:cNvSpPr>
              <a:spLocks noChangeShapeType="1"/>
            </p:cNvSpPr>
            <p:nvPr/>
          </p:nvSpPr>
          <p:spPr bwMode="auto">
            <a:xfrm flipH="1">
              <a:off x="1676" y="1544"/>
              <a:ext cx="10" cy="6"/>
            </a:xfrm>
            <a:prstGeom prst="line">
              <a:avLst/>
            </a:prstGeom>
            <a:noFill/>
            <a:ln w="12700">
              <a:solidFill>
                <a:srgbClr val="FFFFFF"/>
              </a:solidFill>
              <a:round/>
              <a:headEnd/>
              <a:tailEnd/>
            </a:ln>
          </p:spPr>
          <p:txBody>
            <a:bodyPr wrap="none" anchor="ctr"/>
            <a:lstStyle/>
            <a:p>
              <a:endParaRPr lang="en-GB"/>
            </a:p>
          </p:txBody>
        </p:sp>
        <p:sp>
          <p:nvSpPr>
            <p:cNvPr id="38935" name="Freeform 23"/>
            <p:cNvSpPr>
              <a:spLocks/>
            </p:cNvSpPr>
            <p:nvPr/>
          </p:nvSpPr>
          <p:spPr bwMode="auto">
            <a:xfrm>
              <a:off x="1621" y="1541"/>
              <a:ext cx="60" cy="629"/>
            </a:xfrm>
            <a:custGeom>
              <a:avLst/>
              <a:gdLst>
                <a:gd name="T0" fmla="*/ 59 w 60"/>
                <a:gd name="T1" fmla="*/ 0 h 629"/>
                <a:gd name="T2" fmla="*/ 59 w 60"/>
                <a:gd name="T3" fmla="*/ 0 h 629"/>
                <a:gd name="T4" fmla="*/ 58 w 60"/>
                <a:gd name="T5" fmla="*/ 3 h 629"/>
                <a:gd name="T6" fmla="*/ 57 w 60"/>
                <a:gd name="T7" fmla="*/ 14 h 629"/>
                <a:gd name="T8" fmla="*/ 59 w 60"/>
                <a:gd name="T9" fmla="*/ 27 h 629"/>
                <a:gd name="T10" fmla="*/ 59 w 60"/>
                <a:gd name="T11" fmla="*/ 43 h 629"/>
                <a:gd name="T12" fmla="*/ 59 w 60"/>
                <a:gd name="T13" fmla="*/ 59 h 629"/>
                <a:gd name="T14" fmla="*/ 59 w 60"/>
                <a:gd name="T15" fmla="*/ 74 h 629"/>
                <a:gd name="T16" fmla="*/ 59 w 60"/>
                <a:gd name="T17" fmla="*/ 84 h 629"/>
                <a:gd name="T18" fmla="*/ 59 w 60"/>
                <a:gd name="T19" fmla="*/ 87 h 629"/>
                <a:gd name="T20" fmla="*/ 0 w 60"/>
                <a:gd name="T21" fmla="*/ 87 h 629"/>
                <a:gd name="T22" fmla="*/ 6 w 60"/>
                <a:gd name="T23" fmla="*/ 628 h 62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0"/>
                <a:gd name="T37" fmla="*/ 0 h 629"/>
                <a:gd name="T38" fmla="*/ 60 w 60"/>
                <a:gd name="T39" fmla="*/ 629 h 62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0" h="629">
                  <a:moveTo>
                    <a:pt x="59" y="0"/>
                  </a:moveTo>
                  <a:lnTo>
                    <a:pt x="59" y="0"/>
                  </a:lnTo>
                  <a:lnTo>
                    <a:pt x="58" y="3"/>
                  </a:lnTo>
                  <a:lnTo>
                    <a:pt x="57" y="14"/>
                  </a:lnTo>
                  <a:lnTo>
                    <a:pt x="59" y="27"/>
                  </a:lnTo>
                  <a:lnTo>
                    <a:pt x="59" y="43"/>
                  </a:lnTo>
                  <a:lnTo>
                    <a:pt x="59" y="59"/>
                  </a:lnTo>
                  <a:lnTo>
                    <a:pt x="59" y="74"/>
                  </a:lnTo>
                  <a:lnTo>
                    <a:pt x="59" y="84"/>
                  </a:lnTo>
                  <a:lnTo>
                    <a:pt x="59" y="87"/>
                  </a:lnTo>
                  <a:lnTo>
                    <a:pt x="0" y="87"/>
                  </a:lnTo>
                  <a:lnTo>
                    <a:pt x="6" y="628"/>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36" name="Freeform 24"/>
            <p:cNvSpPr>
              <a:spLocks/>
            </p:cNvSpPr>
            <p:nvPr/>
          </p:nvSpPr>
          <p:spPr bwMode="auto">
            <a:xfrm>
              <a:off x="2775" y="1791"/>
              <a:ext cx="862" cy="158"/>
            </a:xfrm>
            <a:custGeom>
              <a:avLst/>
              <a:gdLst>
                <a:gd name="T0" fmla="*/ 861 w 862"/>
                <a:gd name="T1" fmla="*/ 109 h 158"/>
                <a:gd name="T2" fmla="*/ 845 w 862"/>
                <a:gd name="T3" fmla="*/ 151 h 158"/>
                <a:gd name="T4" fmla="*/ 693 w 862"/>
                <a:gd name="T5" fmla="*/ 157 h 158"/>
                <a:gd name="T6" fmla="*/ 51 w 862"/>
                <a:gd name="T7" fmla="*/ 62 h 158"/>
                <a:gd name="T8" fmla="*/ 49 w 862"/>
                <a:gd name="T9" fmla="*/ 59 h 158"/>
                <a:gd name="T10" fmla="*/ 44 w 862"/>
                <a:gd name="T11" fmla="*/ 52 h 158"/>
                <a:gd name="T12" fmla="*/ 35 w 862"/>
                <a:gd name="T13" fmla="*/ 43 h 158"/>
                <a:gd name="T14" fmla="*/ 25 w 862"/>
                <a:gd name="T15" fmla="*/ 31 h 158"/>
                <a:gd name="T16" fmla="*/ 15 w 862"/>
                <a:gd name="T17" fmla="*/ 20 h 158"/>
                <a:gd name="T18" fmla="*/ 7 w 862"/>
                <a:gd name="T19" fmla="*/ 10 h 158"/>
                <a:gd name="T20" fmla="*/ 2 w 862"/>
                <a:gd name="T21" fmla="*/ 3 h 158"/>
                <a:gd name="T22" fmla="*/ 0 w 862"/>
                <a:gd name="T23" fmla="*/ 0 h 1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62"/>
                <a:gd name="T37" fmla="*/ 0 h 158"/>
                <a:gd name="T38" fmla="*/ 862 w 862"/>
                <a:gd name="T39" fmla="*/ 158 h 15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62" h="158">
                  <a:moveTo>
                    <a:pt x="861" y="109"/>
                  </a:moveTo>
                  <a:lnTo>
                    <a:pt x="845" y="151"/>
                  </a:lnTo>
                  <a:lnTo>
                    <a:pt x="693" y="157"/>
                  </a:lnTo>
                  <a:lnTo>
                    <a:pt x="51" y="62"/>
                  </a:lnTo>
                  <a:lnTo>
                    <a:pt x="49" y="59"/>
                  </a:lnTo>
                  <a:lnTo>
                    <a:pt x="44" y="52"/>
                  </a:lnTo>
                  <a:lnTo>
                    <a:pt x="35" y="43"/>
                  </a:lnTo>
                  <a:lnTo>
                    <a:pt x="25" y="31"/>
                  </a:lnTo>
                  <a:lnTo>
                    <a:pt x="15" y="20"/>
                  </a:lnTo>
                  <a:lnTo>
                    <a:pt x="7" y="10"/>
                  </a:lnTo>
                  <a:lnTo>
                    <a:pt x="2" y="3"/>
                  </a:lnTo>
                  <a:lnTo>
                    <a:pt x="0"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37" name="Freeform 25"/>
            <p:cNvSpPr>
              <a:spLocks/>
            </p:cNvSpPr>
            <p:nvPr/>
          </p:nvSpPr>
          <p:spPr bwMode="auto">
            <a:xfrm>
              <a:off x="2753" y="1799"/>
              <a:ext cx="896" cy="171"/>
            </a:xfrm>
            <a:custGeom>
              <a:avLst/>
              <a:gdLst>
                <a:gd name="T0" fmla="*/ 895 w 896"/>
                <a:gd name="T1" fmla="*/ 101 h 171"/>
                <a:gd name="T2" fmla="*/ 868 w 896"/>
                <a:gd name="T3" fmla="*/ 165 h 171"/>
                <a:gd name="T4" fmla="*/ 710 w 896"/>
                <a:gd name="T5" fmla="*/ 170 h 171"/>
                <a:gd name="T6" fmla="*/ 60 w 896"/>
                <a:gd name="T7" fmla="*/ 74 h 171"/>
                <a:gd name="T8" fmla="*/ 0 w 896"/>
                <a:gd name="T9" fmla="*/ 0 h 171"/>
                <a:gd name="T10" fmla="*/ 0 60000 65536"/>
                <a:gd name="T11" fmla="*/ 0 60000 65536"/>
                <a:gd name="T12" fmla="*/ 0 60000 65536"/>
                <a:gd name="T13" fmla="*/ 0 60000 65536"/>
                <a:gd name="T14" fmla="*/ 0 60000 65536"/>
                <a:gd name="T15" fmla="*/ 0 w 896"/>
                <a:gd name="T16" fmla="*/ 0 h 171"/>
                <a:gd name="T17" fmla="*/ 896 w 896"/>
                <a:gd name="T18" fmla="*/ 171 h 171"/>
              </a:gdLst>
              <a:ahLst/>
              <a:cxnLst>
                <a:cxn ang="T10">
                  <a:pos x="T0" y="T1"/>
                </a:cxn>
                <a:cxn ang="T11">
                  <a:pos x="T2" y="T3"/>
                </a:cxn>
                <a:cxn ang="T12">
                  <a:pos x="T4" y="T5"/>
                </a:cxn>
                <a:cxn ang="T13">
                  <a:pos x="T6" y="T7"/>
                </a:cxn>
                <a:cxn ang="T14">
                  <a:pos x="T8" y="T9"/>
                </a:cxn>
              </a:cxnLst>
              <a:rect l="T15" t="T16" r="T17" b="T18"/>
              <a:pathLst>
                <a:path w="896" h="171">
                  <a:moveTo>
                    <a:pt x="895" y="101"/>
                  </a:moveTo>
                  <a:lnTo>
                    <a:pt x="868" y="165"/>
                  </a:lnTo>
                  <a:lnTo>
                    <a:pt x="710" y="170"/>
                  </a:lnTo>
                  <a:lnTo>
                    <a:pt x="60" y="74"/>
                  </a:lnTo>
                  <a:lnTo>
                    <a:pt x="0"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38" name="Freeform 26"/>
            <p:cNvSpPr>
              <a:spLocks/>
            </p:cNvSpPr>
            <p:nvPr/>
          </p:nvSpPr>
          <p:spPr bwMode="auto">
            <a:xfrm>
              <a:off x="1457" y="1682"/>
              <a:ext cx="58" cy="263"/>
            </a:xfrm>
            <a:custGeom>
              <a:avLst/>
              <a:gdLst>
                <a:gd name="T0" fmla="*/ 28 w 58"/>
                <a:gd name="T1" fmla="*/ 0 h 263"/>
                <a:gd name="T2" fmla="*/ 57 w 58"/>
                <a:gd name="T3" fmla="*/ 0 h 263"/>
                <a:gd name="T4" fmla="*/ 55 w 58"/>
                <a:gd name="T5" fmla="*/ 11 h 263"/>
                <a:gd name="T6" fmla="*/ 52 w 58"/>
                <a:gd name="T7" fmla="*/ 39 h 263"/>
                <a:gd name="T8" fmla="*/ 48 w 58"/>
                <a:gd name="T9" fmla="*/ 80 h 263"/>
                <a:gd name="T10" fmla="*/ 44 w 58"/>
                <a:gd name="T11" fmla="*/ 128 h 263"/>
                <a:gd name="T12" fmla="*/ 38 w 58"/>
                <a:gd name="T13" fmla="*/ 175 h 263"/>
                <a:gd name="T14" fmla="*/ 34 w 58"/>
                <a:gd name="T15" fmla="*/ 215 h 263"/>
                <a:gd name="T16" fmla="*/ 31 w 58"/>
                <a:gd name="T17" fmla="*/ 245 h 263"/>
                <a:gd name="T18" fmla="*/ 29 w 58"/>
                <a:gd name="T19" fmla="*/ 255 h 263"/>
                <a:gd name="T20" fmla="*/ 32 w 58"/>
                <a:gd name="T21" fmla="*/ 256 h 263"/>
                <a:gd name="T22" fmla="*/ 35 w 58"/>
                <a:gd name="T23" fmla="*/ 257 h 263"/>
                <a:gd name="T24" fmla="*/ 39 w 58"/>
                <a:gd name="T25" fmla="*/ 257 h 263"/>
                <a:gd name="T26" fmla="*/ 45 w 58"/>
                <a:gd name="T27" fmla="*/ 257 h 263"/>
                <a:gd name="T28" fmla="*/ 48 w 58"/>
                <a:gd name="T29" fmla="*/ 257 h 263"/>
                <a:gd name="T30" fmla="*/ 50 w 58"/>
                <a:gd name="T31" fmla="*/ 258 h 263"/>
                <a:gd name="T32" fmla="*/ 51 w 58"/>
                <a:gd name="T33" fmla="*/ 257 h 263"/>
                <a:gd name="T34" fmla="*/ 51 w 58"/>
                <a:gd name="T35" fmla="*/ 262 h 263"/>
                <a:gd name="T36" fmla="*/ 0 w 58"/>
                <a:gd name="T37" fmla="*/ 261 h 26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8"/>
                <a:gd name="T58" fmla="*/ 0 h 263"/>
                <a:gd name="T59" fmla="*/ 58 w 58"/>
                <a:gd name="T60" fmla="*/ 263 h 26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8" h="263">
                  <a:moveTo>
                    <a:pt x="28" y="0"/>
                  </a:moveTo>
                  <a:lnTo>
                    <a:pt x="57" y="0"/>
                  </a:lnTo>
                  <a:lnTo>
                    <a:pt x="55" y="11"/>
                  </a:lnTo>
                  <a:lnTo>
                    <a:pt x="52" y="39"/>
                  </a:lnTo>
                  <a:lnTo>
                    <a:pt x="48" y="80"/>
                  </a:lnTo>
                  <a:lnTo>
                    <a:pt x="44" y="128"/>
                  </a:lnTo>
                  <a:lnTo>
                    <a:pt x="38" y="175"/>
                  </a:lnTo>
                  <a:lnTo>
                    <a:pt x="34" y="215"/>
                  </a:lnTo>
                  <a:lnTo>
                    <a:pt x="31" y="245"/>
                  </a:lnTo>
                  <a:lnTo>
                    <a:pt x="29" y="255"/>
                  </a:lnTo>
                  <a:lnTo>
                    <a:pt x="32" y="256"/>
                  </a:lnTo>
                  <a:lnTo>
                    <a:pt x="35" y="257"/>
                  </a:lnTo>
                  <a:lnTo>
                    <a:pt x="39" y="257"/>
                  </a:lnTo>
                  <a:lnTo>
                    <a:pt x="45" y="257"/>
                  </a:lnTo>
                  <a:lnTo>
                    <a:pt x="48" y="257"/>
                  </a:lnTo>
                  <a:lnTo>
                    <a:pt x="50" y="258"/>
                  </a:lnTo>
                  <a:lnTo>
                    <a:pt x="51" y="257"/>
                  </a:lnTo>
                  <a:lnTo>
                    <a:pt x="51" y="262"/>
                  </a:lnTo>
                  <a:lnTo>
                    <a:pt x="0" y="261"/>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39" name="Freeform 27"/>
            <p:cNvSpPr>
              <a:spLocks/>
            </p:cNvSpPr>
            <p:nvPr/>
          </p:nvSpPr>
          <p:spPr bwMode="auto">
            <a:xfrm>
              <a:off x="3957" y="2038"/>
              <a:ext cx="67" cy="34"/>
            </a:xfrm>
            <a:custGeom>
              <a:avLst/>
              <a:gdLst>
                <a:gd name="T0" fmla="*/ 66 w 67"/>
                <a:gd name="T1" fmla="*/ 19 h 34"/>
                <a:gd name="T2" fmla="*/ 64 w 67"/>
                <a:gd name="T3" fmla="*/ 17 h 34"/>
                <a:gd name="T4" fmla="*/ 61 w 67"/>
                <a:gd name="T5" fmla="*/ 16 h 34"/>
                <a:gd name="T6" fmla="*/ 53 w 67"/>
                <a:gd name="T7" fmla="*/ 14 h 34"/>
                <a:gd name="T8" fmla="*/ 46 w 67"/>
                <a:gd name="T9" fmla="*/ 11 h 34"/>
                <a:gd name="T10" fmla="*/ 38 w 67"/>
                <a:gd name="T11" fmla="*/ 9 h 34"/>
                <a:gd name="T12" fmla="*/ 28 w 67"/>
                <a:gd name="T13" fmla="*/ 8 h 34"/>
                <a:gd name="T14" fmla="*/ 18 w 67"/>
                <a:gd name="T15" fmla="*/ 3 h 34"/>
                <a:gd name="T16" fmla="*/ 9 w 67"/>
                <a:gd name="T17" fmla="*/ 0 h 34"/>
                <a:gd name="T18" fmla="*/ 4 w 67"/>
                <a:gd name="T19" fmla="*/ 0 h 34"/>
                <a:gd name="T20" fmla="*/ 1 w 67"/>
                <a:gd name="T21" fmla="*/ 2 h 34"/>
                <a:gd name="T22" fmla="*/ 0 w 67"/>
                <a:gd name="T23" fmla="*/ 7 h 34"/>
                <a:gd name="T24" fmla="*/ 1 w 67"/>
                <a:gd name="T25" fmla="*/ 14 h 34"/>
                <a:gd name="T26" fmla="*/ 1 w 67"/>
                <a:gd name="T27" fmla="*/ 20 h 34"/>
                <a:gd name="T28" fmla="*/ 2 w 67"/>
                <a:gd name="T29" fmla="*/ 26 h 34"/>
                <a:gd name="T30" fmla="*/ 5 w 67"/>
                <a:gd name="T31" fmla="*/ 31 h 34"/>
                <a:gd name="T32" fmla="*/ 8 w 67"/>
                <a:gd name="T33" fmla="*/ 33 h 34"/>
                <a:gd name="T34" fmla="*/ 16 w 67"/>
                <a:gd name="T35" fmla="*/ 29 h 34"/>
                <a:gd name="T36" fmla="*/ 24 w 67"/>
                <a:gd name="T37" fmla="*/ 28 h 34"/>
                <a:gd name="T38" fmla="*/ 34 w 67"/>
                <a:gd name="T39" fmla="*/ 26 h 34"/>
                <a:gd name="T40" fmla="*/ 43 w 67"/>
                <a:gd name="T41" fmla="*/ 24 h 34"/>
                <a:gd name="T42" fmla="*/ 52 w 67"/>
                <a:gd name="T43" fmla="*/ 23 h 34"/>
                <a:gd name="T44" fmla="*/ 59 w 67"/>
                <a:gd name="T45" fmla="*/ 21 h 34"/>
                <a:gd name="T46" fmla="*/ 65 w 67"/>
                <a:gd name="T47" fmla="*/ 20 h 34"/>
                <a:gd name="T48" fmla="*/ 66 w 67"/>
                <a:gd name="T49" fmla="*/ 19 h 3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34"/>
                <a:gd name="T77" fmla="*/ 67 w 67"/>
                <a:gd name="T78" fmla="*/ 34 h 3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34">
                  <a:moveTo>
                    <a:pt x="66" y="19"/>
                  </a:moveTo>
                  <a:lnTo>
                    <a:pt x="64" y="17"/>
                  </a:lnTo>
                  <a:lnTo>
                    <a:pt x="61" y="16"/>
                  </a:lnTo>
                  <a:lnTo>
                    <a:pt x="53" y="14"/>
                  </a:lnTo>
                  <a:lnTo>
                    <a:pt x="46" y="11"/>
                  </a:lnTo>
                  <a:lnTo>
                    <a:pt x="38" y="9"/>
                  </a:lnTo>
                  <a:lnTo>
                    <a:pt x="28" y="8"/>
                  </a:lnTo>
                  <a:lnTo>
                    <a:pt x="18" y="3"/>
                  </a:lnTo>
                  <a:lnTo>
                    <a:pt x="9" y="0"/>
                  </a:lnTo>
                  <a:lnTo>
                    <a:pt x="4" y="0"/>
                  </a:lnTo>
                  <a:lnTo>
                    <a:pt x="1" y="2"/>
                  </a:lnTo>
                  <a:lnTo>
                    <a:pt x="0" y="7"/>
                  </a:lnTo>
                  <a:lnTo>
                    <a:pt x="1" y="14"/>
                  </a:lnTo>
                  <a:lnTo>
                    <a:pt x="1" y="20"/>
                  </a:lnTo>
                  <a:lnTo>
                    <a:pt x="2" y="26"/>
                  </a:lnTo>
                  <a:lnTo>
                    <a:pt x="5" y="31"/>
                  </a:lnTo>
                  <a:lnTo>
                    <a:pt x="8" y="33"/>
                  </a:lnTo>
                  <a:lnTo>
                    <a:pt x="16" y="29"/>
                  </a:lnTo>
                  <a:lnTo>
                    <a:pt x="24" y="28"/>
                  </a:lnTo>
                  <a:lnTo>
                    <a:pt x="34" y="26"/>
                  </a:lnTo>
                  <a:lnTo>
                    <a:pt x="43" y="24"/>
                  </a:lnTo>
                  <a:lnTo>
                    <a:pt x="52" y="23"/>
                  </a:lnTo>
                  <a:lnTo>
                    <a:pt x="59" y="21"/>
                  </a:lnTo>
                  <a:lnTo>
                    <a:pt x="65" y="20"/>
                  </a:lnTo>
                  <a:lnTo>
                    <a:pt x="66" y="19"/>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8940" name="Freeform 28"/>
            <p:cNvSpPr>
              <a:spLocks/>
            </p:cNvSpPr>
            <p:nvPr/>
          </p:nvSpPr>
          <p:spPr bwMode="auto">
            <a:xfrm>
              <a:off x="3956" y="2039"/>
              <a:ext cx="73" cy="39"/>
            </a:xfrm>
            <a:custGeom>
              <a:avLst/>
              <a:gdLst>
                <a:gd name="T0" fmla="*/ 72 w 73"/>
                <a:gd name="T1" fmla="*/ 20 h 39"/>
                <a:gd name="T2" fmla="*/ 72 w 73"/>
                <a:gd name="T3" fmla="*/ 20 h 39"/>
                <a:gd name="T4" fmla="*/ 71 w 73"/>
                <a:gd name="T5" fmla="*/ 18 h 39"/>
                <a:gd name="T6" fmla="*/ 67 w 73"/>
                <a:gd name="T7" fmla="*/ 16 h 39"/>
                <a:gd name="T8" fmla="*/ 58 w 73"/>
                <a:gd name="T9" fmla="*/ 15 h 39"/>
                <a:gd name="T10" fmla="*/ 51 w 73"/>
                <a:gd name="T11" fmla="*/ 13 h 39"/>
                <a:gd name="T12" fmla="*/ 41 w 73"/>
                <a:gd name="T13" fmla="*/ 10 h 39"/>
                <a:gd name="T14" fmla="*/ 31 w 73"/>
                <a:gd name="T15" fmla="*/ 8 h 39"/>
                <a:gd name="T16" fmla="*/ 19 w 73"/>
                <a:gd name="T17" fmla="*/ 4 h 39"/>
                <a:gd name="T18" fmla="*/ 9 w 73"/>
                <a:gd name="T19" fmla="*/ 0 h 39"/>
                <a:gd name="T20" fmla="*/ 5 w 73"/>
                <a:gd name="T21" fmla="*/ 0 h 39"/>
                <a:gd name="T22" fmla="*/ 2 w 73"/>
                <a:gd name="T23" fmla="*/ 3 h 39"/>
                <a:gd name="T24" fmla="*/ 0 w 73"/>
                <a:gd name="T25" fmla="*/ 9 h 39"/>
                <a:gd name="T26" fmla="*/ 0 w 73"/>
                <a:gd name="T27" fmla="*/ 16 h 39"/>
                <a:gd name="T28" fmla="*/ 0 w 73"/>
                <a:gd name="T29" fmla="*/ 24 h 39"/>
                <a:gd name="T30" fmla="*/ 2 w 73"/>
                <a:gd name="T31" fmla="*/ 31 h 39"/>
                <a:gd name="T32" fmla="*/ 5 w 73"/>
                <a:gd name="T33" fmla="*/ 35 h 39"/>
                <a:gd name="T34" fmla="*/ 9 w 73"/>
                <a:gd name="T35" fmla="*/ 38 h 39"/>
                <a:gd name="T36" fmla="*/ 17 w 73"/>
                <a:gd name="T37" fmla="*/ 34 h 39"/>
                <a:gd name="T38" fmla="*/ 27 w 73"/>
                <a:gd name="T39" fmla="*/ 32 h 39"/>
                <a:gd name="T40" fmla="*/ 36 w 73"/>
                <a:gd name="T41" fmla="*/ 28 h 39"/>
                <a:gd name="T42" fmla="*/ 47 w 73"/>
                <a:gd name="T43" fmla="*/ 26 h 39"/>
                <a:gd name="T44" fmla="*/ 57 w 73"/>
                <a:gd name="T45" fmla="*/ 26 h 39"/>
                <a:gd name="T46" fmla="*/ 64 w 73"/>
                <a:gd name="T47" fmla="*/ 23 h 39"/>
                <a:gd name="T48" fmla="*/ 70 w 73"/>
                <a:gd name="T49" fmla="*/ 22 h 39"/>
                <a:gd name="T50" fmla="*/ 72 w 73"/>
                <a:gd name="T51" fmla="*/ 20 h 3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3"/>
                <a:gd name="T79" fmla="*/ 0 h 39"/>
                <a:gd name="T80" fmla="*/ 73 w 73"/>
                <a:gd name="T81" fmla="*/ 39 h 3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3" h="39">
                  <a:moveTo>
                    <a:pt x="72" y="20"/>
                  </a:moveTo>
                  <a:lnTo>
                    <a:pt x="72" y="20"/>
                  </a:lnTo>
                  <a:lnTo>
                    <a:pt x="71" y="18"/>
                  </a:lnTo>
                  <a:lnTo>
                    <a:pt x="67" y="16"/>
                  </a:lnTo>
                  <a:lnTo>
                    <a:pt x="58" y="15"/>
                  </a:lnTo>
                  <a:lnTo>
                    <a:pt x="51" y="13"/>
                  </a:lnTo>
                  <a:lnTo>
                    <a:pt x="41" y="10"/>
                  </a:lnTo>
                  <a:lnTo>
                    <a:pt x="31" y="8"/>
                  </a:lnTo>
                  <a:lnTo>
                    <a:pt x="19" y="4"/>
                  </a:lnTo>
                  <a:lnTo>
                    <a:pt x="9" y="0"/>
                  </a:lnTo>
                  <a:lnTo>
                    <a:pt x="5" y="0"/>
                  </a:lnTo>
                  <a:lnTo>
                    <a:pt x="2" y="3"/>
                  </a:lnTo>
                  <a:lnTo>
                    <a:pt x="0" y="9"/>
                  </a:lnTo>
                  <a:lnTo>
                    <a:pt x="0" y="16"/>
                  </a:lnTo>
                  <a:lnTo>
                    <a:pt x="0" y="24"/>
                  </a:lnTo>
                  <a:lnTo>
                    <a:pt x="2" y="31"/>
                  </a:lnTo>
                  <a:lnTo>
                    <a:pt x="5" y="35"/>
                  </a:lnTo>
                  <a:lnTo>
                    <a:pt x="9" y="38"/>
                  </a:lnTo>
                  <a:lnTo>
                    <a:pt x="17" y="34"/>
                  </a:lnTo>
                  <a:lnTo>
                    <a:pt x="27" y="32"/>
                  </a:lnTo>
                  <a:lnTo>
                    <a:pt x="36" y="28"/>
                  </a:lnTo>
                  <a:lnTo>
                    <a:pt x="47" y="26"/>
                  </a:lnTo>
                  <a:lnTo>
                    <a:pt x="57" y="26"/>
                  </a:lnTo>
                  <a:lnTo>
                    <a:pt x="64" y="23"/>
                  </a:lnTo>
                  <a:lnTo>
                    <a:pt x="70" y="22"/>
                  </a:lnTo>
                  <a:lnTo>
                    <a:pt x="72" y="2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41" name="Freeform 29"/>
            <p:cNvSpPr>
              <a:spLocks/>
            </p:cNvSpPr>
            <p:nvPr/>
          </p:nvSpPr>
          <p:spPr bwMode="auto">
            <a:xfrm>
              <a:off x="2385" y="1798"/>
              <a:ext cx="116" cy="86"/>
            </a:xfrm>
            <a:custGeom>
              <a:avLst/>
              <a:gdLst>
                <a:gd name="T0" fmla="*/ 5 w 116"/>
                <a:gd name="T1" fmla="*/ 14 h 86"/>
                <a:gd name="T2" fmla="*/ 1 w 116"/>
                <a:gd name="T3" fmla="*/ 15 h 86"/>
                <a:gd name="T4" fmla="*/ 0 w 116"/>
                <a:gd name="T5" fmla="*/ 18 h 86"/>
                <a:gd name="T6" fmla="*/ 2 w 116"/>
                <a:gd name="T7" fmla="*/ 20 h 86"/>
                <a:gd name="T8" fmla="*/ 6 w 116"/>
                <a:gd name="T9" fmla="*/ 22 h 86"/>
                <a:gd name="T10" fmla="*/ 58 w 116"/>
                <a:gd name="T11" fmla="*/ 12 h 86"/>
                <a:gd name="T12" fmla="*/ 83 w 116"/>
                <a:gd name="T13" fmla="*/ 85 h 86"/>
                <a:gd name="T14" fmla="*/ 115 w 116"/>
                <a:gd name="T15" fmla="*/ 77 h 86"/>
                <a:gd name="T16" fmla="*/ 75 w 116"/>
                <a:gd name="T17" fmla="*/ 8 h 86"/>
                <a:gd name="T18" fmla="*/ 84 w 116"/>
                <a:gd name="T19" fmla="*/ 8 h 86"/>
                <a:gd name="T20" fmla="*/ 86 w 116"/>
                <a:gd name="T21" fmla="*/ 5 h 86"/>
                <a:gd name="T22" fmla="*/ 87 w 116"/>
                <a:gd name="T23" fmla="*/ 2 h 86"/>
                <a:gd name="T24" fmla="*/ 86 w 116"/>
                <a:gd name="T25" fmla="*/ 0 h 86"/>
                <a:gd name="T26" fmla="*/ 81 w 116"/>
                <a:gd name="T27" fmla="*/ 0 h 86"/>
                <a:gd name="T28" fmla="*/ 5 w 116"/>
                <a:gd name="T29" fmla="*/ 14 h 8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6"/>
                <a:gd name="T46" fmla="*/ 0 h 86"/>
                <a:gd name="T47" fmla="*/ 116 w 116"/>
                <a:gd name="T48" fmla="*/ 86 h 8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6" h="86">
                  <a:moveTo>
                    <a:pt x="5" y="14"/>
                  </a:moveTo>
                  <a:lnTo>
                    <a:pt x="1" y="15"/>
                  </a:lnTo>
                  <a:lnTo>
                    <a:pt x="0" y="18"/>
                  </a:lnTo>
                  <a:lnTo>
                    <a:pt x="2" y="20"/>
                  </a:lnTo>
                  <a:lnTo>
                    <a:pt x="6" y="22"/>
                  </a:lnTo>
                  <a:lnTo>
                    <a:pt x="58" y="12"/>
                  </a:lnTo>
                  <a:lnTo>
                    <a:pt x="83" y="85"/>
                  </a:lnTo>
                  <a:lnTo>
                    <a:pt x="115" y="77"/>
                  </a:lnTo>
                  <a:lnTo>
                    <a:pt x="75" y="8"/>
                  </a:lnTo>
                  <a:lnTo>
                    <a:pt x="84" y="8"/>
                  </a:lnTo>
                  <a:lnTo>
                    <a:pt x="86" y="5"/>
                  </a:lnTo>
                  <a:lnTo>
                    <a:pt x="87" y="2"/>
                  </a:lnTo>
                  <a:lnTo>
                    <a:pt x="86" y="0"/>
                  </a:lnTo>
                  <a:lnTo>
                    <a:pt x="81" y="0"/>
                  </a:lnTo>
                  <a:lnTo>
                    <a:pt x="5" y="14"/>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8942" name="Freeform 30"/>
            <p:cNvSpPr>
              <a:spLocks/>
            </p:cNvSpPr>
            <p:nvPr/>
          </p:nvSpPr>
          <p:spPr bwMode="auto">
            <a:xfrm>
              <a:off x="2383" y="1799"/>
              <a:ext cx="122" cy="93"/>
            </a:xfrm>
            <a:custGeom>
              <a:avLst/>
              <a:gdLst>
                <a:gd name="T0" fmla="*/ 6 w 122"/>
                <a:gd name="T1" fmla="*/ 15 h 93"/>
                <a:gd name="T2" fmla="*/ 6 w 122"/>
                <a:gd name="T3" fmla="*/ 15 h 93"/>
                <a:gd name="T4" fmla="*/ 2 w 122"/>
                <a:gd name="T5" fmla="*/ 17 h 93"/>
                <a:gd name="T6" fmla="*/ 0 w 122"/>
                <a:gd name="T7" fmla="*/ 21 h 93"/>
                <a:gd name="T8" fmla="*/ 3 w 122"/>
                <a:gd name="T9" fmla="*/ 23 h 93"/>
                <a:gd name="T10" fmla="*/ 7 w 122"/>
                <a:gd name="T11" fmla="*/ 25 h 93"/>
                <a:gd name="T12" fmla="*/ 62 w 122"/>
                <a:gd name="T13" fmla="*/ 14 h 93"/>
                <a:gd name="T14" fmla="*/ 87 w 122"/>
                <a:gd name="T15" fmla="*/ 92 h 93"/>
                <a:gd name="T16" fmla="*/ 121 w 122"/>
                <a:gd name="T17" fmla="*/ 83 h 93"/>
                <a:gd name="T18" fmla="*/ 80 w 122"/>
                <a:gd name="T19" fmla="*/ 9 h 93"/>
                <a:gd name="T20" fmla="*/ 89 w 122"/>
                <a:gd name="T21" fmla="*/ 8 h 93"/>
                <a:gd name="T22" fmla="*/ 90 w 122"/>
                <a:gd name="T23" fmla="*/ 5 h 93"/>
                <a:gd name="T24" fmla="*/ 92 w 122"/>
                <a:gd name="T25" fmla="*/ 2 h 93"/>
                <a:gd name="T26" fmla="*/ 90 w 122"/>
                <a:gd name="T27" fmla="*/ 0 h 93"/>
                <a:gd name="T28" fmla="*/ 86 w 122"/>
                <a:gd name="T29" fmla="*/ 0 h 93"/>
                <a:gd name="T30" fmla="*/ 6 w 122"/>
                <a:gd name="T31" fmla="*/ 15 h 9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2"/>
                <a:gd name="T49" fmla="*/ 0 h 93"/>
                <a:gd name="T50" fmla="*/ 122 w 122"/>
                <a:gd name="T51" fmla="*/ 93 h 9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2" h="93">
                  <a:moveTo>
                    <a:pt x="6" y="15"/>
                  </a:moveTo>
                  <a:lnTo>
                    <a:pt x="6" y="15"/>
                  </a:lnTo>
                  <a:lnTo>
                    <a:pt x="2" y="17"/>
                  </a:lnTo>
                  <a:lnTo>
                    <a:pt x="0" y="21"/>
                  </a:lnTo>
                  <a:lnTo>
                    <a:pt x="3" y="23"/>
                  </a:lnTo>
                  <a:lnTo>
                    <a:pt x="7" y="25"/>
                  </a:lnTo>
                  <a:lnTo>
                    <a:pt x="62" y="14"/>
                  </a:lnTo>
                  <a:lnTo>
                    <a:pt x="87" y="92"/>
                  </a:lnTo>
                  <a:lnTo>
                    <a:pt x="121" y="83"/>
                  </a:lnTo>
                  <a:lnTo>
                    <a:pt x="80" y="9"/>
                  </a:lnTo>
                  <a:lnTo>
                    <a:pt x="89" y="8"/>
                  </a:lnTo>
                  <a:lnTo>
                    <a:pt x="90" y="5"/>
                  </a:lnTo>
                  <a:lnTo>
                    <a:pt x="92" y="2"/>
                  </a:lnTo>
                  <a:lnTo>
                    <a:pt x="90" y="0"/>
                  </a:lnTo>
                  <a:lnTo>
                    <a:pt x="86" y="0"/>
                  </a:lnTo>
                  <a:lnTo>
                    <a:pt x="6" y="15"/>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43" name="Freeform 31"/>
            <p:cNvSpPr>
              <a:spLocks/>
            </p:cNvSpPr>
            <p:nvPr/>
          </p:nvSpPr>
          <p:spPr bwMode="auto">
            <a:xfrm>
              <a:off x="2631" y="1940"/>
              <a:ext cx="137" cy="164"/>
            </a:xfrm>
            <a:custGeom>
              <a:avLst/>
              <a:gdLst>
                <a:gd name="T0" fmla="*/ 111 w 137"/>
                <a:gd name="T1" fmla="*/ 0 h 164"/>
                <a:gd name="T2" fmla="*/ 23 w 137"/>
                <a:gd name="T3" fmla="*/ 10 h 164"/>
                <a:gd name="T4" fmla="*/ 13 w 137"/>
                <a:gd name="T5" fmla="*/ 12 h 164"/>
                <a:gd name="T6" fmla="*/ 6 w 137"/>
                <a:gd name="T7" fmla="*/ 18 h 164"/>
                <a:gd name="T8" fmla="*/ 2 w 137"/>
                <a:gd name="T9" fmla="*/ 27 h 164"/>
                <a:gd name="T10" fmla="*/ 0 w 137"/>
                <a:gd name="T11" fmla="*/ 38 h 164"/>
                <a:gd name="T12" fmla="*/ 1 w 137"/>
                <a:gd name="T13" fmla="*/ 138 h 164"/>
                <a:gd name="T14" fmla="*/ 3 w 137"/>
                <a:gd name="T15" fmla="*/ 145 h 164"/>
                <a:gd name="T16" fmla="*/ 4 w 137"/>
                <a:gd name="T17" fmla="*/ 150 h 164"/>
                <a:gd name="T18" fmla="*/ 7 w 137"/>
                <a:gd name="T19" fmla="*/ 153 h 164"/>
                <a:gd name="T20" fmla="*/ 9 w 137"/>
                <a:gd name="T21" fmla="*/ 158 h 164"/>
                <a:gd name="T22" fmla="*/ 13 w 137"/>
                <a:gd name="T23" fmla="*/ 160 h 164"/>
                <a:gd name="T24" fmla="*/ 17 w 137"/>
                <a:gd name="T25" fmla="*/ 161 h 164"/>
                <a:gd name="T26" fmla="*/ 21 w 137"/>
                <a:gd name="T27" fmla="*/ 163 h 164"/>
                <a:gd name="T28" fmla="*/ 25 w 137"/>
                <a:gd name="T29" fmla="*/ 163 h 164"/>
                <a:gd name="T30" fmla="*/ 115 w 137"/>
                <a:gd name="T31" fmla="*/ 154 h 164"/>
                <a:gd name="T32" fmla="*/ 123 w 137"/>
                <a:gd name="T33" fmla="*/ 152 h 164"/>
                <a:gd name="T34" fmla="*/ 131 w 137"/>
                <a:gd name="T35" fmla="*/ 145 h 164"/>
                <a:gd name="T36" fmla="*/ 134 w 137"/>
                <a:gd name="T37" fmla="*/ 135 h 164"/>
                <a:gd name="T38" fmla="*/ 136 w 137"/>
                <a:gd name="T39" fmla="*/ 125 h 164"/>
                <a:gd name="T40" fmla="*/ 133 w 137"/>
                <a:gd name="T41" fmla="*/ 24 h 164"/>
                <a:gd name="T42" fmla="*/ 133 w 137"/>
                <a:gd name="T43" fmla="*/ 19 h 164"/>
                <a:gd name="T44" fmla="*/ 133 w 137"/>
                <a:gd name="T45" fmla="*/ 14 h 164"/>
                <a:gd name="T46" fmla="*/ 130 w 137"/>
                <a:gd name="T47" fmla="*/ 9 h 164"/>
                <a:gd name="T48" fmla="*/ 127 w 137"/>
                <a:gd name="T49" fmla="*/ 5 h 164"/>
                <a:gd name="T50" fmla="*/ 123 w 137"/>
                <a:gd name="T51" fmla="*/ 3 h 164"/>
                <a:gd name="T52" fmla="*/ 120 w 137"/>
                <a:gd name="T53" fmla="*/ 1 h 164"/>
                <a:gd name="T54" fmla="*/ 116 w 137"/>
                <a:gd name="T55" fmla="*/ 1 h 164"/>
                <a:gd name="T56" fmla="*/ 111 w 137"/>
                <a:gd name="T57" fmla="*/ 0 h 16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37"/>
                <a:gd name="T88" fmla="*/ 0 h 164"/>
                <a:gd name="T89" fmla="*/ 137 w 137"/>
                <a:gd name="T90" fmla="*/ 164 h 16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37" h="164">
                  <a:moveTo>
                    <a:pt x="111" y="0"/>
                  </a:moveTo>
                  <a:lnTo>
                    <a:pt x="23" y="10"/>
                  </a:lnTo>
                  <a:lnTo>
                    <a:pt x="13" y="12"/>
                  </a:lnTo>
                  <a:lnTo>
                    <a:pt x="6" y="18"/>
                  </a:lnTo>
                  <a:lnTo>
                    <a:pt x="2" y="27"/>
                  </a:lnTo>
                  <a:lnTo>
                    <a:pt x="0" y="38"/>
                  </a:lnTo>
                  <a:lnTo>
                    <a:pt x="1" y="138"/>
                  </a:lnTo>
                  <a:lnTo>
                    <a:pt x="3" y="145"/>
                  </a:lnTo>
                  <a:lnTo>
                    <a:pt x="4" y="150"/>
                  </a:lnTo>
                  <a:lnTo>
                    <a:pt x="7" y="153"/>
                  </a:lnTo>
                  <a:lnTo>
                    <a:pt x="9" y="158"/>
                  </a:lnTo>
                  <a:lnTo>
                    <a:pt x="13" y="160"/>
                  </a:lnTo>
                  <a:lnTo>
                    <a:pt x="17" y="161"/>
                  </a:lnTo>
                  <a:lnTo>
                    <a:pt x="21" y="163"/>
                  </a:lnTo>
                  <a:lnTo>
                    <a:pt x="25" y="163"/>
                  </a:lnTo>
                  <a:lnTo>
                    <a:pt x="115" y="154"/>
                  </a:lnTo>
                  <a:lnTo>
                    <a:pt x="123" y="152"/>
                  </a:lnTo>
                  <a:lnTo>
                    <a:pt x="131" y="145"/>
                  </a:lnTo>
                  <a:lnTo>
                    <a:pt x="134" y="135"/>
                  </a:lnTo>
                  <a:lnTo>
                    <a:pt x="136" y="125"/>
                  </a:lnTo>
                  <a:lnTo>
                    <a:pt x="133" y="24"/>
                  </a:lnTo>
                  <a:lnTo>
                    <a:pt x="133" y="19"/>
                  </a:lnTo>
                  <a:lnTo>
                    <a:pt x="133" y="14"/>
                  </a:lnTo>
                  <a:lnTo>
                    <a:pt x="130" y="9"/>
                  </a:lnTo>
                  <a:lnTo>
                    <a:pt x="127" y="5"/>
                  </a:lnTo>
                  <a:lnTo>
                    <a:pt x="123" y="3"/>
                  </a:lnTo>
                  <a:lnTo>
                    <a:pt x="120" y="1"/>
                  </a:lnTo>
                  <a:lnTo>
                    <a:pt x="116" y="1"/>
                  </a:lnTo>
                  <a:lnTo>
                    <a:pt x="111" y="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8944" name="Freeform 32"/>
            <p:cNvSpPr>
              <a:spLocks/>
            </p:cNvSpPr>
            <p:nvPr/>
          </p:nvSpPr>
          <p:spPr bwMode="auto">
            <a:xfrm>
              <a:off x="2630" y="1941"/>
              <a:ext cx="143" cy="170"/>
            </a:xfrm>
            <a:custGeom>
              <a:avLst/>
              <a:gdLst>
                <a:gd name="T0" fmla="*/ 115 w 143"/>
                <a:gd name="T1" fmla="*/ 0 h 170"/>
                <a:gd name="T2" fmla="*/ 24 w 143"/>
                <a:gd name="T3" fmla="*/ 10 h 170"/>
                <a:gd name="T4" fmla="*/ 13 w 143"/>
                <a:gd name="T5" fmla="*/ 12 h 170"/>
                <a:gd name="T6" fmla="*/ 6 w 143"/>
                <a:gd name="T7" fmla="*/ 19 h 170"/>
                <a:gd name="T8" fmla="*/ 2 w 143"/>
                <a:gd name="T9" fmla="*/ 28 h 170"/>
                <a:gd name="T10" fmla="*/ 0 w 143"/>
                <a:gd name="T11" fmla="*/ 39 h 170"/>
                <a:gd name="T12" fmla="*/ 2 w 143"/>
                <a:gd name="T13" fmla="*/ 144 h 170"/>
                <a:gd name="T14" fmla="*/ 4 w 143"/>
                <a:gd name="T15" fmla="*/ 149 h 170"/>
                <a:gd name="T16" fmla="*/ 5 w 143"/>
                <a:gd name="T17" fmla="*/ 154 h 170"/>
                <a:gd name="T18" fmla="*/ 6 w 143"/>
                <a:gd name="T19" fmla="*/ 159 h 170"/>
                <a:gd name="T20" fmla="*/ 10 w 143"/>
                <a:gd name="T21" fmla="*/ 163 h 170"/>
                <a:gd name="T22" fmla="*/ 14 w 143"/>
                <a:gd name="T23" fmla="*/ 166 h 170"/>
                <a:gd name="T24" fmla="*/ 18 w 143"/>
                <a:gd name="T25" fmla="*/ 167 h 170"/>
                <a:gd name="T26" fmla="*/ 22 w 143"/>
                <a:gd name="T27" fmla="*/ 169 h 170"/>
                <a:gd name="T28" fmla="*/ 27 w 143"/>
                <a:gd name="T29" fmla="*/ 169 h 170"/>
                <a:gd name="T30" fmla="*/ 118 w 143"/>
                <a:gd name="T31" fmla="*/ 160 h 170"/>
                <a:gd name="T32" fmla="*/ 128 w 143"/>
                <a:gd name="T33" fmla="*/ 157 h 170"/>
                <a:gd name="T34" fmla="*/ 135 w 143"/>
                <a:gd name="T35" fmla="*/ 149 h 170"/>
                <a:gd name="T36" fmla="*/ 139 w 143"/>
                <a:gd name="T37" fmla="*/ 140 h 170"/>
                <a:gd name="T38" fmla="*/ 142 w 143"/>
                <a:gd name="T39" fmla="*/ 130 h 170"/>
                <a:gd name="T40" fmla="*/ 138 w 143"/>
                <a:gd name="T41" fmla="*/ 24 h 170"/>
                <a:gd name="T42" fmla="*/ 137 w 143"/>
                <a:gd name="T43" fmla="*/ 19 h 170"/>
                <a:gd name="T44" fmla="*/ 137 w 143"/>
                <a:gd name="T45" fmla="*/ 14 h 170"/>
                <a:gd name="T46" fmla="*/ 135 w 143"/>
                <a:gd name="T47" fmla="*/ 10 h 170"/>
                <a:gd name="T48" fmla="*/ 132 w 143"/>
                <a:gd name="T49" fmla="*/ 5 h 170"/>
                <a:gd name="T50" fmla="*/ 128 w 143"/>
                <a:gd name="T51" fmla="*/ 3 h 170"/>
                <a:gd name="T52" fmla="*/ 124 w 143"/>
                <a:gd name="T53" fmla="*/ 2 h 170"/>
                <a:gd name="T54" fmla="*/ 120 w 143"/>
                <a:gd name="T55" fmla="*/ 1 h 170"/>
                <a:gd name="T56" fmla="*/ 115 w 143"/>
                <a:gd name="T57" fmla="*/ 0 h 17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43"/>
                <a:gd name="T88" fmla="*/ 0 h 170"/>
                <a:gd name="T89" fmla="*/ 143 w 143"/>
                <a:gd name="T90" fmla="*/ 170 h 17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43" h="170">
                  <a:moveTo>
                    <a:pt x="115" y="0"/>
                  </a:moveTo>
                  <a:lnTo>
                    <a:pt x="24" y="10"/>
                  </a:lnTo>
                  <a:lnTo>
                    <a:pt x="13" y="12"/>
                  </a:lnTo>
                  <a:lnTo>
                    <a:pt x="6" y="19"/>
                  </a:lnTo>
                  <a:lnTo>
                    <a:pt x="2" y="28"/>
                  </a:lnTo>
                  <a:lnTo>
                    <a:pt x="0" y="39"/>
                  </a:lnTo>
                  <a:lnTo>
                    <a:pt x="2" y="144"/>
                  </a:lnTo>
                  <a:lnTo>
                    <a:pt x="4" y="149"/>
                  </a:lnTo>
                  <a:lnTo>
                    <a:pt x="5" y="154"/>
                  </a:lnTo>
                  <a:lnTo>
                    <a:pt x="6" y="159"/>
                  </a:lnTo>
                  <a:lnTo>
                    <a:pt x="10" y="163"/>
                  </a:lnTo>
                  <a:lnTo>
                    <a:pt x="14" y="166"/>
                  </a:lnTo>
                  <a:lnTo>
                    <a:pt x="18" y="167"/>
                  </a:lnTo>
                  <a:lnTo>
                    <a:pt x="22" y="169"/>
                  </a:lnTo>
                  <a:lnTo>
                    <a:pt x="27" y="169"/>
                  </a:lnTo>
                  <a:lnTo>
                    <a:pt x="118" y="160"/>
                  </a:lnTo>
                  <a:lnTo>
                    <a:pt x="128" y="157"/>
                  </a:lnTo>
                  <a:lnTo>
                    <a:pt x="135" y="149"/>
                  </a:lnTo>
                  <a:lnTo>
                    <a:pt x="139" y="140"/>
                  </a:lnTo>
                  <a:lnTo>
                    <a:pt x="142" y="130"/>
                  </a:lnTo>
                  <a:lnTo>
                    <a:pt x="138" y="24"/>
                  </a:lnTo>
                  <a:lnTo>
                    <a:pt x="137" y="19"/>
                  </a:lnTo>
                  <a:lnTo>
                    <a:pt x="137" y="14"/>
                  </a:lnTo>
                  <a:lnTo>
                    <a:pt x="135" y="10"/>
                  </a:lnTo>
                  <a:lnTo>
                    <a:pt x="132" y="5"/>
                  </a:lnTo>
                  <a:lnTo>
                    <a:pt x="128" y="3"/>
                  </a:lnTo>
                  <a:lnTo>
                    <a:pt x="124" y="2"/>
                  </a:lnTo>
                  <a:lnTo>
                    <a:pt x="120" y="1"/>
                  </a:lnTo>
                  <a:lnTo>
                    <a:pt x="115"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45" name="Line 33"/>
            <p:cNvSpPr>
              <a:spLocks noChangeShapeType="1"/>
            </p:cNvSpPr>
            <p:nvPr/>
          </p:nvSpPr>
          <p:spPr bwMode="auto">
            <a:xfrm flipH="1" flipV="1">
              <a:off x="4149" y="1680"/>
              <a:ext cx="11" cy="297"/>
            </a:xfrm>
            <a:prstGeom prst="line">
              <a:avLst/>
            </a:prstGeom>
            <a:noFill/>
            <a:ln w="12700">
              <a:solidFill>
                <a:srgbClr val="000000"/>
              </a:solidFill>
              <a:round/>
              <a:headEnd/>
              <a:tailEnd/>
            </a:ln>
          </p:spPr>
          <p:txBody>
            <a:bodyPr wrap="none" anchor="ctr"/>
            <a:lstStyle/>
            <a:p>
              <a:endParaRPr lang="en-GB"/>
            </a:p>
          </p:txBody>
        </p:sp>
        <p:sp>
          <p:nvSpPr>
            <p:cNvPr id="38946" name="Line 34"/>
            <p:cNvSpPr>
              <a:spLocks noChangeShapeType="1"/>
            </p:cNvSpPr>
            <p:nvPr/>
          </p:nvSpPr>
          <p:spPr bwMode="auto">
            <a:xfrm>
              <a:off x="4158" y="2088"/>
              <a:ext cx="2" cy="268"/>
            </a:xfrm>
            <a:prstGeom prst="line">
              <a:avLst/>
            </a:prstGeom>
            <a:noFill/>
            <a:ln w="12700">
              <a:solidFill>
                <a:srgbClr val="000000"/>
              </a:solidFill>
              <a:round/>
              <a:headEnd/>
              <a:tailEnd/>
            </a:ln>
          </p:spPr>
          <p:txBody>
            <a:bodyPr wrap="none" anchor="ctr"/>
            <a:lstStyle/>
            <a:p>
              <a:endParaRPr lang="en-GB"/>
            </a:p>
          </p:txBody>
        </p:sp>
        <p:sp>
          <p:nvSpPr>
            <p:cNvPr id="38947" name="Freeform 35"/>
            <p:cNvSpPr>
              <a:spLocks/>
            </p:cNvSpPr>
            <p:nvPr/>
          </p:nvSpPr>
          <p:spPr bwMode="auto">
            <a:xfrm>
              <a:off x="1656" y="1988"/>
              <a:ext cx="600" cy="16"/>
            </a:xfrm>
            <a:custGeom>
              <a:avLst/>
              <a:gdLst>
                <a:gd name="T0" fmla="*/ 267 w 600"/>
                <a:gd name="T1" fmla="*/ 15 h 16"/>
                <a:gd name="T2" fmla="*/ 210 w 600"/>
                <a:gd name="T3" fmla="*/ 14 h 16"/>
                <a:gd name="T4" fmla="*/ 155 w 600"/>
                <a:gd name="T5" fmla="*/ 14 h 16"/>
                <a:gd name="T6" fmla="*/ 108 w 600"/>
                <a:gd name="T7" fmla="*/ 14 h 16"/>
                <a:gd name="T8" fmla="*/ 67 w 600"/>
                <a:gd name="T9" fmla="*/ 14 h 16"/>
                <a:gd name="T10" fmla="*/ 35 w 600"/>
                <a:gd name="T11" fmla="*/ 13 h 16"/>
                <a:gd name="T12" fmla="*/ 13 w 600"/>
                <a:gd name="T13" fmla="*/ 11 h 16"/>
                <a:gd name="T14" fmla="*/ 1 w 600"/>
                <a:gd name="T15" fmla="*/ 11 h 16"/>
                <a:gd name="T16" fmla="*/ 1 w 600"/>
                <a:gd name="T17" fmla="*/ 10 h 16"/>
                <a:gd name="T18" fmla="*/ 12 w 600"/>
                <a:gd name="T19" fmla="*/ 8 h 16"/>
                <a:gd name="T20" fmla="*/ 36 w 600"/>
                <a:gd name="T21" fmla="*/ 6 h 16"/>
                <a:gd name="T22" fmla="*/ 67 w 600"/>
                <a:gd name="T23" fmla="*/ 5 h 16"/>
                <a:gd name="T24" fmla="*/ 108 w 600"/>
                <a:gd name="T25" fmla="*/ 3 h 16"/>
                <a:gd name="T26" fmla="*/ 155 w 600"/>
                <a:gd name="T27" fmla="*/ 3 h 16"/>
                <a:gd name="T28" fmla="*/ 209 w 600"/>
                <a:gd name="T29" fmla="*/ 2 h 16"/>
                <a:gd name="T30" fmla="*/ 267 w 600"/>
                <a:gd name="T31" fmla="*/ 0 h 16"/>
                <a:gd name="T32" fmla="*/ 329 w 600"/>
                <a:gd name="T33" fmla="*/ 0 h 16"/>
                <a:gd name="T34" fmla="*/ 387 w 600"/>
                <a:gd name="T35" fmla="*/ 0 h 16"/>
                <a:gd name="T36" fmla="*/ 441 w 600"/>
                <a:gd name="T37" fmla="*/ 1 h 16"/>
                <a:gd name="T38" fmla="*/ 489 w 600"/>
                <a:gd name="T39" fmla="*/ 1 h 16"/>
                <a:gd name="T40" fmla="*/ 530 w 600"/>
                <a:gd name="T41" fmla="*/ 2 h 16"/>
                <a:gd name="T42" fmla="*/ 561 w 600"/>
                <a:gd name="T43" fmla="*/ 3 h 16"/>
                <a:gd name="T44" fmla="*/ 585 w 600"/>
                <a:gd name="T45" fmla="*/ 3 h 16"/>
                <a:gd name="T46" fmla="*/ 597 w 600"/>
                <a:gd name="T47" fmla="*/ 4 h 16"/>
                <a:gd name="T48" fmla="*/ 597 w 600"/>
                <a:gd name="T49" fmla="*/ 5 h 16"/>
                <a:gd name="T50" fmla="*/ 586 w 600"/>
                <a:gd name="T51" fmla="*/ 8 h 16"/>
                <a:gd name="T52" fmla="*/ 561 w 600"/>
                <a:gd name="T53" fmla="*/ 9 h 16"/>
                <a:gd name="T54" fmla="*/ 530 w 600"/>
                <a:gd name="T55" fmla="*/ 11 h 16"/>
                <a:gd name="T56" fmla="*/ 488 w 600"/>
                <a:gd name="T57" fmla="*/ 13 h 16"/>
                <a:gd name="T58" fmla="*/ 441 w 600"/>
                <a:gd name="T59" fmla="*/ 12 h 16"/>
                <a:gd name="T60" fmla="*/ 387 w 600"/>
                <a:gd name="T61" fmla="*/ 14 h 16"/>
                <a:gd name="T62" fmla="*/ 330 w 600"/>
                <a:gd name="T63" fmla="*/ 14 h 1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00"/>
                <a:gd name="T97" fmla="*/ 0 h 16"/>
                <a:gd name="T98" fmla="*/ 600 w 600"/>
                <a:gd name="T99" fmla="*/ 16 h 1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00" h="16">
                  <a:moveTo>
                    <a:pt x="299" y="14"/>
                  </a:moveTo>
                  <a:lnTo>
                    <a:pt x="267" y="15"/>
                  </a:lnTo>
                  <a:lnTo>
                    <a:pt x="239" y="15"/>
                  </a:lnTo>
                  <a:lnTo>
                    <a:pt x="210" y="14"/>
                  </a:lnTo>
                  <a:lnTo>
                    <a:pt x="181" y="15"/>
                  </a:lnTo>
                  <a:lnTo>
                    <a:pt x="155" y="14"/>
                  </a:lnTo>
                  <a:lnTo>
                    <a:pt x="132" y="15"/>
                  </a:lnTo>
                  <a:lnTo>
                    <a:pt x="108" y="14"/>
                  </a:lnTo>
                  <a:lnTo>
                    <a:pt x="87" y="14"/>
                  </a:lnTo>
                  <a:lnTo>
                    <a:pt x="67" y="14"/>
                  </a:lnTo>
                  <a:lnTo>
                    <a:pt x="50" y="12"/>
                  </a:lnTo>
                  <a:lnTo>
                    <a:pt x="35" y="13"/>
                  </a:lnTo>
                  <a:lnTo>
                    <a:pt x="22" y="12"/>
                  </a:lnTo>
                  <a:lnTo>
                    <a:pt x="13" y="11"/>
                  </a:lnTo>
                  <a:lnTo>
                    <a:pt x="5" y="12"/>
                  </a:lnTo>
                  <a:lnTo>
                    <a:pt x="1" y="11"/>
                  </a:lnTo>
                  <a:lnTo>
                    <a:pt x="0" y="11"/>
                  </a:lnTo>
                  <a:lnTo>
                    <a:pt x="1" y="10"/>
                  </a:lnTo>
                  <a:lnTo>
                    <a:pt x="4" y="8"/>
                  </a:lnTo>
                  <a:lnTo>
                    <a:pt x="12" y="8"/>
                  </a:lnTo>
                  <a:lnTo>
                    <a:pt x="23" y="6"/>
                  </a:lnTo>
                  <a:lnTo>
                    <a:pt x="36" y="6"/>
                  </a:lnTo>
                  <a:lnTo>
                    <a:pt x="50" y="6"/>
                  </a:lnTo>
                  <a:lnTo>
                    <a:pt x="67" y="5"/>
                  </a:lnTo>
                  <a:lnTo>
                    <a:pt x="87" y="5"/>
                  </a:lnTo>
                  <a:lnTo>
                    <a:pt x="108" y="3"/>
                  </a:lnTo>
                  <a:lnTo>
                    <a:pt x="131" y="2"/>
                  </a:lnTo>
                  <a:lnTo>
                    <a:pt x="155" y="3"/>
                  </a:lnTo>
                  <a:lnTo>
                    <a:pt x="182" y="2"/>
                  </a:lnTo>
                  <a:lnTo>
                    <a:pt x="209" y="2"/>
                  </a:lnTo>
                  <a:lnTo>
                    <a:pt x="238" y="1"/>
                  </a:lnTo>
                  <a:lnTo>
                    <a:pt x="267" y="0"/>
                  </a:lnTo>
                  <a:lnTo>
                    <a:pt x="298" y="0"/>
                  </a:lnTo>
                  <a:lnTo>
                    <a:pt x="329" y="0"/>
                  </a:lnTo>
                  <a:lnTo>
                    <a:pt x="359" y="0"/>
                  </a:lnTo>
                  <a:lnTo>
                    <a:pt x="387" y="0"/>
                  </a:lnTo>
                  <a:lnTo>
                    <a:pt x="415" y="0"/>
                  </a:lnTo>
                  <a:lnTo>
                    <a:pt x="441" y="1"/>
                  </a:lnTo>
                  <a:lnTo>
                    <a:pt x="466" y="1"/>
                  </a:lnTo>
                  <a:lnTo>
                    <a:pt x="489" y="1"/>
                  </a:lnTo>
                  <a:lnTo>
                    <a:pt x="510" y="1"/>
                  </a:lnTo>
                  <a:lnTo>
                    <a:pt x="530" y="2"/>
                  </a:lnTo>
                  <a:lnTo>
                    <a:pt x="547" y="2"/>
                  </a:lnTo>
                  <a:lnTo>
                    <a:pt x="561" y="3"/>
                  </a:lnTo>
                  <a:lnTo>
                    <a:pt x="575" y="3"/>
                  </a:lnTo>
                  <a:lnTo>
                    <a:pt x="585" y="3"/>
                  </a:lnTo>
                  <a:lnTo>
                    <a:pt x="593" y="3"/>
                  </a:lnTo>
                  <a:lnTo>
                    <a:pt x="597" y="4"/>
                  </a:lnTo>
                  <a:lnTo>
                    <a:pt x="599" y="5"/>
                  </a:lnTo>
                  <a:lnTo>
                    <a:pt x="597" y="5"/>
                  </a:lnTo>
                  <a:lnTo>
                    <a:pt x="593" y="6"/>
                  </a:lnTo>
                  <a:lnTo>
                    <a:pt x="586" y="8"/>
                  </a:lnTo>
                  <a:lnTo>
                    <a:pt x="575" y="10"/>
                  </a:lnTo>
                  <a:lnTo>
                    <a:pt x="561" y="9"/>
                  </a:lnTo>
                  <a:lnTo>
                    <a:pt x="547" y="10"/>
                  </a:lnTo>
                  <a:lnTo>
                    <a:pt x="530" y="11"/>
                  </a:lnTo>
                  <a:lnTo>
                    <a:pt x="510" y="10"/>
                  </a:lnTo>
                  <a:lnTo>
                    <a:pt x="488" y="13"/>
                  </a:lnTo>
                  <a:lnTo>
                    <a:pt x="466" y="12"/>
                  </a:lnTo>
                  <a:lnTo>
                    <a:pt x="441" y="12"/>
                  </a:lnTo>
                  <a:lnTo>
                    <a:pt x="414" y="13"/>
                  </a:lnTo>
                  <a:lnTo>
                    <a:pt x="387" y="14"/>
                  </a:lnTo>
                  <a:lnTo>
                    <a:pt x="360" y="13"/>
                  </a:lnTo>
                  <a:lnTo>
                    <a:pt x="330" y="14"/>
                  </a:lnTo>
                  <a:lnTo>
                    <a:pt x="299" y="14"/>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38948" name="Freeform 36"/>
            <p:cNvSpPr>
              <a:spLocks/>
            </p:cNvSpPr>
            <p:nvPr/>
          </p:nvSpPr>
          <p:spPr bwMode="auto">
            <a:xfrm>
              <a:off x="1654" y="1990"/>
              <a:ext cx="608" cy="19"/>
            </a:xfrm>
            <a:custGeom>
              <a:avLst/>
              <a:gdLst>
                <a:gd name="T0" fmla="*/ 302 w 608"/>
                <a:gd name="T1" fmla="*/ 16 h 19"/>
                <a:gd name="T2" fmla="*/ 242 w 608"/>
                <a:gd name="T3" fmla="*/ 16 h 19"/>
                <a:gd name="T4" fmla="*/ 184 w 608"/>
                <a:gd name="T5" fmla="*/ 17 h 19"/>
                <a:gd name="T6" fmla="*/ 133 w 608"/>
                <a:gd name="T7" fmla="*/ 18 h 19"/>
                <a:gd name="T8" fmla="*/ 89 w 608"/>
                <a:gd name="T9" fmla="*/ 18 h 19"/>
                <a:gd name="T10" fmla="*/ 50 w 608"/>
                <a:gd name="T11" fmla="*/ 17 h 19"/>
                <a:gd name="T12" fmla="*/ 21 w 608"/>
                <a:gd name="T13" fmla="*/ 16 h 19"/>
                <a:gd name="T14" fmla="*/ 5 w 608"/>
                <a:gd name="T15" fmla="*/ 15 h 19"/>
                <a:gd name="T16" fmla="*/ 0 w 608"/>
                <a:gd name="T17" fmla="*/ 13 h 19"/>
                <a:gd name="T18" fmla="*/ 4 w 608"/>
                <a:gd name="T19" fmla="*/ 11 h 19"/>
                <a:gd name="T20" fmla="*/ 23 w 608"/>
                <a:gd name="T21" fmla="*/ 10 h 19"/>
                <a:gd name="T22" fmla="*/ 51 w 608"/>
                <a:gd name="T23" fmla="*/ 9 h 19"/>
                <a:gd name="T24" fmla="*/ 88 w 608"/>
                <a:gd name="T25" fmla="*/ 8 h 19"/>
                <a:gd name="T26" fmla="*/ 132 w 608"/>
                <a:gd name="T27" fmla="*/ 5 h 19"/>
                <a:gd name="T28" fmla="*/ 184 w 608"/>
                <a:gd name="T29" fmla="*/ 4 h 19"/>
                <a:gd name="T30" fmla="*/ 240 w 608"/>
                <a:gd name="T31" fmla="*/ 2 h 19"/>
                <a:gd name="T32" fmla="*/ 302 w 608"/>
                <a:gd name="T33" fmla="*/ 2 h 19"/>
                <a:gd name="T34" fmla="*/ 363 w 608"/>
                <a:gd name="T35" fmla="*/ 1 h 19"/>
                <a:gd name="T36" fmla="*/ 420 w 608"/>
                <a:gd name="T37" fmla="*/ 0 h 19"/>
                <a:gd name="T38" fmla="*/ 472 w 608"/>
                <a:gd name="T39" fmla="*/ 1 h 19"/>
                <a:gd name="T40" fmla="*/ 517 w 608"/>
                <a:gd name="T41" fmla="*/ 2 h 19"/>
                <a:gd name="T42" fmla="*/ 554 w 608"/>
                <a:gd name="T43" fmla="*/ 2 h 19"/>
                <a:gd name="T44" fmla="*/ 582 w 608"/>
                <a:gd name="T45" fmla="*/ 3 h 19"/>
                <a:gd name="T46" fmla="*/ 600 w 608"/>
                <a:gd name="T47" fmla="*/ 4 h 19"/>
                <a:gd name="T48" fmla="*/ 607 w 608"/>
                <a:gd name="T49" fmla="*/ 6 h 19"/>
                <a:gd name="T50" fmla="*/ 600 w 608"/>
                <a:gd name="T51" fmla="*/ 6 h 19"/>
                <a:gd name="T52" fmla="*/ 582 w 608"/>
                <a:gd name="T53" fmla="*/ 10 h 19"/>
                <a:gd name="T54" fmla="*/ 554 w 608"/>
                <a:gd name="T55" fmla="*/ 11 h 19"/>
                <a:gd name="T56" fmla="*/ 517 w 608"/>
                <a:gd name="T57" fmla="*/ 12 h 19"/>
                <a:gd name="T58" fmla="*/ 471 w 608"/>
                <a:gd name="T59" fmla="*/ 13 h 19"/>
                <a:gd name="T60" fmla="*/ 419 w 608"/>
                <a:gd name="T61" fmla="*/ 15 h 19"/>
                <a:gd name="T62" fmla="*/ 364 w 608"/>
                <a:gd name="T63" fmla="*/ 15 h 19"/>
                <a:gd name="T64" fmla="*/ 302 w 608"/>
                <a:gd name="T65" fmla="*/ 16 h 1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08"/>
                <a:gd name="T100" fmla="*/ 0 h 19"/>
                <a:gd name="T101" fmla="*/ 608 w 608"/>
                <a:gd name="T102" fmla="*/ 19 h 1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08" h="19">
                  <a:moveTo>
                    <a:pt x="302" y="16"/>
                  </a:moveTo>
                  <a:lnTo>
                    <a:pt x="302" y="16"/>
                  </a:lnTo>
                  <a:lnTo>
                    <a:pt x="270" y="17"/>
                  </a:lnTo>
                  <a:lnTo>
                    <a:pt x="242" y="16"/>
                  </a:lnTo>
                  <a:lnTo>
                    <a:pt x="213" y="17"/>
                  </a:lnTo>
                  <a:lnTo>
                    <a:pt x="184" y="17"/>
                  </a:lnTo>
                  <a:lnTo>
                    <a:pt x="158" y="18"/>
                  </a:lnTo>
                  <a:lnTo>
                    <a:pt x="133" y="18"/>
                  </a:lnTo>
                  <a:lnTo>
                    <a:pt x="110" y="16"/>
                  </a:lnTo>
                  <a:lnTo>
                    <a:pt x="89" y="18"/>
                  </a:lnTo>
                  <a:lnTo>
                    <a:pt x="68" y="17"/>
                  </a:lnTo>
                  <a:lnTo>
                    <a:pt x="50" y="17"/>
                  </a:lnTo>
                  <a:lnTo>
                    <a:pt x="34" y="17"/>
                  </a:lnTo>
                  <a:lnTo>
                    <a:pt x="21" y="16"/>
                  </a:lnTo>
                  <a:lnTo>
                    <a:pt x="13" y="14"/>
                  </a:lnTo>
                  <a:lnTo>
                    <a:pt x="5" y="15"/>
                  </a:lnTo>
                  <a:lnTo>
                    <a:pt x="1" y="13"/>
                  </a:lnTo>
                  <a:lnTo>
                    <a:pt x="0" y="13"/>
                  </a:lnTo>
                  <a:lnTo>
                    <a:pt x="1" y="12"/>
                  </a:lnTo>
                  <a:lnTo>
                    <a:pt x="4" y="11"/>
                  </a:lnTo>
                  <a:lnTo>
                    <a:pt x="12" y="12"/>
                  </a:lnTo>
                  <a:lnTo>
                    <a:pt x="23" y="10"/>
                  </a:lnTo>
                  <a:lnTo>
                    <a:pt x="36" y="9"/>
                  </a:lnTo>
                  <a:lnTo>
                    <a:pt x="51" y="9"/>
                  </a:lnTo>
                  <a:lnTo>
                    <a:pt x="68" y="8"/>
                  </a:lnTo>
                  <a:lnTo>
                    <a:pt x="88" y="8"/>
                  </a:lnTo>
                  <a:lnTo>
                    <a:pt x="109" y="6"/>
                  </a:lnTo>
                  <a:lnTo>
                    <a:pt x="132" y="5"/>
                  </a:lnTo>
                  <a:lnTo>
                    <a:pt x="157" y="5"/>
                  </a:lnTo>
                  <a:lnTo>
                    <a:pt x="184" y="4"/>
                  </a:lnTo>
                  <a:lnTo>
                    <a:pt x="212" y="4"/>
                  </a:lnTo>
                  <a:lnTo>
                    <a:pt x="240" y="2"/>
                  </a:lnTo>
                  <a:lnTo>
                    <a:pt x="271" y="2"/>
                  </a:lnTo>
                  <a:lnTo>
                    <a:pt x="302" y="2"/>
                  </a:lnTo>
                  <a:lnTo>
                    <a:pt x="333" y="1"/>
                  </a:lnTo>
                  <a:lnTo>
                    <a:pt x="363" y="1"/>
                  </a:lnTo>
                  <a:lnTo>
                    <a:pt x="391" y="1"/>
                  </a:lnTo>
                  <a:lnTo>
                    <a:pt x="420" y="0"/>
                  </a:lnTo>
                  <a:lnTo>
                    <a:pt x="446" y="2"/>
                  </a:lnTo>
                  <a:lnTo>
                    <a:pt x="472" y="1"/>
                  </a:lnTo>
                  <a:lnTo>
                    <a:pt x="495" y="2"/>
                  </a:lnTo>
                  <a:lnTo>
                    <a:pt x="517" y="2"/>
                  </a:lnTo>
                  <a:lnTo>
                    <a:pt x="537" y="2"/>
                  </a:lnTo>
                  <a:lnTo>
                    <a:pt x="554" y="2"/>
                  </a:lnTo>
                  <a:lnTo>
                    <a:pt x="569" y="3"/>
                  </a:lnTo>
                  <a:lnTo>
                    <a:pt x="582" y="3"/>
                  </a:lnTo>
                  <a:lnTo>
                    <a:pt x="593" y="3"/>
                  </a:lnTo>
                  <a:lnTo>
                    <a:pt x="600" y="4"/>
                  </a:lnTo>
                  <a:lnTo>
                    <a:pt x="605" y="5"/>
                  </a:lnTo>
                  <a:lnTo>
                    <a:pt x="607" y="6"/>
                  </a:lnTo>
                  <a:lnTo>
                    <a:pt x="605" y="6"/>
                  </a:lnTo>
                  <a:lnTo>
                    <a:pt x="600" y="6"/>
                  </a:lnTo>
                  <a:lnTo>
                    <a:pt x="593" y="8"/>
                  </a:lnTo>
                  <a:lnTo>
                    <a:pt x="582" y="10"/>
                  </a:lnTo>
                  <a:lnTo>
                    <a:pt x="569" y="9"/>
                  </a:lnTo>
                  <a:lnTo>
                    <a:pt x="554" y="11"/>
                  </a:lnTo>
                  <a:lnTo>
                    <a:pt x="536" y="10"/>
                  </a:lnTo>
                  <a:lnTo>
                    <a:pt x="517" y="12"/>
                  </a:lnTo>
                  <a:lnTo>
                    <a:pt x="494" y="12"/>
                  </a:lnTo>
                  <a:lnTo>
                    <a:pt x="471" y="13"/>
                  </a:lnTo>
                  <a:lnTo>
                    <a:pt x="446" y="13"/>
                  </a:lnTo>
                  <a:lnTo>
                    <a:pt x="419" y="15"/>
                  </a:lnTo>
                  <a:lnTo>
                    <a:pt x="392" y="15"/>
                  </a:lnTo>
                  <a:lnTo>
                    <a:pt x="364" y="15"/>
                  </a:lnTo>
                  <a:lnTo>
                    <a:pt x="334" y="16"/>
                  </a:lnTo>
                  <a:lnTo>
                    <a:pt x="302" y="16"/>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49" name="Freeform 37"/>
            <p:cNvSpPr>
              <a:spLocks/>
            </p:cNvSpPr>
            <p:nvPr/>
          </p:nvSpPr>
          <p:spPr bwMode="auto">
            <a:xfrm>
              <a:off x="1725" y="1774"/>
              <a:ext cx="71" cy="12"/>
            </a:xfrm>
            <a:custGeom>
              <a:avLst/>
              <a:gdLst>
                <a:gd name="T0" fmla="*/ 36 w 71"/>
                <a:gd name="T1" fmla="*/ 10 h 12"/>
                <a:gd name="T2" fmla="*/ 28 w 71"/>
                <a:gd name="T3" fmla="*/ 11 h 12"/>
                <a:gd name="T4" fmla="*/ 21 w 71"/>
                <a:gd name="T5" fmla="*/ 8 h 12"/>
                <a:gd name="T6" fmla="*/ 16 w 71"/>
                <a:gd name="T7" fmla="*/ 9 h 12"/>
                <a:gd name="T8" fmla="*/ 11 w 71"/>
                <a:gd name="T9" fmla="*/ 7 h 12"/>
                <a:gd name="T10" fmla="*/ 5 w 71"/>
                <a:gd name="T11" fmla="*/ 6 h 12"/>
                <a:gd name="T12" fmla="*/ 3 w 71"/>
                <a:gd name="T13" fmla="*/ 6 h 12"/>
                <a:gd name="T14" fmla="*/ 1 w 71"/>
                <a:gd name="T15" fmla="*/ 6 h 12"/>
                <a:gd name="T16" fmla="*/ 0 w 71"/>
                <a:gd name="T17" fmla="*/ 4 h 12"/>
                <a:gd name="T18" fmla="*/ 2 w 71"/>
                <a:gd name="T19" fmla="*/ 3 h 12"/>
                <a:gd name="T20" fmla="*/ 3 w 71"/>
                <a:gd name="T21" fmla="*/ 4 h 12"/>
                <a:gd name="T22" fmla="*/ 7 w 71"/>
                <a:gd name="T23" fmla="*/ 3 h 12"/>
                <a:gd name="T24" fmla="*/ 10 w 71"/>
                <a:gd name="T25" fmla="*/ 2 h 12"/>
                <a:gd name="T26" fmla="*/ 16 w 71"/>
                <a:gd name="T27" fmla="*/ 2 h 12"/>
                <a:gd name="T28" fmla="*/ 22 w 71"/>
                <a:gd name="T29" fmla="*/ 0 h 12"/>
                <a:gd name="T30" fmla="*/ 28 w 71"/>
                <a:gd name="T31" fmla="*/ 0 h 12"/>
                <a:gd name="T32" fmla="*/ 35 w 71"/>
                <a:gd name="T33" fmla="*/ 0 h 12"/>
                <a:gd name="T34" fmla="*/ 42 w 71"/>
                <a:gd name="T35" fmla="*/ 1 h 12"/>
                <a:gd name="T36" fmla="*/ 49 w 71"/>
                <a:gd name="T37" fmla="*/ 2 h 12"/>
                <a:gd name="T38" fmla="*/ 56 w 71"/>
                <a:gd name="T39" fmla="*/ 3 h 12"/>
                <a:gd name="T40" fmla="*/ 60 w 71"/>
                <a:gd name="T41" fmla="*/ 4 h 12"/>
                <a:gd name="T42" fmla="*/ 65 w 71"/>
                <a:gd name="T43" fmla="*/ 5 h 12"/>
                <a:gd name="T44" fmla="*/ 67 w 71"/>
                <a:gd name="T45" fmla="*/ 5 h 12"/>
                <a:gd name="T46" fmla="*/ 69 w 71"/>
                <a:gd name="T47" fmla="*/ 6 h 12"/>
                <a:gd name="T48" fmla="*/ 70 w 71"/>
                <a:gd name="T49" fmla="*/ 7 h 12"/>
                <a:gd name="T50" fmla="*/ 69 w 71"/>
                <a:gd name="T51" fmla="*/ 7 h 12"/>
                <a:gd name="T52" fmla="*/ 67 w 71"/>
                <a:gd name="T53" fmla="*/ 8 h 12"/>
                <a:gd name="T54" fmla="*/ 64 w 71"/>
                <a:gd name="T55" fmla="*/ 10 h 12"/>
                <a:gd name="T56" fmla="*/ 59 w 71"/>
                <a:gd name="T57" fmla="*/ 9 h 12"/>
                <a:gd name="T58" fmla="*/ 55 w 71"/>
                <a:gd name="T59" fmla="*/ 9 h 12"/>
                <a:gd name="T60" fmla="*/ 49 w 71"/>
                <a:gd name="T61" fmla="*/ 8 h 12"/>
                <a:gd name="T62" fmla="*/ 42 w 71"/>
                <a:gd name="T63" fmla="*/ 10 h 12"/>
                <a:gd name="T64" fmla="*/ 36 w 71"/>
                <a:gd name="T65" fmla="*/ 10 h 1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1"/>
                <a:gd name="T100" fmla="*/ 0 h 12"/>
                <a:gd name="T101" fmla="*/ 71 w 71"/>
                <a:gd name="T102" fmla="*/ 12 h 1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1" h="12">
                  <a:moveTo>
                    <a:pt x="36" y="10"/>
                  </a:moveTo>
                  <a:lnTo>
                    <a:pt x="28" y="11"/>
                  </a:lnTo>
                  <a:lnTo>
                    <a:pt x="21" y="8"/>
                  </a:lnTo>
                  <a:lnTo>
                    <a:pt x="16" y="9"/>
                  </a:lnTo>
                  <a:lnTo>
                    <a:pt x="11" y="7"/>
                  </a:lnTo>
                  <a:lnTo>
                    <a:pt x="5" y="6"/>
                  </a:lnTo>
                  <a:lnTo>
                    <a:pt x="3" y="6"/>
                  </a:lnTo>
                  <a:lnTo>
                    <a:pt x="1" y="6"/>
                  </a:lnTo>
                  <a:lnTo>
                    <a:pt x="0" y="4"/>
                  </a:lnTo>
                  <a:lnTo>
                    <a:pt x="2" y="3"/>
                  </a:lnTo>
                  <a:lnTo>
                    <a:pt x="3" y="4"/>
                  </a:lnTo>
                  <a:lnTo>
                    <a:pt x="7" y="3"/>
                  </a:lnTo>
                  <a:lnTo>
                    <a:pt x="10" y="2"/>
                  </a:lnTo>
                  <a:lnTo>
                    <a:pt x="16" y="2"/>
                  </a:lnTo>
                  <a:lnTo>
                    <a:pt x="22" y="0"/>
                  </a:lnTo>
                  <a:lnTo>
                    <a:pt x="28" y="0"/>
                  </a:lnTo>
                  <a:lnTo>
                    <a:pt x="35" y="0"/>
                  </a:lnTo>
                  <a:lnTo>
                    <a:pt x="42" y="1"/>
                  </a:lnTo>
                  <a:lnTo>
                    <a:pt x="49" y="2"/>
                  </a:lnTo>
                  <a:lnTo>
                    <a:pt x="56" y="3"/>
                  </a:lnTo>
                  <a:lnTo>
                    <a:pt x="60" y="4"/>
                  </a:lnTo>
                  <a:lnTo>
                    <a:pt x="65" y="5"/>
                  </a:lnTo>
                  <a:lnTo>
                    <a:pt x="67" y="5"/>
                  </a:lnTo>
                  <a:lnTo>
                    <a:pt x="69" y="6"/>
                  </a:lnTo>
                  <a:lnTo>
                    <a:pt x="70" y="7"/>
                  </a:lnTo>
                  <a:lnTo>
                    <a:pt x="69" y="7"/>
                  </a:lnTo>
                  <a:lnTo>
                    <a:pt x="67" y="8"/>
                  </a:lnTo>
                  <a:lnTo>
                    <a:pt x="64" y="10"/>
                  </a:lnTo>
                  <a:lnTo>
                    <a:pt x="59" y="9"/>
                  </a:lnTo>
                  <a:lnTo>
                    <a:pt x="55" y="9"/>
                  </a:lnTo>
                  <a:lnTo>
                    <a:pt x="49" y="8"/>
                  </a:lnTo>
                  <a:lnTo>
                    <a:pt x="42" y="10"/>
                  </a:lnTo>
                  <a:lnTo>
                    <a:pt x="36" y="1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8950" name="Freeform 38"/>
            <p:cNvSpPr>
              <a:spLocks/>
            </p:cNvSpPr>
            <p:nvPr/>
          </p:nvSpPr>
          <p:spPr bwMode="auto">
            <a:xfrm>
              <a:off x="1723" y="1777"/>
              <a:ext cx="78" cy="13"/>
            </a:xfrm>
            <a:custGeom>
              <a:avLst/>
              <a:gdLst>
                <a:gd name="T0" fmla="*/ 39 w 78"/>
                <a:gd name="T1" fmla="*/ 12 h 13"/>
                <a:gd name="T2" fmla="*/ 39 w 78"/>
                <a:gd name="T3" fmla="*/ 12 h 13"/>
                <a:gd name="T4" fmla="*/ 31 w 78"/>
                <a:gd name="T5" fmla="*/ 11 h 13"/>
                <a:gd name="T6" fmla="*/ 23 w 78"/>
                <a:gd name="T7" fmla="*/ 10 h 13"/>
                <a:gd name="T8" fmla="*/ 17 w 78"/>
                <a:gd name="T9" fmla="*/ 11 h 13"/>
                <a:gd name="T10" fmla="*/ 12 w 78"/>
                <a:gd name="T11" fmla="*/ 10 h 13"/>
                <a:gd name="T12" fmla="*/ 6 w 78"/>
                <a:gd name="T13" fmla="*/ 10 h 13"/>
                <a:gd name="T14" fmla="*/ 3 w 78"/>
                <a:gd name="T15" fmla="*/ 9 h 13"/>
                <a:gd name="T16" fmla="*/ 1 w 78"/>
                <a:gd name="T17" fmla="*/ 9 h 13"/>
                <a:gd name="T18" fmla="*/ 0 w 78"/>
                <a:gd name="T19" fmla="*/ 7 h 13"/>
                <a:gd name="T20" fmla="*/ 1 w 78"/>
                <a:gd name="T21" fmla="*/ 6 h 13"/>
                <a:gd name="T22" fmla="*/ 3 w 78"/>
                <a:gd name="T23" fmla="*/ 5 h 13"/>
                <a:gd name="T24" fmla="*/ 6 w 78"/>
                <a:gd name="T25" fmla="*/ 4 h 13"/>
                <a:gd name="T26" fmla="*/ 11 w 78"/>
                <a:gd name="T27" fmla="*/ 3 h 13"/>
                <a:gd name="T28" fmla="*/ 17 w 78"/>
                <a:gd name="T29" fmla="*/ 3 h 13"/>
                <a:gd name="T30" fmla="*/ 24 w 78"/>
                <a:gd name="T31" fmla="*/ 1 h 13"/>
                <a:gd name="T32" fmla="*/ 31 w 78"/>
                <a:gd name="T33" fmla="*/ 1 h 13"/>
                <a:gd name="T34" fmla="*/ 39 w 78"/>
                <a:gd name="T35" fmla="*/ 1 h 13"/>
                <a:gd name="T36" fmla="*/ 47 w 78"/>
                <a:gd name="T37" fmla="*/ 0 h 13"/>
                <a:gd name="T38" fmla="*/ 54 w 78"/>
                <a:gd name="T39" fmla="*/ 3 h 13"/>
                <a:gd name="T40" fmla="*/ 60 w 78"/>
                <a:gd name="T41" fmla="*/ 3 h 13"/>
                <a:gd name="T42" fmla="*/ 66 w 78"/>
                <a:gd name="T43" fmla="*/ 3 h 13"/>
                <a:gd name="T44" fmla="*/ 71 w 78"/>
                <a:gd name="T45" fmla="*/ 3 h 13"/>
                <a:gd name="T46" fmla="*/ 74 w 78"/>
                <a:gd name="T47" fmla="*/ 4 h 13"/>
                <a:gd name="T48" fmla="*/ 76 w 78"/>
                <a:gd name="T49" fmla="*/ 6 h 13"/>
                <a:gd name="T50" fmla="*/ 77 w 78"/>
                <a:gd name="T51" fmla="*/ 6 h 13"/>
                <a:gd name="T52" fmla="*/ 76 w 78"/>
                <a:gd name="T53" fmla="*/ 7 h 13"/>
                <a:gd name="T54" fmla="*/ 74 w 78"/>
                <a:gd name="T55" fmla="*/ 8 h 13"/>
                <a:gd name="T56" fmla="*/ 70 w 78"/>
                <a:gd name="T57" fmla="*/ 9 h 13"/>
                <a:gd name="T58" fmla="*/ 66 w 78"/>
                <a:gd name="T59" fmla="*/ 9 h 13"/>
                <a:gd name="T60" fmla="*/ 60 w 78"/>
                <a:gd name="T61" fmla="*/ 10 h 13"/>
                <a:gd name="T62" fmla="*/ 54 w 78"/>
                <a:gd name="T63" fmla="*/ 11 h 13"/>
                <a:gd name="T64" fmla="*/ 47 w 78"/>
                <a:gd name="T65" fmla="*/ 12 h 13"/>
                <a:gd name="T66" fmla="*/ 39 w 78"/>
                <a:gd name="T67" fmla="*/ 12 h 1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8"/>
                <a:gd name="T103" fmla="*/ 0 h 13"/>
                <a:gd name="T104" fmla="*/ 78 w 78"/>
                <a:gd name="T105" fmla="*/ 13 h 1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8" h="13">
                  <a:moveTo>
                    <a:pt x="39" y="12"/>
                  </a:moveTo>
                  <a:lnTo>
                    <a:pt x="39" y="12"/>
                  </a:lnTo>
                  <a:lnTo>
                    <a:pt x="31" y="11"/>
                  </a:lnTo>
                  <a:lnTo>
                    <a:pt x="23" y="10"/>
                  </a:lnTo>
                  <a:lnTo>
                    <a:pt x="17" y="11"/>
                  </a:lnTo>
                  <a:lnTo>
                    <a:pt x="12" y="10"/>
                  </a:lnTo>
                  <a:lnTo>
                    <a:pt x="6" y="10"/>
                  </a:lnTo>
                  <a:lnTo>
                    <a:pt x="3" y="9"/>
                  </a:lnTo>
                  <a:lnTo>
                    <a:pt x="1" y="9"/>
                  </a:lnTo>
                  <a:lnTo>
                    <a:pt x="0" y="7"/>
                  </a:lnTo>
                  <a:lnTo>
                    <a:pt x="1" y="6"/>
                  </a:lnTo>
                  <a:lnTo>
                    <a:pt x="3" y="5"/>
                  </a:lnTo>
                  <a:lnTo>
                    <a:pt x="6" y="4"/>
                  </a:lnTo>
                  <a:lnTo>
                    <a:pt x="11" y="3"/>
                  </a:lnTo>
                  <a:lnTo>
                    <a:pt x="17" y="3"/>
                  </a:lnTo>
                  <a:lnTo>
                    <a:pt x="24" y="1"/>
                  </a:lnTo>
                  <a:lnTo>
                    <a:pt x="31" y="1"/>
                  </a:lnTo>
                  <a:lnTo>
                    <a:pt x="39" y="1"/>
                  </a:lnTo>
                  <a:lnTo>
                    <a:pt x="47" y="0"/>
                  </a:lnTo>
                  <a:lnTo>
                    <a:pt x="54" y="3"/>
                  </a:lnTo>
                  <a:lnTo>
                    <a:pt x="60" y="3"/>
                  </a:lnTo>
                  <a:lnTo>
                    <a:pt x="66" y="3"/>
                  </a:lnTo>
                  <a:lnTo>
                    <a:pt x="71" y="3"/>
                  </a:lnTo>
                  <a:lnTo>
                    <a:pt x="74" y="4"/>
                  </a:lnTo>
                  <a:lnTo>
                    <a:pt x="76" y="6"/>
                  </a:lnTo>
                  <a:lnTo>
                    <a:pt x="77" y="6"/>
                  </a:lnTo>
                  <a:lnTo>
                    <a:pt x="76" y="7"/>
                  </a:lnTo>
                  <a:lnTo>
                    <a:pt x="74" y="8"/>
                  </a:lnTo>
                  <a:lnTo>
                    <a:pt x="70" y="9"/>
                  </a:lnTo>
                  <a:lnTo>
                    <a:pt x="66" y="9"/>
                  </a:lnTo>
                  <a:lnTo>
                    <a:pt x="60" y="10"/>
                  </a:lnTo>
                  <a:lnTo>
                    <a:pt x="54" y="11"/>
                  </a:lnTo>
                  <a:lnTo>
                    <a:pt x="47" y="12"/>
                  </a:lnTo>
                  <a:lnTo>
                    <a:pt x="39" y="12"/>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51" name="Freeform 39"/>
            <p:cNvSpPr>
              <a:spLocks/>
            </p:cNvSpPr>
            <p:nvPr/>
          </p:nvSpPr>
          <p:spPr bwMode="auto">
            <a:xfrm>
              <a:off x="2680" y="2137"/>
              <a:ext cx="862" cy="102"/>
            </a:xfrm>
            <a:custGeom>
              <a:avLst/>
              <a:gdLst>
                <a:gd name="T0" fmla="*/ 729 w 862"/>
                <a:gd name="T1" fmla="*/ 1 h 102"/>
                <a:gd name="T2" fmla="*/ 723 w 862"/>
                <a:gd name="T3" fmla="*/ 2 h 102"/>
                <a:gd name="T4" fmla="*/ 710 w 862"/>
                <a:gd name="T5" fmla="*/ 1 h 102"/>
                <a:gd name="T6" fmla="*/ 692 w 862"/>
                <a:gd name="T7" fmla="*/ 2 h 102"/>
                <a:gd name="T8" fmla="*/ 670 w 862"/>
                <a:gd name="T9" fmla="*/ 0 h 102"/>
                <a:gd name="T10" fmla="*/ 640 w 862"/>
                <a:gd name="T11" fmla="*/ 1 h 102"/>
                <a:gd name="T12" fmla="*/ 603 w 862"/>
                <a:gd name="T13" fmla="*/ 2 h 102"/>
                <a:gd name="T14" fmla="*/ 563 w 862"/>
                <a:gd name="T15" fmla="*/ 5 h 102"/>
                <a:gd name="T16" fmla="*/ 516 w 862"/>
                <a:gd name="T17" fmla="*/ 9 h 102"/>
                <a:gd name="T18" fmla="*/ 464 w 862"/>
                <a:gd name="T19" fmla="*/ 15 h 102"/>
                <a:gd name="T20" fmla="*/ 406 w 862"/>
                <a:gd name="T21" fmla="*/ 21 h 102"/>
                <a:gd name="T22" fmla="*/ 345 w 862"/>
                <a:gd name="T23" fmla="*/ 29 h 102"/>
                <a:gd name="T24" fmla="*/ 277 w 862"/>
                <a:gd name="T25" fmla="*/ 40 h 102"/>
                <a:gd name="T26" fmla="*/ 204 w 862"/>
                <a:gd name="T27" fmla="*/ 55 h 102"/>
                <a:gd name="T28" fmla="*/ 126 w 862"/>
                <a:gd name="T29" fmla="*/ 69 h 102"/>
                <a:gd name="T30" fmla="*/ 44 w 862"/>
                <a:gd name="T31" fmla="*/ 87 h 102"/>
                <a:gd name="T32" fmla="*/ 2 w 862"/>
                <a:gd name="T33" fmla="*/ 98 h 102"/>
                <a:gd name="T34" fmla="*/ 9 w 862"/>
                <a:gd name="T35" fmla="*/ 99 h 102"/>
                <a:gd name="T36" fmla="*/ 24 w 862"/>
                <a:gd name="T37" fmla="*/ 98 h 102"/>
                <a:gd name="T38" fmla="*/ 44 w 862"/>
                <a:gd name="T39" fmla="*/ 97 h 102"/>
                <a:gd name="T40" fmla="*/ 70 w 862"/>
                <a:gd name="T41" fmla="*/ 97 h 102"/>
                <a:gd name="T42" fmla="*/ 104 w 862"/>
                <a:gd name="T43" fmla="*/ 98 h 102"/>
                <a:gd name="T44" fmla="*/ 144 w 862"/>
                <a:gd name="T45" fmla="*/ 97 h 102"/>
                <a:gd name="T46" fmla="*/ 188 w 862"/>
                <a:gd name="T47" fmla="*/ 96 h 102"/>
                <a:gd name="T48" fmla="*/ 237 w 862"/>
                <a:gd name="T49" fmla="*/ 94 h 102"/>
                <a:gd name="T50" fmla="*/ 290 w 862"/>
                <a:gd name="T51" fmla="*/ 94 h 102"/>
                <a:gd name="T52" fmla="*/ 350 w 862"/>
                <a:gd name="T53" fmla="*/ 95 h 102"/>
                <a:gd name="T54" fmla="*/ 411 w 862"/>
                <a:gd name="T55" fmla="*/ 93 h 102"/>
                <a:gd name="T56" fmla="*/ 476 w 862"/>
                <a:gd name="T57" fmla="*/ 94 h 102"/>
                <a:gd name="T58" fmla="*/ 547 w 862"/>
                <a:gd name="T59" fmla="*/ 95 h 102"/>
                <a:gd name="T60" fmla="*/ 618 w 862"/>
                <a:gd name="T61" fmla="*/ 96 h 102"/>
                <a:gd name="T62" fmla="*/ 693 w 862"/>
                <a:gd name="T63" fmla="*/ 99 h 102"/>
                <a:gd name="T64" fmla="*/ 737 w 862"/>
                <a:gd name="T65" fmla="*/ 100 h 102"/>
                <a:gd name="T66" fmla="*/ 754 w 862"/>
                <a:gd name="T67" fmla="*/ 99 h 102"/>
                <a:gd name="T68" fmla="*/ 775 w 862"/>
                <a:gd name="T69" fmla="*/ 100 h 102"/>
                <a:gd name="T70" fmla="*/ 796 w 862"/>
                <a:gd name="T71" fmla="*/ 96 h 102"/>
                <a:gd name="T72" fmla="*/ 817 w 862"/>
                <a:gd name="T73" fmla="*/ 92 h 102"/>
                <a:gd name="T74" fmla="*/ 837 w 862"/>
                <a:gd name="T75" fmla="*/ 85 h 102"/>
                <a:gd name="T76" fmla="*/ 852 w 862"/>
                <a:gd name="T77" fmla="*/ 77 h 102"/>
                <a:gd name="T78" fmla="*/ 858 w 862"/>
                <a:gd name="T79" fmla="*/ 66 h 102"/>
                <a:gd name="T80" fmla="*/ 860 w 862"/>
                <a:gd name="T81" fmla="*/ 56 h 102"/>
                <a:gd name="T82" fmla="*/ 861 w 862"/>
                <a:gd name="T83" fmla="*/ 49 h 102"/>
                <a:gd name="T84" fmla="*/ 856 w 862"/>
                <a:gd name="T85" fmla="*/ 42 h 102"/>
                <a:gd name="T86" fmla="*/ 844 w 862"/>
                <a:gd name="T87" fmla="*/ 33 h 102"/>
                <a:gd name="T88" fmla="*/ 826 w 862"/>
                <a:gd name="T89" fmla="*/ 23 h 102"/>
                <a:gd name="T90" fmla="*/ 805 w 862"/>
                <a:gd name="T91" fmla="*/ 14 h 102"/>
                <a:gd name="T92" fmla="*/ 778 w 862"/>
                <a:gd name="T93" fmla="*/ 8 h 102"/>
                <a:gd name="T94" fmla="*/ 747 w 862"/>
                <a:gd name="T95" fmla="*/ 3 h 1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862"/>
                <a:gd name="T145" fmla="*/ 0 h 102"/>
                <a:gd name="T146" fmla="*/ 862 w 862"/>
                <a:gd name="T147" fmla="*/ 102 h 10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862" h="102">
                  <a:moveTo>
                    <a:pt x="729" y="1"/>
                  </a:moveTo>
                  <a:lnTo>
                    <a:pt x="729" y="1"/>
                  </a:lnTo>
                  <a:lnTo>
                    <a:pt x="726" y="1"/>
                  </a:lnTo>
                  <a:lnTo>
                    <a:pt x="723" y="2"/>
                  </a:lnTo>
                  <a:lnTo>
                    <a:pt x="717" y="0"/>
                  </a:lnTo>
                  <a:lnTo>
                    <a:pt x="710" y="1"/>
                  </a:lnTo>
                  <a:lnTo>
                    <a:pt x="702" y="2"/>
                  </a:lnTo>
                  <a:lnTo>
                    <a:pt x="692" y="2"/>
                  </a:lnTo>
                  <a:lnTo>
                    <a:pt x="681" y="0"/>
                  </a:lnTo>
                  <a:lnTo>
                    <a:pt x="670" y="0"/>
                  </a:lnTo>
                  <a:lnTo>
                    <a:pt x="656" y="1"/>
                  </a:lnTo>
                  <a:lnTo>
                    <a:pt x="640" y="1"/>
                  </a:lnTo>
                  <a:lnTo>
                    <a:pt x="622" y="2"/>
                  </a:lnTo>
                  <a:lnTo>
                    <a:pt x="603" y="2"/>
                  </a:lnTo>
                  <a:lnTo>
                    <a:pt x="584" y="4"/>
                  </a:lnTo>
                  <a:lnTo>
                    <a:pt x="563" y="5"/>
                  </a:lnTo>
                  <a:lnTo>
                    <a:pt x="540" y="7"/>
                  </a:lnTo>
                  <a:lnTo>
                    <a:pt x="516" y="9"/>
                  </a:lnTo>
                  <a:lnTo>
                    <a:pt x="491" y="11"/>
                  </a:lnTo>
                  <a:lnTo>
                    <a:pt x="464" y="15"/>
                  </a:lnTo>
                  <a:lnTo>
                    <a:pt x="435" y="17"/>
                  </a:lnTo>
                  <a:lnTo>
                    <a:pt x="406" y="21"/>
                  </a:lnTo>
                  <a:lnTo>
                    <a:pt x="377" y="24"/>
                  </a:lnTo>
                  <a:lnTo>
                    <a:pt x="345" y="29"/>
                  </a:lnTo>
                  <a:lnTo>
                    <a:pt x="311" y="34"/>
                  </a:lnTo>
                  <a:lnTo>
                    <a:pt x="277" y="40"/>
                  </a:lnTo>
                  <a:lnTo>
                    <a:pt x="241" y="47"/>
                  </a:lnTo>
                  <a:lnTo>
                    <a:pt x="204" y="55"/>
                  </a:lnTo>
                  <a:lnTo>
                    <a:pt x="165" y="61"/>
                  </a:lnTo>
                  <a:lnTo>
                    <a:pt x="126" y="69"/>
                  </a:lnTo>
                  <a:lnTo>
                    <a:pt x="85" y="77"/>
                  </a:lnTo>
                  <a:lnTo>
                    <a:pt x="44" y="87"/>
                  </a:lnTo>
                  <a:lnTo>
                    <a:pt x="0" y="97"/>
                  </a:lnTo>
                  <a:lnTo>
                    <a:pt x="2" y="98"/>
                  </a:lnTo>
                  <a:lnTo>
                    <a:pt x="4" y="99"/>
                  </a:lnTo>
                  <a:lnTo>
                    <a:pt x="9" y="99"/>
                  </a:lnTo>
                  <a:lnTo>
                    <a:pt x="15" y="98"/>
                  </a:lnTo>
                  <a:lnTo>
                    <a:pt x="24" y="98"/>
                  </a:lnTo>
                  <a:lnTo>
                    <a:pt x="33" y="99"/>
                  </a:lnTo>
                  <a:lnTo>
                    <a:pt x="44" y="97"/>
                  </a:lnTo>
                  <a:lnTo>
                    <a:pt x="57" y="98"/>
                  </a:lnTo>
                  <a:lnTo>
                    <a:pt x="70" y="97"/>
                  </a:lnTo>
                  <a:lnTo>
                    <a:pt x="86" y="97"/>
                  </a:lnTo>
                  <a:lnTo>
                    <a:pt x="104" y="98"/>
                  </a:lnTo>
                  <a:lnTo>
                    <a:pt x="123" y="96"/>
                  </a:lnTo>
                  <a:lnTo>
                    <a:pt x="144" y="97"/>
                  </a:lnTo>
                  <a:lnTo>
                    <a:pt x="165" y="95"/>
                  </a:lnTo>
                  <a:lnTo>
                    <a:pt x="188" y="96"/>
                  </a:lnTo>
                  <a:lnTo>
                    <a:pt x="212" y="94"/>
                  </a:lnTo>
                  <a:lnTo>
                    <a:pt x="237" y="94"/>
                  </a:lnTo>
                  <a:lnTo>
                    <a:pt x="263" y="95"/>
                  </a:lnTo>
                  <a:lnTo>
                    <a:pt x="290" y="94"/>
                  </a:lnTo>
                  <a:lnTo>
                    <a:pt x="319" y="94"/>
                  </a:lnTo>
                  <a:lnTo>
                    <a:pt x="350" y="95"/>
                  </a:lnTo>
                  <a:lnTo>
                    <a:pt x="379" y="93"/>
                  </a:lnTo>
                  <a:lnTo>
                    <a:pt x="411" y="93"/>
                  </a:lnTo>
                  <a:lnTo>
                    <a:pt x="443" y="95"/>
                  </a:lnTo>
                  <a:lnTo>
                    <a:pt x="476" y="94"/>
                  </a:lnTo>
                  <a:lnTo>
                    <a:pt x="511" y="94"/>
                  </a:lnTo>
                  <a:lnTo>
                    <a:pt x="547" y="95"/>
                  </a:lnTo>
                  <a:lnTo>
                    <a:pt x="583" y="96"/>
                  </a:lnTo>
                  <a:lnTo>
                    <a:pt x="618" y="96"/>
                  </a:lnTo>
                  <a:lnTo>
                    <a:pt x="655" y="97"/>
                  </a:lnTo>
                  <a:lnTo>
                    <a:pt x="693" y="99"/>
                  </a:lnTo>
                  <a:lnTo>
                    <a:pt x="732" y="101"/>
                  </a:lnTo>
                  <a:lnTo>
                    <a:pt x="737" y="100"/>
                  </a:lnTo>
                  <a:lnTo>
                    <a:pt x="744" y="100"/>
                  </a:lnTo>
                  <a:lnTo>
                    <a:pt x="754" y="99"/>
                  </a:lnTo>
                  <a:lnTo>
                    <a:pt x="763" y="100"/>
                  </a:lnTo>
                  <a:lnTo>
                    <a:pt x="775" y="100"/>
                  </a:lnTo>
                  <a:lnTo>
                    <a:pt x="784" y="98"/>
                  </a:lnTo>
                  <a:lnTo>
                    <a:pt x="796" y="96"/>
                  </a:lnTo>
                  <a:lnTo>
                    <a:pt x="807" y="95"/>
                  </a:lnTo>
                  <a:lnTo>
                    <a:pt x="817" y="92"/>
                  </a:lnTo>
                  <a:lnTo>
                    <a:pt x="828" y="89"/>
                  </a:lnTo>
                  <a:lnTo>
                    <a:pt x="837" y="85"/>
                  </a:lnTo>
                  <a:lnTo>
                    <a:pt x="845" y="81"/>
                  </a:lnTo>
                  <a:lnTo>
                    <a:pt x="852" y="77"/>
                  </a:lnTo>
                  <a:lnTo>
                    <a:pt x="856" y="70"/>
                  </a:lnTo>
                  <a:lnTo>
                    <a:pt x="858" y="66"/>
                  </a:lnTo>
                  <a:lnTo>
                    <a:pt x="857" y="58"/>
                  </a:lnTo>
                  <a:lnTo>
                    <a:pt x="860" y="56"/>
                  </a:lnTo>
                  <a:lnTo>
                    <a:pt x="861" y="52"/>
                  </a:lnTo>
                  <a:lnTo>
                    <a:pt x="861" y="49"/>
                  </a:lnTo>
                  <a:lnTo>
                    <a:pt x="859" y="46"/>
                  </a:lnTo>
                  <a:lnTo>
                    <a:pt x="856" y="42"/>
                  </a:lnTo>
                  <a:lnTo>
                    <a:pt x="851" y="37"/>
                  </a:lnTo>
                  <a:lnTo>
                    <a:pt x="844" y="33"/>
                  </a:lnTo>
                  <a:lnTo>
                    <a:pt x="836" y="29"/>
                  </a:lnTo>
                  <a:lnTo>
                    <a:pt x="826" y="23"/>
                  </a:lnTo>
                  <a:lnTo>
                    <a:pt x="817" y="18"/>
                  </a:lnTo>
                  <a:lnTo>
                    <a:pt x="805" y="14"/>
                  </a:lnTo>
                  <a:lnTo>
                    <a:pt x="793" y="10"/>
                  </a:lnTo>
                  <a:lnTo>
                    <a:pt x="778" y="8"/>
                  </a:lnTo>
                  <a:lnTo>
                    <a:pt x="763" y="5"/>
                  </a:lnTo>
                  <a:lnTo>
                    <a:pt x="747" y="3"/>
                  </a:lnTo>
                  <a:lnTo>
                    <a:pt x="729" y="1"/>
                  </a:lnTo>
                </a:path>
              </a:pathLst>
            </a:custGeom>
            <a:solidFill>
              <a:srgbClr val="E5E5E5"/>
            </a:solidFill>
            <a:ln w="12700" cap="rnd" cmpd="sng">
              <a:noFill/>
              <a:prstDash val="solid"/>
              <a:round/>
              <a:headEnd type="none" w="med" len="med"/>
              <a:tailEnd type="none" w="med" len="med"/>
            </a:ln>
          </p:spPr>
          <p:txBody>
            <a:bodyPr/>
            <a:lstStyle/>
            <a:p>
              <a:endParaRPr lang="en-GB"/>
            </a:p>
          </p:txBody>
        </p:sp>
        <p:sp>
          <p:nvSpPr>
            <p:cNvPr id="38952" name="Freeform 40"/>
            <p:cNvSpPr>
              <a:spLocks/>
            </p:cNvSpPr>
            <p:nvPr/>
          </p:nvSpPr>
          <p:spPr bwMode="auto">
            <a:xfrm>
              <a:off x="2678" y="2139"/>
              <a:ext cx="870" cy="104"/>
            </a:xfrm>
            <a:custGeom>
              <a:avLst/>
              <a:gdLst>
                <a:gd name="T0" fmla="*/ 736 w 870"/>
                <a:gd name="T1" fmla="*/ 1 h 104"/>
                <a:gd name="T2" fmla="*/ 729 w 870"/>
                <a:gd name="T3" fmla="*/ 2 h 104"/>
                <a:gd name="T4" fmla="*/ 716 w 870"/>
                <a:gd name="T5" fmla="*/ 1 h 104"/>
                <a:gd name="T6" fmla="*/ 699 w 870"/>
                <a:gd name="T7" fmla="*/ 1 h 104"/>
                <a:gd name="T8" fmla="*/ 675 w 870"/>
                <a:gd name="T9" fmla="*/ 0 h 104"/>
                <a:gd name="T10" fmla="*/ 645 w 870"/>
                <a:gd name="T11" fmla="*/ 1 h 104"/>
                <a:gd name="T12" fmla="*/ 609 w 870"/>
                <a:gd name="T13" fmla="*/ 3 h 104"/>
                <a:gd name="T14" fmla="*/ 568 w 870"/>
                <a:gd name="T15" fmla="*/ 5 h 104"/>
                <a:gd name="T16" fmla="*/ 520 w 870"/>
                <a:gd name="T17" fmla="*/ 10 h 104"/>
                <a:gd name="T18" fmla="*/ 468 w 870"/>
                <a:gd name="T19" fmla="*/ 16 h 104"/>
                <a:gd name="T20" fmla="*/ 411 w 870"/>
                <a:gd name="T21" fmla="*/ 22 h 104"/>
                <a:gd name="T22" fmla="*/ 347 w 870"/>
                <a:gd name="T23" fmla="*/ 31 h 104"/>
                <a:gd name="T24" fmla="*/ 279 w 870"/>
                <a:gd name="T25" fmla="*/ 42 h 104"/>
                <a:gd name="T26" fmla="*/ 206 w 870"/>
                <a:gd name="T27" fmla="*/ 56 h 104"/>
                <a:gd name="T28" fmla="*/ 128 w 870"/>
                <a:gd name="T29" fmla="*/ 72 h 104"/>
                <a:gd name="T30" fmla="*/ 44 w 870"/>
                <a:gd name="T31" fmla="*/ 91 h 104"/>
                <a:gd name="T32" fmla="*/ 2 w 870"/>
                <a:gd name="T33" fmla="*/ 102 h 104"/>
                <a:gd name="T34" fmla="*/ 9 w 870"/>
                <a:gd name="T35" fmla="*/ 102 h 104"/>
                <a:gd name="T36" fmla="*/ 24 w 870"/>
                <a:gd name="T37" fmla="*/ 102 h 104"/>
                <a:gd name="T38" fmla="*/ 44 w 870"/>
                <a:gd name="T39" fmla="*/ 101 h 104"/>
                <a:gd name="T40" fmla="*/ 71 w 870"/>
                <a:gd name="T41" fmla="*/ 101 h 104"/>
                <a:gd name="T42" fmla="*/ 106 w 870"/>
                <a:gd name="T43" fmla="*/ 101 h 104"/>
                <a:gd name="T44" fmla="*/ 145 w 870"/>
                <a:gd name="T45" fmla="*/ 99 h 104"/>
                <a:gd name="T46" fmla="*/ 189 w 870"/>
                <a:gd name="T47" fmla="*/ 99 h 104"/>
                <a:gd name="T48" fmla="*/ 240 w 870"/>
                <a:gd name="T49" fmla="*/ 98 h 104"/>
                <a:gd name="T50" fmla="*/ 293 w 870"/>
                <a:gd name="T51" fmla="*/ 97 h 104"/>
                <a:gd name="T52" fmla="*/ 351 w 870"/>
                <a:gd name="T53" fmla="*/ 97 h 104"/>
                <a:gd name="T54" fmla="*/ 415 w 870"/>
                <a:gd name="T55" fmla="*/ 96 h 104"/>
                <a:gd name="T56" fmla="*/ 480 w 870"/>
                <a:gd name="T57" fmla="*/ 96 h 104"/>
                <a:gd name="T58" fmla="*/ 550 w 870"/>
                <a:gd name="T59" fmla="*/ 97 h 104"/>
                <a:gd name="T60" fmla="*/ 623 w 870"/>
                <a:gd name="T61" fmla="*/ 98 h 104"/>
                <a:gd name="T62" fmla="*/ 699 w 870"/>
                <a:gd name="T63" fmla="*/ 101 h 104"/>
                <a:gd name="T64" fmla="*/ 742 w 870"/>
                <a:gd name="T65" fmla="*/ 102 h 104"/>
                <a:gd name="T66" fmla="*/ 759 w 870"/>
                <a:gd name="T67" fmla="*/ 101 h 104"/>
                <a:gd name="T68" fmla="*/ 780 w 870"/>
                <a:gd name="T69" fmla="*/ 101 h 104"/>
                <a:gd name="T70" fmla="*/ 803 w 870"/>
                <a:gd name="T71" fmla="*/ 97 h 104"/>
                <a:gd name="T72" fmla="*/ 825 w 870"/>
                <a:gd name="T73" fmla="*/ 93 h 104"/>
                <a:gd name="T74" fmla="*/ 844 w 870"/>
                <a:gd name="T75" fmla="*/ 86 h 104"/>
                <a:gd name="T76" fmla="*/ 859 w 870"/>
                <a:gd name="T77" fmla="*/ 78 h 104"/>
                <a:gd name="T78" fmla="*/ 865 w 870"/>
                <a:gd name="T79" fmla="*/ 67 h 104"/>
                <a:gd name="T80" fmla="*/ 868 w 870"/>
                <a:gd name="T81" fmla="*/ 57 h 104"/>
                <a:gd name="T82" fmla="*/ 869 w 870"/>
                <a:gd name="T83" fmla="*/ 50 h 104"/>
                <a:gd name="T84" fmla="*/ 864 w 870"/>
                <a:gd name="T85" fmla="*/ 42 h 104"/>
                <a:gd name="T86" fmla="*/ 852 w 870"/>
                <a:gd name="T87" fmla="*/ 33 h 104"/>
                <a:gd name="T88" fmla="*/ 833 w 870"/>
                <a:gd name="T89" fmla="*/ 23 h 104"/>
                <a:gd name="T90" fmla="*/ 812 w 870"/>
                <a:gd name="T91" fmla="*/ 15 h 104"/>
                <a:gd name="T92" fmla="*/ 784 w 870"/>
                <a:gd name="T93" fmla="*/ 8 h 104"/>
                <a:gd name="T94" fmla="*/ 754 w 870"/>
                <a:gd name="T95" fmla="*/ 4 h 10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870"/>
                <a:gd name="T145" fmla="*/ 0 h 104"/>
                <a:gd name="T146" fmla="*/ 870 w 870"/>
                <a:gd name="T147" fmla="*/ 104 h 10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870" h="104">
                  <a:moveTo>
                    <a:pt x="736" y="1"/>
                  </a:moveTo>
                  <a:lnTo>
                    <a:pt x="736" y="1"/>
                  </a:lnTo>
                  <a:lnTo>
                    <a:pt x="732" y="1"/>
                  </a:lnTo>
                  <a:lnTo>
                    <a:pt x="729" y="2"/>
                  </a:lnTo>
                  <a:lnTo>
                    <a:pt x="724" y="1"/>
                  </a:lnTo>
                  <a:lnTo>
                    <a:pt x="716" y="1"/>
                  </a:lnTo>
                  <a:lnTo>
                    <a:pt x="709" y="1"/>
                  </a:lnTo>
                  <a:lnTo>
                    <a:pt x="699" y="1"/>
                  </a:lnTo>
                  <a:lnTo>
                    <a:pt x="688" y="1"/>
                  </a:lnTo>
                  <a:lnTo>
                    <a:pt x="675" y="0"/>
                  </a:lnTo>
                  <a:lnTo>
                    <a:pt x="660" y="1"/>
                  </a:lnTo>
                  <a:lnTo>
                    <a:pt x="645" y="1"/>
                  </a:lnTo>
                  <a:lnTo>
                    <a:pt x="627" y="3"/>
                  </a:lnTo>
                  <a:lnTo>
                    <a:pt x="609" y="3"/>
                  </a:lnTo>
                  <a:lnTo>
                    <a:pt x="589" y="5"/>
                  </a:lnTo>
                  <a:lnTo>
                    <a:pt x="568" y="5"/>
                  </a:lnTo>
                  <a:lnTo>
                    <a:pt x="544" y="7"/>
                  </a:lnTo>
                  <a:lnTo>
                    <a:pt x="520" y="10"/>
                  </a:lnTo>
                  <a:lnTo>
                    <a:pt x="495" y="12"/>
                  </a:lnTo>
                  <a:lnTo>
                    <a:pt x="468" y="16"/>
                  </a:lnTo>
                  <a:lnTo>
                    <a:pt x="440" y="18"/>
                  </a:lnTo>
                  <a:lnTo>
                    <a:pt x="411" y="22"/>
                  </a:lnTo>
                  <a:lnTo>
                    <a:pt x="380" y="26"/>
                  </a:lnTo>
                  <a:lnTo>
                    <a:pt x="347" y="31"/>
                  </a:lnTo>
                  <a:lnTo>
                    <a:pt x="314" y="36"/>
                  </a:lnTo>
                  <a:lnTo>
                    <a:pt x="279" y="42"/>
                  </a:lnTo>
                  <a:lnTo>
                    <a:pt x="243" y="50"/>
                  </a:lnTo>
                  <a:lnTo>
                    <a:pt x="206" y="56"/>
                  </a:lnTo>
                  <a:lnTo>
                    <a:pt x="167" y="64"/>
                  </a:lnTo>
                  <a:lnTo>
                    <a:pt x="128" y="72"/>
                  </a:lnTo>
                  <a:lnTo>
                    <a:pt x="85" y="80"/>
                  </a:lnTo>
                  <a:lnTo>
                    <a:pt x="44" y="91"/>
                  </a:lnTo>
                  <a:lnTo>
                    <a:pt x="0" y="100"/>
                  </a:lnTo>
                  <a:lnTo>
                    <a:pt x="2" y="102"/>
                  </a:lnTo>
                  <a:lnTo>
                    <a:pt x="4" y="103"/>
                  </a:lnTo>
                  <a:lnTo>
                    <a:pt x="9" y="102"/>
                  </a:lnTo>
                  <a:lnTo>
                    <a:pt x="15" y="101"/>
                  </a:lnTo>
                  <a:lnTo>
                    <a:pt x="24" y="102"/>
                  </a:lnTo>
                  <a:lnTo>
                    <a:pt x="33" y="103"/>
                  </a:lnTo>
                  <a:lnTo>
                    <a:pt x="44" y="101"/>
                  </a:lnTo>
                  <a:lnTo>
                    <a:pt x="57" y="100"/>
                  </a:lnTo>
                  <a:lnTo>
                    <a:pt x="71" y="101"/>
                  </a:lnTo>
                  <a:lnTo>
                    <a:pt x="88" y="100"/>
                  </a:lnTo>
                  <a:lnTo>
                    <a:pt x="106" y="101"/>
                  </a:lnTo>
                  <a:lnTo>
                    <a:pt x="124" y="100"/>
                  </a:lnTo>
                  <a:lnTo>
                    <a:pt x="145" y="99"/>
                  </a:lnTo>
                  <a:lnTo>
                    <a:pt x="166" y="99"/>
                  </a:lnTo>
                  <a:lnTo>
                    <a:pt x="189" y="99"/>
                  </a:lnTo>
                  <a:lnTo>
                    <a:pt x="213" y="98"/>
                  </a:lnTo>
                  <a:lnTo>
                    <a:pt x="240" y="98"/>
                  </a:lnTo>
                  <a:lnTo>
                    <a:pt x="265" y="97"/>
                  </a:lnTo>
                  <a:lnTo>
                    <a:pt x="293" y="97"/>
                  </a:lnTo>
                  <a:lnTo>
                    <a:pt x="322" y="97"/>
                  </a:lnTo>
                  <a:lnTo>
                    <a:pt x="351" y="97"/>
                  </a:lnTo>
                  <a:lnTo>
                    <a:pt x="383" y="96"/>
                  </a:lnTo>
                  <a:lnTo>
                    <a:pt x="415" y="96"/>
                  </a:lnTo>
                  <a:lnTo>
                    <a:pt x="447" y="96"/>
                  </a:lnTo>
                  <a:lnTo>
                    <a:pt x="480" y="96"/>
                  </a:lnTo>
                  <a:lnTo>
                    <a:pt x="515" y="97"/>
                  </a:lnTo>
                  <a:lnTo>
                    <a:pt x="550" y="97"/>
                  </a:lnTo>
                  <a:lnTo>
                    <a:pt x="586" y="98"/>
                  </a:lnTo>
                  <a:lnTo>
                    <a:pt x="623" y="98"/>
                  </a:lnTo>
                  <a:lnTo>
                    <a:pt x="660" y="99"/>
                  </a:lnTo>
                  <a:lnTo>
                    <a:pt x="699" y="101"/>
                  </a:lnTo>
                  <a:lnTo>
                    <a:pt x="737" y="102"/>
                  </a:lnTo>
                  <a:lnTo>
                    <a:pt x="742" y="102"/>
                  </a:lnTo>
                  <a:lnTo>
                    <a:pt x="750" y="102"/>
                  </a:lnTo>
                  <a:lnTo>
                    <a:pt x="759" y="101"/>
                  </a:lnTo>
                  <a:lnTo>
                    <a:pt x="769" y="100"/>
                  </a:lnTo>
                  <a:lnTo>
                    <a:pt x="780" y="101"/>
                  </a:lnTo>
                  <a:lnTo>
                    <a:pt x="792" y="99"/>
                  </a:lnTo>
                  <a:lnTo>
                    <a:pt x="803" y="97"/>
                  </a:lnTo>
                  <a:lnTo>
                    <a:pt x="815" y="96"/>
                  </a:lnTo>
                  <a:lnTo>
                    <a:pt x="825" y="93"/>
                  </a:lnTo>
                  <a:lnTo>
                    <a:pt x="835" y="91"/>
                  </a:lnTo>
                  <a:lnTo>
                    <a:pt x="844" y="86"/>
                  </a:lnTo>
                  <a:lnTo>
                    <a:pt x="852" y="81"/>
                  </a:lnTo>
                  <a:lnTo>
                    <a:pt x="859" y="78"/>
                  </a:lnTo>
                  <a:lnTo>
                    <a:pt x="863" y="71"/>
                  </a:lnTo>
                  <a:lnTo>
                    <a:pt x="865" y="67"/>
                  </a:lnTo>
                  <a:lnTo>
                    <a:pt x="865" y="59"/>
                  </a:lnTo>
                  <a:lnTo>
                    <a:pt x="868" y="57"/>
                  </a:lnTo>
                  <a:lnTo>
                    <a:pt x="869" y="53"/>
                  </a:lnTo>
                  <a:lnTo>
                    <a:pt x="869" y="50"/>
                  </a:lnTo>
                  <a:lnTo>
                    <a:pt x="867" y="47"/>
                  </a:lnTo>
                  <a:lnTo>
                    <a:pt x="864" y="42"/>
                  </a:lnTo>
                  <a:lnTo>
                    <a:pt x="858" y="37"/>
                  </a:lnTo>
                  <a:lnTo>
                    <a:pt x="852" y="33"/>
                  </a:lnTo>
                  <a:lnTo>
                    <a:pt x="843" y="29"/>
                  </a:lnTo>
                  <a:lnTo>
                    <a:pt x="833" y="23"/>
                  </a:lnTo>
                  <a:lnTo>
                    <a:pt x="824" y="18"/>
                  </a:lnTo>
                  <a:lnTo>
                    <a:pt x="812" y="15"/>
                  </a:lnTo>
                  <a:lnTo>
                    <a:pt x="799" y="10"/>
                  </a:lnTo>
                  <a:lnTo>
                    <a:pt x="784" y="8"/>
                  </a:lnTo>
                  <a:lnTo>
                    <a:pt x="769" y="5"/>
                  </a:lnTo>
                  <a:lnTo>
                    <a:pt x="754" y="4"/>
                  </a:lnTo>
                  <a:lnTo>
                    <a:pt x="736" y="1"/>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53" name="Freeform 41"/>
            <p:cNvSpPr>
              <a:spLocks/>
            </p:cNvSpPr>
            <p:nvPr/>
          </p:nvSpPr>
          <p:spPr bwMode="auto">
            <a:xfrm>
              <a:off x="2940" y="2144"/>
              <a:ext cx="524" cy="62"/>
            </a:xfrm>
            <a:custGeom>
              <a:avLst/>
              <a:gdLst>
                <a:gd name="T0" fmla="*/ 443 w 524"/>
                <a:gd name="T1" fmla="*/ 1 h 62"/>
                <a:gd name="T2" fmla="*/ 440 w 524"/>
                <a:gd name="T3" fmla="*/ 2 h 62"/>
                <a:gd name="T4" fmla="*/ 432 w 524"/>
                <a:gd name="T5" fmla="*/ 2 h 62"/>
                <a:gd name="T6" fmla="*/ 421 w 524"/>
                <a:gd name="T7" fmla="*/ 1 h 62"/>
                <a:gd name="T8" fmla="*/ 408 w 524"/>
                <a:gd name="T9" fmla="*/ 1 h 62"/>
                <a:gd name="T10" fmla="*/ 389 w 524"/>
                <a:gd name="T11" fmla="*/ 1 h 62"/>
                <a:gd name="T12" fmla="*/ 367 w 524"/>
                <a:gd name="T13" fmla="*/ 2 h 62"/>
                <a:gd name="T14" fmla="*/ 343 w 524"/>
                <a:gd name="T15" fmla="*/ 3 h 62"/>
                <a:gd name="T16" fmla="*/ 315 w 524"/>
                <a:gd name="T17" fmla="*/ 5 h 62"/>
                <a:gd name="T18" fmla="*/ 283 w 524"/>
                <a:gd name="T19" fmla="*/ 8 h 62"/>
                <a:gd name="T20" fmla="*/ 247 w 524"/>
                <a:gd name="T21" fmla="*/ 12 h 62"/>
                <a:gd name="T22" fmla="*/ 210 w 524"/>
                <a:gd name="T23" fmla="*/ 18 h 62"/>
                <a:gd name="T24" fmla="*/ 170 w 524"/>
                <a:gd name="T25" fmla="*/ 24 h 62"/>
                <a:gd name="T26" fmla="*/ 125 w 524"/>
                <a:gd name="T27" fmla="*/ 32 h 62"/>
                <a:gd name="T28" fmla="*/ 78 w 524"/>
                <a:gd name="T29" fmla="*/ 41 h 62"/>
                <a:gd name="T30" fmla="*/ 27 w 524"/>
                <a:gd name="T31" fmla="*/ 52 h 62"/>
                <a:gd name="T32" fmla="*/ 1 w 524"/>
                <a:gd name="T33" fmla="*/ 59 h 62"/>
                <a:gd name="T34" fmla="*/ 6 w 524"/>
                <a:gd name="T35" fmla="*/ 59 h 62"/>
                <a:gd name="T36" fmla="*/ 14 w 524"/>
                <a:gd name="T37" fmla="*/ 58 h 62"/>
                <a:gd name="T38" fmla="*/ 28 w 524"/>
                <a:gd name="T39" fmla="*/ 60 h 62"/>
                <a:gd name="T40" fmla="*/ 44 w 524"/>
                <a:gd name="T41" fmla="*/ 58 h 62"/>
                <a:gd name="T42" fmla="*/ 65 w 524"/>
                <a:gd name="T43" fmla="*/ 59 h 62"/>
                <a:gd name="T44" fmla="*/ 88 w 524"/>
                <a:gd name="T45" fmla="*/ 58 h 62"/>
                <a:gd name="T46" fmla="*/ 114 w 524"/>
                <a:gd name="T47" fmla="*/ 58 h 62"/>
                <a:gd name="T48" fmla="*/ 145 w 524"/>
                <a:gd name="T49" fmla="*/ 58 h 62"/>
                <a:gd name="T50" fmla="*/ 177 w 524"/>
                <a:gd name="T51" fmla="*/ 57 h 62"/>
                <a:gd name="T52" fmla="*/ 213 w 524"/>
                <a:gd name="T53" fmla="*/ 56 h 62"/>
                <a:gd name="T54" fmla="*/ 251 w 524"/>
                <a:gd name="T55" fmla="*/ 57 h 62"/>
                <a:gd name="T56" fmla="*/ 291 w 524"/>
                <a:gd name="T57" fmla="*/ 58 h 62"/>
                <a:gd name="T58" fmla="*/ 333 w 524"/>
                <a:gd name="T59" fmla="*/ 58 h 62"/>
                <a:gd name="T60" fmla="*/ 376 w 524"/>
                <a:gd name="T61" fmla="*/ 60 h 62"/>
                <a:gd name="T62" fmla="*/ 422 w 524"/>
                <a:gd name="T63" fmla="*/ 60 h 62"/>
                <a:gd name="T64" fmla="*/ 453 w 524"/>
                <a:gd name="T65" fmla="*/ 60 h 62"/>
                <a:gd name="T66" fmla="*/ 477 w 524"/>
                <a:gd name="T67" fmla="*/ 60 h 62"/>
                <a:gd name="T68" fmla="*/ 503 w 524"/>
                <a:gd name="T69" fmla="*/ 54 h 62"/>
                <a:gd name="T70" fmla="*/ 520 w 524"/>
                <a:gd name="T71" fmla="*/ 43 h 62"/>
                <a:gd name="T72" fmla="*/ 523 w 524"/>
                <a:gd name="T73" fmla="*/ 33 h 62"/>
                <a:gd name="T74" fmla="*/ 517 w 524"/>
                <a:gd name="T75" fmla="*/ 24 h 62"/>
                <a:gd name="T76" fmla="*/ 496 w 524"/>
                <a:gd name="T77" fmla="*/ 12 h 62"/>
                <a:gd name="T78" fmla="*/ 464 w 524"/>
                <a:gd name="T79" fmla="*/ 4 h 6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524"/>
                <a:gd name="T121" fmla="*/ 0 h 62"/>
                <a:gd name="T122" fmla="*/ 524 w 524"/>
                <a:gd name="T123" fmla="*/ 62 h 62"/>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524" h="62">
                  <a:moveTo>
                    <a:pt x="444" y="1"/>
                  </a:moveTo>
                  <a:lnTo>
                    <a:pt x="443" y="1"/>
                  </a:lnTo>
                  <a:lnTo>
                    <a:pt x="442" y="1"/>
                  </a:lnTo>
                  <a:lnTo>
                    <a:pt x="440" y="2"/>
                  </a:lnTo>
                  <a:lnTo>
                    <a:pt x="436" y="2"/>
                  </a:lnTo>
                  <a:lnTo>
                    <a:pt x="432" y="2"/>
                  </a:lnTo>
                  <a:lnTo>
                    <a:pt x="427" y="1"/>
                  </a:lnTo>
                  <a:lnTo>
                    <a:pt x="421" y="1"/>
                  </a:lnTo>
                  <a:lnTo>
                    <a:pt x="414" y="0"/>
                  </a:lnTo>
                  <a:lnTo>
                    <a:pt x="408" y="1"/>
                  </a:lnTo>
                  <a:lnTo>
                    <a:pt x="399" y="0"/>
                  </a:lnTo>
                  <a:lnTo>
                    <a:pt x="389" y="1"/>
                  </a:lnTo>
                  <a:lnTo>
                    <a:pt x="379" y="3"/>
                  </a:lnTo>
                  <a:lnTo>
                    <a:pt x="367" y="2"/>
                  </a:lnTo>
                  <a:lnTo>
                    <a:pt x="356" y="2"/>
                  </a:lnTo>
                  <a:lnTo>
                    <a:pt x="343" y="3"/>
                  </a:lnTo>
                  <a:lnTo>
                    <a:pt x="328" y="5"/>
                  </a:lnTo>
                  <a:lnTo>
                    <a:pt x="315" y="5"/>
                  </a:lnTo>
                  <a:lnTo>
                    <a:pt x="299" y="7"/>
                  </a:lnTo>
                  <a:lnTo>
                    <a:pt x="283" y="8"/>
                  </a:lnTo>
                  <a:lnTo>
                    <a:pt x="265" y="11"/>
                  </a:lnTo>
                  <a:lnTo>
                    <a:pt x="247" y="12"/>
                  </a:lnTo>
                  <a:lnTo>
                    <a:pt x="230" y="15"/>
                  </a:lnTo>
                  <a:lnTo>
                    <a:pt x="210" y="18"/>
                  </a:lnTo>
                  <a:lnTo>
                    <a:pt x="190" y="21"/>
                  </a:lnTo>
                  <a:lnTo>
                    <a:pt x="170" y="24"/>
                  </a:lnTo>
                  <a:lnTo>
                    <a:pt x="147" y="27"/>
                  </a:lnTo>
                  <a:lnTo>
                    <a:pt x="125" y="32"/>
                  </a:lnTo>
                  <a:lnTo>
                    <a:pt x="101" y="37"/>
                  </a:lnTo>
                  <a:lnTo>
                    <a:pt x="78" y="41"/>
                  </a:lnTo>
                  <a:lnTo>
                    <a:pt x="53" y="46"/>
                  </a:lnTo>
                  <a:lnTo>
                    <a:pt x="27" y="52"/>
                  </a:lnTo>
                  <a:lnTo>
                    <a:pt x="0" y="59"/>
                  </a:lnTo>
                  <a:lnTo>
                    <a:pt x="1" y="59"/>
                  </a:lnTo>
                  <a:lnTo>
                    <a:pt x="4" y="59"/>
                  </a:lnTo>
                  <a:lnTo>
                    <a:pt x="6" y="59"/>
                  </a:lnTo>
                  <a:lnTo>
                    <a:pt x="10" y="59"/>
                  </a:lnTo>
                  <a:lnTo>
                    <a:pt x="14" y="58"/>
                  </a:lnTo>
                  <a:lnTo>
                    <a:pt x="21" y="59"/>
                  </a:lnTo>
                  <a:lnTo>
                    <a:pt x="28" y="60"/>
                  </a:lnTo>
                  <a:lnTo>
                    <a:pt x="36" y="58"/>
                  </a:lnTo>
                  <a:lnTo>
                    <a:pt x="44" y="58"/>
                  </a:lnTo>
                  <a:lnTo>
                    <a:pt x="53" y="58"/>
                  </a:lnTo>
                  <a:lnTo>
                    <a:pt x="65" y="59"/>
                  </a:lnTo>
                  <a:lnTo>
                    <a:pt x="75" y="58"/>
                  </a:lnTo>
                  <a:lnTo>
                    <a:pt x="88" y="58"/>
                  </a:lnTo>
                  <a:lnTo>
                    <a:pt x="102" y="57"/>
                  </a:lnTo>
                  <a:lnTo>
                    <a:pt x="114" y="58"/>
                  </a:lnTo>
                  <a:lnTo>
                    <a:pt x="130" y="57"/>
                  </a:lnTo>
                  <a:lnTo>
                    <a:pt x="145" y="58"/>
                  </a:lnTo>
                  <a:lnTo>
                    <a:pt x="160" y="58"/>
                  </a:lnTo>
                  <a:lnTo>
                    <a:pt x="177" y="57"/>
                  </a:lnTo>
                  <a:lnTo>
                    <a:pt x="194" y="56"/>
                  </a:lnTo>
                  <a:lnTo>
                    <a:pt x="213" y="56"/>
                  </a:lnTo>
                  <a:lnTo>
                    <a:pt x="232" y="57"/>
                  </a:lnTo>
                  <a:lnTo>
                    <a:pt x="251" y="57"/>
                  </a:lnTo>
                  <a:lnTo>
                    <a:pt x="271" y="56"/>
                  </a:lnTo>
                  <a:lnTo>
                    <a:pt x="291" y="58"/>
                  </a:lnTo>
                  <a:lnTo>
                    <a:pt x="312" y="56"/>
                  </a:lnTo>
                  <a:lnTo>
                    <a:pt x="333" y="58"/>
                  </a:lnTo>
                  <a:lnTo>
                    <a:pt x="354" y="58"/>
                  </a:lnTo>
                  <a:lnTo>
                    <a:pt x="376" y="60"/>
                  </a:lnTo>
                  <a:lnTo>
                    <a:pt x="398" y="59"/>
                  </a:lnTo>
                  <a:lnTo>
                    <a:pt x="422" y="60"/>
                  </a:lnTo>
                  <a:lnTo>
                    <a:pt x="445" y="61"/>
                  </a:lnTo>
                  <a:lnTo>
                    <a:pt x="453" y="60"/>
                  </a:lnTo>
                  <a:lnTo>
                    <a:pt x="464" y="61"/>
                  </a:lnTo>
                  <a:lnTo>
                    <a:pt x="477" y="60"/>
                  </a:lnTo>
                  <a:lnTo>
                    <a:pt x="491" y="57"/>
                  </a:lnTo>
                  <a:lnTo>
                    <a:pt x="503" y="54"/>
                  </a:lnTo>
                  <a:lnTo>
                    <a:pt x="514" y="48"/>
                  </a:lnTo>
                  <a:lnTo>
                    <a:pt x="520" y="43"/>
                  </a:lnTo>
                  <a:lnTo>
                    <a:pt x="521" y="36"/>
                  </a:lnTo>
                  <a:lnTo>
                    <a:pt x="523" y="33"/>
                  </a:lnTo>
                  <a:lnTo>
                    <a:pt x="522" y="29"/>
                  </a:lnTo>
                  <a:lnTo>
                    <a:pt x="517" y="24"/>
                  </a:lnTo>
                  <a:lnTo>
                    <a:pt x="507" y="17"/>
                  </a:lnTo>
                  <a:lnTo>
                    <a:pt x="496" y="12"/>
                  </a:lnTo>
                  <a:lnTo>
                    <a:pt x="481" y="7"/>
                  </a:lnTo>
                  <a:lnTo>
                    <a:pt x="464" y="4"/>
                  </a:lnTo>
                  <a:lnTo>
                    <a:pt x="444" y="1"/>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38954" name="Freeform 42"/>
            <p:cNvSpPr>
              <a:spLocks/>
            </p:cNvSpPr>
            <p:nvPr/>
          </p:nvSpPr>
          <p:spPr bwMode="auto">
            <a:xfrm>
              <a:off x="2938" y="2146"/>
              <a:ext cx="531" cy="64"/>
            </a:xfrm>
            <a:custGeom>
              <a:avLst/>
              <a:gdLst>
                <a:gd name="T0" fmla="*/ 450 w 531"/>
                <a:gd name="T1" fmla="*/ 1 h 64"/>
                <a:gd name="T2" fmla="*/ 449 w 531"/>
                <a:gd name="T3" fmla="*/ 1 h 64"/>
                <a:gd name="T4" fmla="*/ 443 w 531"/>
                <a:gd name="T5" fmla="*/ 1 h 64"/>
                <a:gd name="T6" fmla="*/ 433 w 531"/>
                <a:gd name="T7" fmla="*/ 0 h 64"/>
                <a:gd name="T8" fmla="*/ 421 w 531"/>
                <a:gd name="T9" fmla="*/ 1 h 64"/>
                <a:gd name="T10" fmla="*/ 405 w 531"/>
                <a:gd name="T11" fmla="*/ 1 h 64"/>
                <a:gd name="T12" fmla="*/ 384 w 531"/>
                <a:gd name="T13" fmla="*/ 3 h 64"/>
                <a:gd name="T14" fmla="*/ 360 w 531"/>
                <a:gd name="T15" fmla="*/ 2 h 64"/>
                <a:gd name="T16" fmla="*/ 333 w 531"/>
                <a:gd name="T17" fmla="*/ 5 h 64"/>
                <a:gd name="T18" fmla="*/ 302 w 531"/>
                <a:gd name="T19" fmla="*/ 8 h 64"/>
                <a:gd name="T20" fmla="*/ 269 w 531"/>
                <a:gd name="T21" fmla="*/ 12 h 64"/>
                <a:gd name="T22" fmla="*/ 233 w 531"/>
                <a:gd name="T23" fmla="*/ 17 h 64"/>
                <a:gd name="T24" fmla="*/ 193 w 531"/>
                <a:gd name="T25" fmla="*/ 22 h 64"/>
                <a:gd name="T26" fmla="*/ 150 w 531"/>
                <a:gd name="T27" fmla="*/ 30 h 64"/>
                <a:gd name="T28" fmla="*/ 103 w 531"/>
                <a:gd name="T29" fmla="*/ 38 h 64"/>
                <a:gd name="T30" fmla="*/ 53 w 531"/>
                <a:gd name="T31" fmla="*/ 49 h 64"/>
                <a:gd name="T32" fmla="*/ 0 w 531"/>
                <a:gd name="T33" fmla="*/ 62 h 64"/>
                <a:gd name="T34" fmla="*/ 4 w 531"/>
                <a:gd name="T35" fmla="*/ 63 h 64"/>
                <a:gd name="T36" fmla="*/ 10 w 531"/>
                <a:gd name="T37" fmla="*/ 63 h 64"/>
                <a:gd name="T38" fmla="*/ 21 w 531"/>
                <a:gd name="T39" fmla="*/ 62 h 64"/>
                <a:gd name="T40" fmla="*/ 36 w 531"/>
                <a:gd name="T41" fmla="*/ 62 h 64"/>
                <a:gd name="T42" fmla="*/ 55 w 531"/>
                <a:gd name="T43" fmla="*/ 61 h 64"/>
                <a:gd name="T44" fmla="*/ 77 w 531"/>
                <a:gd name="T45" fmla="*/ 61 h 64"/>
                <a:gd name="T46" fmla="*/ 103 w 531"/>
                <a:gd name="T47" fmla="*/ 60 h 64"/>
                <a:gd name="T48" fmla="*/ 131 w 531"/>
                <a:gd name="T49" fmla="*/ 60 h 64"/>
                <a:gd name="T50" fmla="*/ 163 w 531"/>
                <a:gd name="T51" fmla="*/ 60 h 64"/>
                <a:gd name="T52" fmla="*/ 197 w 531"/>
                <a:gd name="T53" fmla="*/ 58 h 64"/>
                <a:gd name="T54" fmla="*/ 235 w 531"/>
                <a:gd name="T55" fmla="*/ 59 h 64"/>
                <a:gd name="T56" fmla="*/ 274 w 531"/>
                <a:gd name="T57" fmla="*/ 58 h 64"/>
                <a:gd name="T58" fmla="*/ 316 w 531"/>
                <a:gd name="T59" fmla="*/ 60 h 64"/>
                <a:gd name="T60" fmla="*/ 358 w 531"/>
                <a:gd name="T61" fmla="*/ 60 h 64"/>
                <a:gd name="T62" fmla="*/ 403 w 531"/>
                <a:gd name="T63" fmla="*/ 62 h 64"/>
                <a:gd name="T64" fmla="*/ 450 w 531"/>
                <a:gd name="T65" fmla="*/ 63 h 64"/>
                <a:gd name="T66" fmla="*/ 471 w 531"/>
                <a:gd name="T67" fmla="*/ 62 h 64"/>
                <a:gd name="T68" fmla="*/ 497 w 531"/>
                <a:gd name="T69" fmla="*/ 58 h 64"/>
                <a:gd name="T70" fmla="*/ 521 w 531"/>
                <a:gd name="T71" fmla="*/ 51 h 64"/>
                <a:gd name="T72" fmla="*/ 528 w 531"/>
                <a:gd name="T73" fmla="*/ 36 h 64"/>
                <a:gd name="T74" fmla="*/ 529 w 531"/>
                <a:gd name="T75" fmla="*/ 29 h 64"/>
                <a:gd name="T76" fmla="*/ 514 w 531"/>
                <a:gd name="T77" fmla="*/ 17 h 64"/>
                <a:gd name="T78" fmla="*/ 488 w 531"/>
                <a:gd name="T79" fmla="*/ 6 h 64"/>
                <a:gd name="T80" fmla="*/ 450 w 531"/>
                <a:gd name="T81" fmla="*/ 1 h 6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31"/>
                <a:gd name="T124" fmla="*/ 0 h 64"/>
                <a:gd name="T125" fmla="*/ 531 w 531"/>
                <a:gd name="T126" fmla="*/ 64 h 6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31" h="64">
                  <a:moveTo>
                    <a:pt x="450" y="1"/>
                  </a:moveTo>
                  <a:lnTo>
                    <a:pt x="450" y="1"/>
                  </a:lnTo>
                  <a:lnTo>
                    <a:pt x="449" y="0"/>
                  </a:lnTo>
                  <a:lnTo>
                    <a:pt x="449" y="1"/>
                  </a:lnTo>
                  <a:lnTo>
                    <a:pt x="447" y="1"/>
                  </a:lnTo>
                  <a:lnTo>
                    <a:pt x="443" y="1"/>
                  </a:lnTo>
                  <a:lnTo>
                    <a:pt x="439" y="2"/>
                  </a:lnTo>
                  <a:lnTo>
                    <a:pt x="433" y="0"/>
                  </a:lnTo>
                  <a:lnTo>
                    <a:pt x="428" y="0"/>
                  </a:lnTo>
                  <a:lnTo>
                    <a:pt x="421" y="1"/>
                  </a:lnTo>
                  <a:lnTo>
                    <a:pt x="414" y="2"/>
                  </a:lnTo>
                  <a:lnTo>
                    <a:pt x="405" y="1"/>
                  </a:lnTo>
                  <a:lnTo>
                    <a:pt x="395" y="1"/>
                  </a:lnTo>
                  <a:lnTo>
                    <a:pt x="384" y="3"/>
                  </a:lnTo>
                  <a:lnTo>
                    <a:pt x="373" y="2"/>
                  </a:lnTo>
                  <a:lnTo>
                    <a:pt x="360" y="2"/>
                  </a:lnTo>
                  <a:lnTo>
                    <a:pt x="347" y="5"/>
                  </a:lnTo>
                  <a:lnTo>
                    <a:pt x="333" y="5"/>
                  </a:lnTo>
                  <a:lnTo>
                    <a:pt x="319" y="7"/>
                  </a:lnTo>
                  <a:lnTo>
                    <a:pt x="302" y="8"/>
                  </a:lnTo>
                  <a:lnTo>
                    <a:pt x="287" y="9"/>
                  </a:lnTo>
                  <a:lnTo>
                    <a:pt x="269" y="12"/>
                  </a:lnTo>
                  <a:lnTo>
                    <a:pt x="251" y="13"/>
                  </a:lnTo>
                  <a:lnTo>
                    <a:pt x="233" y="17"/>
                  </a:lnTo>
                  <a:lnTo>
                    <a:pt x="213" y="20"/>
                  </a:lnTo>
                  <a:lnTo>
                    <a:pt x="193" y="22"/>
                  </a:lnTo>
                  <a:lnTo>
                    <a:pt x="171" y="27"/>
                  </a:lnTo>
                  <a:lnTo>
                    <a:pt x="150" y="30"/>
                  </a:lnTo>
                  <a:lnTo>
                    <a:pt x="126" y="34"/>
                  </a:lnTo>
                  <a:lnTo>
                    <a:pt x="103" y="38"/>
                  </a:lnTo>
                  <a:lnTo>
                    <a:pt x="79" y="45"/>
                  </a:lnTo>
                  <a:lnTo>
                    <a:pt x="53" y="49"/>
                  </a:lnTo>
                  <a:lnTo>
                    <a:pt x="27" y="56"/>
                  </a:lnTo>
                  <a:lnTo>
                    <a:pt x="0" y="62"/>
                  </a:lnTo>
                  <a:lnTo>
                    <a:pt x="1" y="63"/>
                  </a:lnTo>
                  <a:lnTo>
                    <a:pt x="4" y="63"/>
                  </a:lnTo>
                  <a:lnTo>
                    <a:pt x="6" y="63"/>
                  </a:lnTo>
                  <a:lnTo>
                    <a:pt x="10" y="63"/>
                  </a:lnTo>
                  <a:lnTo>
                    <a:pt x="14" y="62"/>
                  </a:lnTo>
                  <a:lnTo>
                    <a:pt x="21" y="62"/>
                  </a:lnTo>
                  <a:lnTo>
                    <a:pt x="28" y="62"/>
                  </a:lnTo>
                  <a:lnTo>
                    <a:pt x="36" y="62"/>
                  </a:lnTo>
                  <a:lnTo>
                    <a:pt x="45" y="62"/>
                  </a:lnTo>
                  <a:lnTo>
                    <a:pt x="55" y="61"/>
                  </a:lnTo>
                  <a:lnTo>
                    <a:pt x="66" y="62"/>
                  </a:lnTo>
                  <a:lnTo>
                    <a:pt x="77" y="61"/>
                  </a:lnTo>
                  <a:lnTo>
                    <a:pt x="89" y="61"/>
                  </a:lnTo>
                  <a:lnTo>
                    <a:pt x="103" y="60"/>
                  </a:lnTo>
                  <a:lnTo>
                    <a:pt x="116" y="60"/>
                  </a:lnTo>
                  <a:lnTo>
                    <a:pt x="131" y="60"/>
                  </a:lnTo>
                  <a:lnTo>
                    <a:pt x="147" y="60"/>
                  </a:lnTo>
                  <a:lnTo>
                    <a:pt x="163" y="60"/>
                  </a:lnTo>
                  <a:lnTo>
                    <a:pt x="179" y="59"/>
                  </a:lnTo>
                  <a:lnTo>
                    <a:pt x="197" y="58"/>
                  </a:lnTo>
                  <a:lnTo>
                    <a:pt x="215" y="59"/>
                  </a:lnTo>
                  <a:lnTo>
                    <a:pt x="235" y="59"/>
                  </a:lnTo>
                  <a:lnTo>
                    <a:pt x="254" y="59"/>
                  </a:lnTo>
                  <a:lnTo>
                    <a:pt x="274" y="58"/>
                  </a:lnTo>
                  <a:lnTo>
                    <a:pt x="294" y="60"/>
                  </a:lnTo>
                  <a:lnTo>
                    <a:pt x="316" y="60"/>
                  </a:lnTo>
                  <a:lnTo>
                    <a:pt x="336" y="60"/>
                  </a:lnTo>
                  <a:lnTo>
                    <a:pt x="358" y="60"/>
                  </a:lnTo>
                  <a:lnTo>
                    <a:pt x="382" y="60"/>
                  </a:lnTo>
                  <a:lnTo>
                    <a:pt x="403" y="62"/>
                  </a:lnTo>
                  <a:lnTo>
                    <a:pt x="427" y="61"/>
                  </a:lnTo>
                  <a:lnTo>
                    <a:pt x="450" y="63"/>
                  </a:lnTo>
                  <a:lnTo>
                    <a:pt x="459" y="62"/>
                  </a:lnTo>
                  <a:lnTo>
                    <a:pt x="471" y="62"/>
                  </a:lnTo>
                  <a:lnTo>
                    <a:pt x="484" y="61"/>
                  </a:lnTo>
                  <a:lnTo>
                    <a:pt x="497" y="58"/>
                  </a:lnTo>
                  <a:lnTo>
                    <a:pt x="511" y="55"/>
                  </a:lnTo>
                  <a:lnTo>
                    <a:pt x="521" y="51"/>
                  </a:lnTo>
                  <a:lnTo>
                    <a:pt x="527" y="45"/>
                  </a:lnTo>
                  <a:lnTo>
                    <a:pt x="528" y="36"/>
                  </a:lnTo>
                  <a:lnTo>
                    <a:pt x="530" y="33"/>
                  </a:lnTo>
                  <a:lnTo>
                    <a:pt x="529" y="29"/>
                  </a:lnTo>
                  <a:lnTo>
                    <a:pt x="525" y="24"/>
                  </a:lnTo>
                  <a:lnTo>
                    <a:pt x="514" y="17"/>
                  </a:lnTo>
                  <a:lnTo>
                    <a:pt x="503" y="12"/>
                  </a:lnTo>
                  <a:lnTo>
                    <a:pt x="488" y="6"/>
                  </a:lnTo>
                  <a:lnTo>
                    <a:pt x="470" y="3"/>
                  </a:lnTo>
                  <a:lnTo>
                    <a:pt x="450" y="1"/>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55" name="Freeform 43"/>
            <p:cNvSpPr>
              <a:spLocks/>
            </p:cNvSpPr>
            <p:nvPr/>
          </p:nvSpPr>
          <p:spPr bwMode="auto">
            <a:xfrm>
              <a:off x="1621" y="1980"/>
              <a:ext cx="317" cy="34"/>
            </a:xfrm>
            <a:custGeom>
              <a:avLst/>
              <a:gdLst>
                <a:gd name="T0" fmla="*/ 268 w 317"/>
                <a:gd name="T1" fmla="*/ 4 h 34"/>
                <a:gd name="T2" fmla="*/ 265 w 317"/>
                <a:gd name="T3" fmla="*/ 5 h 34"/>
                <a:gd name="T4" fmla="*/ 262 w 317"/>
                <a:gd name="T5" fmla="*/ 2 h 34"/>
                <a:gd name="T6" fmla="*/ 257 w 317"/>
                <a:gd name="T7" fmla="*/ 0 h 34"/>
                <a:gd name="T8" fmla="*/ 249 w 317"/>
                <a:gd name="T9" fmla="*/ 1 h 34"/>
                <a:gd name="T10" fmla="*/ 240 w 317"/>
                <a:gd name="T11" fmla="*/ 1 h 34"/>
                <a:gd name="T12" fmla="*/ 228 w 317"/>
                <a:gd name="T13" fmla="*/ 1 h 34"/>
                <a:gd name="T14" fmla="*/ 213 w 317"/>
                <a:gd name="T15" fmla="*/ 1 h 34"/>
                <a:gd name="T16" fmla="*/ 197 w 317"/>
                <a:gd name="T17" fmla="*/ 0 h 34"/>
                <a:gd name="T18" fmla="*/ 179 w 317"/>
                <a:gd name="T19" fmla="*/ 2 h 34"/>
                <a:gd name="T20" fmla="*/ 157 w 317"/>
                <a:gd name="T21" fmla="*/ 2 h 34"/>
                <a:gd name="T22" fmla="*/ 136 w 317"/>
                <a:gd name="T23" fmla="*/ 4 h 34"/>
                <a:gd name="T24" fmla="*/ 112 w 317"/>
                <a:gd name="T25" fmla="*/ 6 h 34"/>
                <a:gd name="T26" fmla="*/ 86 w 317"/>
                <a:gd name="T27" fmla="*/ 7 h 34"/>
                <a:gd name="T28" fmla="*/ 59 w 317"/>
                <a:gd name="T29" fmla="*/ 11 h 34"/>
                <a:gd name="T30" fmla="*/ 30 w 317"/>
                <a:gd name="T31" fmla="*/ 16 h 34"/>
                <a:gd name="T32" fmla="*/ 0 w 317"/>
                <a:gd name="T33" fmla="*/ 21 h 34"/>
                <a:gd name="T34" fmla="*/ 1 w 317"/>
                <a:gd name="T35" fmla="*/ 22 h 34"/>
                <a:gd name="T36" fmla="*/ 4 w 317"/>
                <a:gd name="T37" fmla="*/ 22 h 34"/>
                <a:gd name="T38" fmla="*/ 11 w 317"/>
                <a:gd name="T39" fmla="*/ 25 h 34"/>
                <a:gd name="T40" fmla="*/ 20 w 317"/>
                <a:gd name="T41" fmla="*/ 25 h 34"/>
                <a:gd name="T42" fmla="*/ 31 w 317"/>
                <a:gd name="T43" fmla="*/ 25 h 34"/>
                <a:gd name="T44" fmla="*/ 43 w 317"/>
                <a:gd name="T45" fmla="*/ 27 h 34"/>
                <a:gd name="T46" fmla="*/ 59 w 317"/>
                <a:gd name="T47" fmla="*/ 28 h 34"/>
                <a:gd name="T48" fmla="*/ 76 w 317"/>
                <a:gd name="T49" fmla="*/ 29 h 34"/>
                <a:gd name="T50" fmla="*/ 95 w 317"/>
                <a:gd name="T51" fmla="*/ 30 h 34"/>
                <a:gd name="T52" fmla="*/ 116 w 317"/>
                <a:gd name="T53" fmla="*/ 31 h 34"/>
                <a:gd name="T54" fmla="*/ 137 w 317"/>
                <a:gd name="T55" fmla="*/ 32 h 34"/>
                <a:gd name="T56" fmla="*/ 161 w 317"/>
                <a:gd name="T57" fmla="*/ 32 h 34"/>
                <a:gd name="T58" fmla="*/ 185 w 317"/>
                <a:gd name="T59" fmla="*/ 33 h 34"/>
                <a:gd name="T60" fmla="*/ 212 w 317"/>
                <a:gd name="T61" fmla="*/ 33 h 34"/>
                <a:gd name="T62" fmla="*/ 239 w 317"/>
                <a:gd name="T63" fmla="*/ 32 h 34"/>
                <a:gd name="T64" fmla="*/ 268 w 317"/>
                <a:gd name="T65" fmla="*/ 31 h 34"/>
                <a:gd name="T66" fmla="*/ 273 w 317"/>
                <a:gd name="T67" fmla="*/ 31 h 34"/>
                <a:gd name="T68" fmla="*/ 280 w 317"/>
                <a:gd name="T69" fmla="*/ 31 h 34"/>
                <a:gd name="T70" fmla="*/ 287 w 317"/>
                <a:gd name="T71" fmla="*/ 31 h 34"/>
                <a:gd name="T72" fmla="*/ 296 w 317"/>
                <a:gd name="T73" fmla="*/ 29 h 34"/>
                <a:gd name="T74" fmla="*/ 303 w 317"/>
                <a:gd name="T75" fmla="*/ 27 h 34"/>
                <a:gd name="T76" fmla="*/ 310 w 317"/>
                <a:gd name="T77" fmla="*/ 24 h 34"/>
                <a:gd name="T78" fmla="*/ 313 w 317"/>
                <a:gd name="T79" fmla="*/ 22 h 34"/>
                <a:gd name="T80" fmla="*/ 314 w 317"/>
                <a:gd name="T81" fmla="*/ 17 h 34"/>
                <a:gd name="T82" fmla="*/ 316 w 317"/>
                <a:gd name="T83" fmla="*/ 15 h 34"/>
                <a:gd name="T84" fmla="*/ 314 w 317"/>
                <a:gd name="T85" fmla="*/ 12 h 34"/>
                <a:gd name="T86" fmla="*/ 311 w 317"/>
                <a:gd name="T87" fmla="*/ 11 h 34"/>
                <a:gd name="T88" fmla="*/ 306 w 317"/>
                <a:gd name="T89" fmla="*/ 9 h 34"/>
                <a:gd name="T90" fmla="*/ 298 w 317"/>
                <a:gd name="T91" fmla="*/ 7 h 34"/>
                <a:gd name="T92" fmla="*/ 290 w 317"/>
                <a:gd name="T93" fmla="*/ 6 h 34"/>
                <a:gd name="T94" fmla="*/ 279 w 317"/>
                <a:gd name="T95" fmla="*/ 5 h 34"/>
                <a:gd name="T96" fmla="*/ 268 w 317"/>
                <a:gd name="T97" fmla="*/ 4 h 3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17"/>
                <a:gd name="T148" fmla="*/ 0 h 34"/>
                <a:gd name="T149" fmla="*/ 317 w 317"/>
                <a:gd name="T150" fmla="*/ 34 h 3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17" h="34">
                  <a:moveTo>
                    <a:pt x="268" y="4"/>
                  </a:moveTo>
                  <a:lnTo>
                    <a:pt x="265" y="5"/>
                  </a:lnTo>
                  <a:lnTo>
                    <a:pt x="262" y="2"/>
                  </a:lnTo>
                  <a:lnTo>
                    <a:pt x="257" y="0"/>
                  </a:lnTo>
                  <a:lnTo>
                    <a:pt x="249" y="1"/>
                  </a:lnTo>
                  <a:lnTo>
                    <a:pt x="240" y="1"/>
                  </a:lnTo>
                  <a:lnTo>
                    <a:pt x="228" y="1"/>
                  </a:lnTo>
                  <a:lnTo>
                    <a:pt x="213" y="1"/>
                  </a:lnTo>
                  <a:lnTo>
                    <a:pt x="197" y="0"/>
                  </a:lnTo>
                  <a:lnTo>
                    <a:pt x="179" y="2"/>
                  </a:lnTo>
                  <a:lnTo>
                    <a:pt x="157" y="2"/>
                  </a:lnTo>
                  <a:lnTo>
                    <a:pt x="136" y="4"/>
                  </a:lnTo>
                  <a:lnTo>
                    <a:pt x="112" y="6"/>
                  </a:lnTo>
                  <a:lnTo>
                    <a:pt x="86" y="7"/>
                  </a:lnTo>
                  <a:lnTo>
                    <a:pt x="59" y="11"/>
                  </a:lnTo>
                  <a:lnTo>
                    <a:pt x="30" y="16"/>
                  </a:lnTo>
                  <a:lnTo>
                    <a:pt x="0" y="21"/>
                  </a:lnTo>
                  <a:lnTo>
                    <a:pt x="1" y="22"/>
                  </a:lnTo>
                  <a:lnTo>
                    <a:pt x="4" y="22"/>
                  </a:lnTo>
                  <a:lnTo>
                    <a:pt x="11" y="25"/>
                  </a:lnTo>
                  <a:lnTo>
                    <a:pt x="20" y="25"/>
                  </a:lnTo>
                  <a:lnTo>
                    <a:pt x="31" y="25"/>
                  </a:lnTo>
                  <a:lnTo>
                    <a:pt x="43" y="27"/>
                  </a:lnTo>
                  <a:lnTo>
                    <a:pt x="59" y="28"/>
                  </a:lnTo>
                  <a:lnTo>
                    <a:pt x="76" y="29"/>
                  </a:lnTo>
                  <a:lnTo>
                    <a:pt x="95" y="30"/>
                  </a:lnTo>
                  <a:lnTo>
                    <a:pt x="116" y="31"/>
                  </a:lnTo>
                  <a:lnTo>
                    <a:pt x="137" y="32"/>
                  </a:lnTo>
                  <a:lnTo>
                    <a:pt x="161" y="32"/>
                  </a:lnTo>
                  <a:lnTo>
                    <a:pt x="185" y="33"/>
                  </a:lnTo>
                  <a:lnTo>
                    <a:pt x="212" y="33"/>
                  </a:lnTo>
                  <a:lnTo>
                    <a:pt x="239" y="32"/>
                  </a:lnTo>
                  <a:lnTo>
                    <a:pt x="268" y="31"/>
                  </a:lnTo>
                  <a:lnTo>
                    <a:pt x="273" y="31"/>
                  </a:lnTo>
                  <a:lnTo>
                    <a:pt x="280" y="31"/>
                  </a:lnTo>
                  <a:lnTo>
                    <a:pt x="287" y="31"/>
                  </a:lnTo>
                  <a:lnTo>
                    <a:pt x="296" y="29"/>
                  </a:lnTo>
                  <a:lnTo>
                    <a:pt x="303" y="27"/>
                  </a:lnTo>
                  <a:lnTo>
                    <a:pt x="310" y="24"/>
                  </a:lnTo>
                  <a:lnTo>
                    <a:pt x="313" y="22"/>
                  </a:lnTo>
                  <a:lnTo>
                    <a:pt x="314" y="17"/>
                  </a:lnTo>
                  <a:lnTo>
                    <a:pt x="316" y="15"/>
                  </a:lnTo>
                  <a:lnTo>
                    <a:pt x="314" y="12"/>
                  </a:lnTo>
                  <a:lnTo>
                    <a:pt x="311" y="11"/>
                  </a:lnTo>
                  <a:lnTo>
                    <a:pt x="306" y="9"/>
                  </a:lnTo>
                  <a:lnTo>
                    <a:pt x="298" y="7"/>
                  </a:lnTo>
                  <a:lnTo>
                    <a:pt x="290" y="6"/>
                  </a:lnTo>
                  <a:lnTo>
                    <a:pt x="279" y="5"/>
                  </a:lnTo>
                  <a:lnTo>
                    <a:pt x="268" y="4"/>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38956" name="Freeform 44"/>
            <p:cNvSpPr>
              <a:spLocks/>
            </p:cNvSpPr>
            <p:nvPr/>
          </p:nvSpPr>
          <p:spPr bwMode="auto">
            <a:xfrm>
              <a:off x="1618" y="1983"/>
              <a:ext cx="326" cy="35"/>
            </a:xfrm>
            <a:custGeom>
              <a:avLst/>
              <a:gdLst>
                <a:gd name="T0" fmla="*/ 275 w 326"/>
                <a:gd name="T1" fmla="*/ 3 h 35"/>
                <a:gd name="T2" fmla="*/ 275 w 326"/>
                <a:gd name="T3" fmla="*/ 3 h 35"/>
                <a:gd name="T4" fmla="*/ 273 w 326"/>
                <a:gd name="T5" fmla="*/ 3 h 35"/>
                <a:gd name="T6" fmla="*/ 269 w 326"/>
                <a:gd name="T7" fmla="*/ 2 h 35"/>
                <a:gd name="T8" fmla="*/ 264 w 326"/>
                <a:gd name="T9" fmla="*/ 0 h 35"/>
                <a:gd name="T10" fmla="*/ 256 w 326"/>
                <a:gd name="T11" fmla="*/ 1 h 35"/>
                <a:gd name="T12" fmla="*/ 246 w 326"/>
                <a:gd name="T13" fmla="*/ 0 h 35"/>
                <a:gd name="T14" fmla="*/ 233 w 326"/>
                <a:gd name="T15" fmla="*/ 1 h 35"/>
                <a:gd name="T16" fmla="*/ 219 w 326"/>
                <a:gd name="T17" fmla="*/ 0 h 35"/>
                <a:gd name="T18" fmla="*/ 202 w 326"/>
                <a:gd name="T19" fmla="*/ 1 h 35"/>
                <a:gd name="T20" fmla="*/ 184 w 326"/>
                <a:gd name="T21" fmla="*/ 2 h 35"/>
                <a:gd name="T22" fmla="*/ 163 w 326"/>
                <a:gd name="T23" fmla="*/ 2 h 35"/>
                <a:gd name="T24" fmla="*/ 140 w 326"/>
                <a:gd name="T25" fmla="*/ 4 h 35"/>
                <a:gd name="T26" fmla="*/ 116 w 326"/>
                <a:gd name="T27" fmla="*/ 7 h 35"/>
                <a:gd name="T28" fmla="*/ 90 w 326"/>
                <a:gd name="T29" fmla="*/ 9 h 35"/>
                <a:gd name="T30" fmla="*/ 61 w 326"/>
                <a:gd name="T31" fmla="*/ 14 h 35"/>
                <a:gd name="T32" fmla="*/ 32 w 326"/>
                <a:gd name="T33" fmla="*/ 18 h 35"/>
                <a:gd name="T34" fmla="*/ 0 w 326"/>
                <a:gd name="T35" fmla="*/ 24 h 35"/>
                <a:gd name="T36" fmla="*/ 1 w 326"/>
                <a:gd name="T37" fmla="*/ 25 h 35"/>
                <a:gd name="T38" fmla="*/ 4 w 326"/>
                <a:gd name="T39" fmla="*/ 24 h 35"/>
                <a:gd name="T40" fmla="*/ 12 w 326"/>
                <a:gd name="T41" fmla="*/ 27 h 35"/>
                <a:gd name="T42" fmla="*/ 21 w 326"/>
                <a:gd name="T43" fmla="*/ 27 h 35"/>
                <a:gd name="T44" fmla="*/ 33 w 326"/>
                <a:gd name="T45" fmla="*/ 28 h 35"/>
                <a:gd name="T46" fmla="*/ 45 w 326"/>
                <a:gd name="T47" fmla="*/ 29 h 35"/>
                <a:gd name="T48" fmla="*/ 61 w 326"/>
                <a:gd name="T49" fmla="*/ 30 h 35"/>
                <a:gd name="T50" fmla="*/ 79 w 326"/>
                <a:gd name="T51" fmla="*/ 31 h 35"/>
                <a:gd name="T52" fmla="*/ 98 w 326"/>
                <a:gd name="T53" fmla="*/ 33 h 35"/>
                <a:gd name="T54" fmla="*/ 120 w 326"/>
                <a:gd name="T55" fmla="*/ 31 h 35"/>
                <a:gd name="T56" fmla="*/ 141 w 326"/>
                <a:gd name="T57" fmla="*/ 34 h 35"/>
                <a:gd name="T58" fmla="*/ 165 w 326"/>
                <a:gd name="T59" fmla="*/ 33 h 35"/>
                <a:gd name="T60" fmla="*/ 191 w 326"/>
                <a:gd name="T61" fmla="*/ 34 h 35"/>
                <a:gd name="T62" fmla="*/ 218 w 326"/>
                <a:gd name="T63" fmla="*/ 34 h 35"/>
                <a:gd name="T64" fmla="*/ 246 w 326"/>
                <a:gd name="T65" fmla="*/ 32 h 35"/>
                <a:gd name="T66" fmla="*/ 274 w 326"/>
                <a:gd name="T67" fmla="*/ 31 h 35"/>
                <a:gd name="T68" fmla="*/ 279 w 326"/>
                <a:gd name="T69" fmla="*/ 32 h 35"/>
                <a:gd name="T70" fmla="*/ 285 w 326"/>
                <a:gd name="T71" fmla="*/ 31 h 35"/>
                <a:gd name="T72" fmla="*/ 296 w 326"/>
                <a:gd name="T73" fmla="*/ 31 h 35"/>
                <a:gd name="T74" fmla="*/ 304 w 326"/>
                <a:gd name="T75" fmla="*/ 29 h 35"/>
                <a:gd name="T76" fmla="*/ 312 w 326"/>
                <a:gd name="T77" fmla="*/ 27 h 35"/>
                <a:gd name="T78" fmla="*/ 318 w 326"/>
                <a:gd name="T79" fmla="*/ 24 h 35"/>
                <a:gd name="T80" fmla="*/ 322 w 326"/>
                <a:gd name="T81" fmla="*/ 21 h 35"/>
                <a:gd name="T82" fmla="*/ 323 w 326"/>
                <a:gd name="T83" fmla="*/ 16 h 35"/>
                <a:gd name="T84" fmla="*/ 325 w 326"/>
                <a:gd name="T85" fmla="*/ 15 h 35"/>
                <a:gd name="T86" fmla="*/ 323 w 326"/>
                <a:gd name="T87" fmla="*/ 11 h 35"/>
                <a:gd name="T88" fmla="*/ 320 w 326"/>
                <a:gd name="T89" fmla="*/ 10 h 35"/>
                <a:gd name="T90" fmla="*/ 314 w 326"/>
                <a:gd name="T91" fmla="*/ 8 h 35"/>
                <a:gd name="T92" fmla="*/ 307 w 326"/>
                <a:gd name="T93" fmla="*/ 7 h 35"/>
                <a:gd name="T94" fmla="*/ 297 w 326"/>
                <a:gd name="T95" fmla="*/ 5 h 35"/>
                <a:gd name="T96" fmla="*/ 287 w 326"/>
                <a:gd name="T97" fmla="*/ 4 h 35"/>
                <a:gd name="T98" fmla="*/ 275 w 326"/>
                <a:gd name="T99" fmla="*/ 3 h 3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26"/>
                <a:gd name="T151" fmla="*/ 0 h 35"/>
                <a:gd name="T152" fmla="*/ 326 w 326"/>
                <a:gd name="T153" fmla="*/ 35 h 3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26" h="35">
                  <a:moveTo>
                    <a:pt x="275" y="3"/>
                  </a:moveTo>
                  <a:lnTo>
                    <a:pt x="275" y="3"/>
                  </a:lnTo>
                  <a:lnTo>
                    <a:pt x="273" y="3"/>
                  </a:lnTo>
                  <a:lnTo>
                    <a:pt x="269" y="2"/>
                  </a:lnTo>
                  <a:lnTo>
                    <a:pt x="264" y="0"/>
                  </a:lnTo>
                  <a:lnTo>
                    <a:pt x="256" y="1"/>
                  </a:lnTo>
                  <a:lnTo>
                    <a:pt x="246" y="0"/>
                  </a:lnTo>
                  <a:lnTo>
                    <a:pt x="233" y="1"/>
                  </a:lnTo>
                  <a:lnTo>
                    <a:pt x="219" y="0"/>
                  </a:lnTo>
                  <a:lnTo>
                    <a:pt x="202" y="1"/>
                  </a:lnTo>
                  <a:lnTo>
                    <a:pt x="184" y="2"/>
                  </a:lnTo>
                  <a:lnTo>
                    <a:pt x="163" y="2"/>
                  </a:lnTo>
                  <a:lnTo>
                    <a:pt x="140" y="4"/>
                  </a:lnTo>
                  <a:lnTo>
                    <a:pt x="116" y="7"/>
                  </a:lnTo>
                  <a:lnTo>
                    <a:pt x="90" y="9"/>
                  </a:lnTo>
                  <a:lnTo>
                    <a:pt x="61" y="14"/>
                  </a:lnTo>
                  <a:lnTo>
                    <a:pt x="32" y="18"/>
                  </a:lnTo>
                  <a:lnTo>
                    <a:pt x="0" y="24"/>
                  </a:lnTo>
                  <a:lnTo>
                    <a:pt x="1" y="25"/>
                  </a:lnTo>
                  <a:lnTo>
                    <a:pt x="4" y="24"/>
                  </a:lnTo>
                  <a:lnTo>
                    <a:pt x="12" y="27"/>
                  </a:lnTo>
                  <a:lnTo>
                    <a:pt x="21" y="27"/>
                  </a:lnTo>
                  <a:lnTo>
                    <a:pt x="33" y="28"/>
                  </a:lnTo>
                  <a:lnTo>
                    <a:pt x="45" y="29"/>
                  </a:lnTo>
                  <a:lnTo>
                    <a:pt x="61" y="30"/>
                  </a:lnTo>
                  <a:lnTo>
                    <a:pt x="79" y="31"/>
                  </a:lnTo>
                  <a:lnTo>
                    <a:pt x="98" y="33"/>
                  </a:lnTo>
                  <a:lnTo>
                    <a:pt x="120" y="31"/>
                  </a:lnTo>
                  <a:lnTo>
                    <a:pt x="141" y="34"/>
                  </a:lnTo>
                  <a:lnTo>
                    <a:pt x="165" y="33"/>
                  </a:lnTo>
                  <a:lnTo>
                    <a:pt x="191" y="34"/>
                  </a:lnTo>
                  <a:lnTo>
                    <a:pt x="218" y="34"/>
                  </a:lnTo>
                  <a:lnTo>
                    <a:pt x="246" y="32"/>
                  </a:lnTo>
                  <a:lnTo>
                    <a:pt x="274" y="31"/>
                  </a:lnTo>
                  <a:lnTo>
                    <a:pt x="279" y="32"/>
                  </a:lnTo>
                  <a:lnTo>
                    <a:pt x="285" y="31"/>
                  </a:lnTo>
                  <a:lnTo>
                    <a:pt x="296" y="31"/>
                  </a:lnTo>
                  <a:lnTo>
                    <a:pt x="304" y="29"/>
                  </a:lnTo>
                  <a:lnTo>
                    <a:pt x="312" y="27"/>
                  </a:lnTo>
                  <a:lnTo>
                    <a:pt x="318" y="24"/>
                  </a:lnTo>
                  <a:lnTo>
                    <a:pt x="322" y="21"/>
                  </a:lnTo>
                  <a:lnTo>
                    <a:pt x="323" y="16"/>
                  </a:lnTo>
                  <a:lnTo>
                    <a:pt x="325" y="15"/>
                  </a:lnTo>
                  <a:lnTo>
                    <a:pt x="323" y="11"/>
                  </a:lnTo>
                  <a:lnTo>
                    <a:pt x="320" y="10"/>
                  </a:lnTo>
                  <a:lnTo>
                    <a:pt x="314" y="8"/>
                  </a:lnTo>
                  <a:lnTo>
                    <a:pt x="307" y="7"/>
                  </a:lnTo>
                  <a:lnTo>
                    <a:pt x="297" y="5"/>
                  </a:lnTo>
                  <a:lnTo>
                    <a:pt x="287" y="4"/>
                  </a:lnTo>
                  <a:lnTo>
                    <a:pt x="275" y="3"/>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57" name="Freeform 45"/>
            <p:cNvSpPr>
              <a:spLocks/>
            </p:cNvSpPr>
            <p:nvPr/>
          </p:nvSpPr>
          <p:spPr bwMode="auto">
            <a:xfrm>
              <a:off x="3176" y="1760"/>
              <a:ext cx="93" cy="152"/>
            </a:xfrm>
            <a:custGeom>
              <a:avLst/>
              <a:gdLst>
                <a:gd name="T0" fmla="*/ 92 w 93"/>
                <a:gd name="T1" fmla="*/ 151 h 152"/>
                <a:gd name="T2" fmla="*/ 71 w 93"/>
                <a:gd name="T3" fmla="*/ 148 h 152"/>
                <a:gd name="T4" fmla="*/ 0 w 93"/>
                <a:gd name="T5" fmla="*/ 0 h 152"/>
                <a:gd name="T6" fmla="*/ 22 w 93"/>
                <a:gd name="T7" fmla="*/ 3 h 152"/>
                <a:gd name="T8" fmla="*/ 92 w 93"/>
                <a:gd name="T9" fmla="*/ 151 h 152"/>
                <a:gd name="T10" fmla="*/ 0 60000 65536"/>
                <a:gd name="T11" fmla="*/ 0 60000 65536"/>
                <a:gd name="T12" fmla="*/ 0 60000 65536"/>
                <a:gd name="T13" fmla="*/ 0 60000 65536"/>
                <a:gd name="T14" fmla="*/ 0 60000 65536"/>
                <a:gd name="T15" fmla="*/ 0 w 93"/>
                <a:gd name="T16" fmla="*/ 0 h 152"/>
                <a:gd name="T17" fmla="*/ 93 w 93"/>
                <a:gd name="T18" fmla="*/ 152 h 152"/>
              </a:gdLst>
              <a:ahLst/>
              <a:cxnLst>
                <a:cxn ang="T10">
                  <a:pos x="T0" y="T1"/>
                </a:cxn>
                <a:cxn ang="T11">
                  <a:pos x="T2" y="T3"/>
                </a:cxn>
                <a:cxn ang="T12">
                  <a:pos x="T4" y="T5"/>
                </a:cxn>
                <a:cxn ang="T13">
                  <a:pos x="T6" y="T7"/>
                </a:cxn>
                <a:cxn ang="T14">
                  <a:pos x="T8" y="T9"/>
                </a:cxn>
              </a:cxnLst>
              <a:rect l="T15" t="T16" r="T17" b="T18"/>
              <a:pathLst>
                <a:path w="93" h="152">
                  <a:moveTo>
                    <a:pt x="92" y="151"/>
                  </a:moveTo>
                  <a:lnTo>
                    <a:pt x="71" y="148"/>
                  </a:lnTo>
                  <a:lnTo>
                    <a:pt x="0" y="0"/>
                  </a:lnTo>
                  <a:lnTo>
                    <a:pt x="22" y="3"/>
                  </a:lnTo>
                  <a:lnTo>
                    <a:pt x="92" y="151"/>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8958" name="Freeform 46"/>
            <p:cNvSpPr>
              <a:spLocks/>
            </p:cNvSpPr>
            <p:nvPr/>
          </p:nvSpPr>
          <p:spPr bwMode="auto">
            <a:xfrm>
              <a:off x="3176" y="1760"/>
              <a:ext cx="95" cy="159"/>
            </a:xfrm>
            <a:custGeom>
              <a:avLst/>
              <a:gdLst>
                <a:gd name="T0" fmla="*/ 94 w 95"/>
                <a:gd name="T1" fmla="*/ 158 h 159"/>
                <a:gd name="T2" fmla="*/ 73 w 95"/>
                <a:gd name="T3" fmla="*/ 155 h 159"/>
                <a:gd name="T4" fmla="*/ 0 w 95"/>
                <a:gd name="T5" fmla="*/ 0 h 159"/>
                <a:gd name="T6" fmla="*/ 23 w 95"/>
                <a:gd name="T7" fmla="*/ 3 h 159"/>
                <a:gd name="T8" fmla="*/ 94 w 95"/>
                <a:gd name="T9" fmla="*/ 158 h 159"/>
                <a:gd name="T10" fmla="*/ 0 60000 65536"/>
                <a:gd name="T11" fmla="*/ 0 60000 65536"/>
                <a:gd name="T12" fmla="*/ 0 60000 65536"/>
                <a:gd name="T13" fmla="*/ 0 60000 65536"/>
                <a:gd name="T14" fmla="*/ 0 60000 65536"/>
                <a:gd name="T15" fmla="*/ 0 w 95"/>
                <a:gd name="T16" fmla="*/ 0 h 159"/>
                <a:gd name="T17" fmla="*/ 95 w 95"/>
                <a:gd name="T18" fmla="*/ 159 h 159"/>
              </a:gdLst>
              <a:ahLst/>
              <a:cxnLst>
                <a:cxn ang="T10">
                  <a:pos x="T0" y="T1"/>
                </a:cxn>
                <a:cxn ang="T11">
                  <a:pos x="T2" y="T3"/>
                </a:cxn>
                <a:cxn ang="T12">
                  <a:pos x="T4" y="T5"/>
                </a:cxn>
                <a:cxn ang="T13">
                  <a:pos x="T6" y="T7"/>
                </a:cxn>
                <a:cxn ang="T14">
                  <a:pos x="T8" y="T9"/>
                </a:cxn>
              </a:cxnLst>
              <a:rect l="T15" t="T16" r="T17" b="T18"/>
              <a:pathLst>
                <a:path w="95" h="159">
                  <a:moveTo>
                    <a:pt x="94" y="158"/>
                  </a:moveTo>
                  <a:lnTo>
                    <a:pt x="73" y="155"/>
                  </a:lnTo>
                  <a:lnTo>
                    <a:pt x="0" y="0"/>
                  </a:lnTo>
                  <a:lnTo>
                    <a:pt x="23" y="3"/>
                  </a:lnTo>
                  <a:lnTo>
                    <a:pt x="94" y="158"/>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59" name="Freeform 47"/>
            <p:cNvSpPr>
              <a:spLocks/>
            </p:cNvSpPr>
            <p:nvPr/>
          </p:nvSpPr>
          <p:spPr bwMode="auto">
            <a:xfrm>
              <a:off x="3179" y="1759"/>
              <a:ext cx="86" cy="152"/>
            </a:xfrm>
            <a:custGeom>
              <a:avLst/>
              <a:gdLst>
                <a:gd name="T0" fmla="*/ 85 w 86"/>
                <a:gd name="T1" fmla="*/ 151 h 152"/>
                <a:gd name="T2" fmla="*/ 71 w 86"/>
                <a:gd name="T3" fmla="*/ 149 h 152"/>
                <a:gd name="T4" fmla="*/ 0 w 86"/>
                <a:gd name="T5" fmla="*/ 0 h 152"/>
                <a:gd name="T6" fmla="*/ 15 w 86"/>
                <a:gd name="T7" fmla="*/ 3 h 152"/>
                <a:gd name="T8" fmla="*/ 85 w 86"/>
                <a:gd name="T9" fmla="*/ 151 h 152"/>
                <a:gd name="T10" fmla="*/ 0 60000 65536"/>
                <a:gd name="T11" fmla="*/ 0 60000 65536"/>
                <a:gd name="T12" fmla="*/ 0 60000 65536"/>
                <a:gd name="T13" fmla="*/ 0 60000 65536"/>
                <a:gd name="T14" fmla="*/ 0 60000 65536"/>
                <a:gd name="T15" fmla="*/ 0 w 86"/>
                <a:gd name="T16" fmla="*/ 0 h 152"/>
                <a:gd name="T17" fmla="*/ 86 w 86"/>
                <a:gd name="T18" fmla="*/ 152 h 152"/>
              </a:gdLst>
              <a:ahLst/>
              <a:cxnLst>
                <a:cxn ang="T10">
                  <a:pos x="T0" y="T1"/>
                </a:cxn>
                <a:cxn ang="T11">
                  <a:pos x="T2" y="T3"/>
                </a:cxn>
                <a:cxn ang="T12">
                  <a:pos x="T4" y="T5"/>
                </a:cxn>
                <a:cxn ang="T13">
                  <a:pos x="T6" y="T7"/>
                </a:cxn>
                <a:cxn ang="T14">
                  <a:pos x="T8" y="T9"/>
                </a:cxn>
              </a:cxnLst>
              <a:rect l="T15" t="T16" r="T17" b="T18"/>
              <a:pathLst>
                <a:path w="86" h="152">
                  <a:moveTo>
                    <a:pt x="85" y="151"/>
                  </a:moveTo>
                  <a:lnTo>
                    <a:pt x="71" y="149"/>
                  </a:lnTo>
                  <a:lnTo>
                    <a:pt x="0" y="0"/>
                  </a:lnTo>
                  <a:lnTo>
                    <a:pt x="15" y="3"/>
                  </a:lnTo>
                  <a:lnTo>
                    <a:pt x="85" y="151"/>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8960" name="Freeform 48"/>
            <p:cNvSpPr>
              <a:spLocks/>
            </p:cNvSpPr>
            <p:nvPr/>
          </p:nvSpPr>
          <p:spPr bwMode="auto">
            <a:xfrm>
              <a:off x="3179" y="1759"/>
              <a:ext cx="87" cy="160"/>
            </a:xfrm>
            <a:custGeom>
              <a:avLst/>
              <a:gdLst>
                <a:gd name="T0" fmla="*/ 86 w 87"/>
                <a:gd name="T1" fmla="*/ 159 h 160"/>
                <a:gd name="T2" fmla="*/ 73 w 87"/>
                <a:gd name="T3" fmla="*/ 156 h 160"/>
                <a:gd name="T4" fmla="*/ 0 w 87"/>
                <a:gd name="T5" fmla="*/ 0 h 160"/>
                <a:gd name="T6" fmla="*/ 16 w 87"/>
                <a:gd name="T7" fmla="*/ 3 h 160"/>
                <a:gd name="T8" fmla="*/ 86 w 87"/>
                <a:gd name="T9" fmla="*/ 159 h 160"/>
                <a:gd name="T10" fmla="*/ 0 60000 65536"/>
                <a:gd name="T11" fmla="*/ 0 60000 65536"/>
                <a:gd name="T12" fmla="*/ 0 60000 65536"/>
                <a:gd name="T13" fmla="*/ 0 60000 65536"/>
                <a:gd name="T14" fmla="*/ 0 60000 65536"/>
                <a:gd name="T15" fmla="*/ 0 w 87"/>
                <a:gd name="T16" fmla="*/ 0 h 160"/>
                <a:gd name="T17" fmla="*/ 87 w 87"/>
                <a:gd name="T18" fmla="*/ 160 h 160"/>
              </a:gdLst>
              <a:ahLst/>
              <a:cxnLst>
                <a:cxn ang="T10">
                  <a:pos x="T0" y="T1"/>
                </a:cxn>
                <a:cxn ang="T11">
                  <a:pos x="T2" y="T3"/>
                </a:cxn>
                <a:cxn ang="T12">
                  <a:pos x="T4" y="T5"/>
                </a:cxn>
                <a:cxn ang="T13">
                  <a:pos x="T6" y="T7"/>
                </a:cxn>
                <a:cxn ang="T14">
                  <a:pos x="T8" y="T9"/>
                </a:cxn>
              </a:cxnLst>
              <a:rect l="T15" t="T16" r="T17" b="T18"/>
              <a:pathLst>
                <a:path w="87" h="160">
                  <a:moveTo>
                    <a:pt x="86" y="159"/>
                  </a:moveTo>
                  <a:lnTo>
                    <a:pt x="73" y="156"/>
                  </a:lnTo>
                  <a:lnTo>
                    <a:pt x="0" y="0"/>
                  </a:lnTo>
                  <a:lnTo>
                    <a:pt x="16" y="3"/>
                  </a:lnTo>
                  <a:lnTo>
                    <a:pt x="86" y="159"/>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61" name="Freeform 49"/>
            <p:cNvSpPr>
              <a:spLocks/>
            </p:cNvSpPr>
            <p:nvPr/>
          </p:nvSpPr>
          <p:spPr bwMode="auto">
            <a:xfrm>
              <a:off x="2691" y="2184"/>
              <a:ext cx="850" cy="55"/>
            </a:xfrm>
            <a:custGeom>
              <a:avLst/>
              <a:gdLst>
                <a:gd name="T0" fmla="*/ 849 w 850"/>
                <a:gd name="T1" fmla="*/ 13 h 55"/>
                <a:gd name="T2" fmla="*/ 849 w 850"/>
                <a:gd name="T3" fmla="*/ 13 h 55"/>
                <a:gd name="T4" fmla="*/ 844 w 850"/>
                <a:gd name="T5" fmla="*/ 13 h 55"/>
                <a:gd name="T6" fmla="*/ 836 w 850"/>
                <a:gd name="T7" fmla="*/ 12 h 55"/>
                <a:gd name="T8" fmla="*/ 823 w 850"/>
                <a:gd name="T9" fmla="*/ 11 h 55"/>
                <a:gd name="T10" fmla="*/ 809 w 850"/>
                <a:gd name="T11" fmla="*/ 7 h 55"/>
                <a:gd name="T12" fmla="*/ 795 w 850"/>
                <a:gd name="T13" fmla="*/ 4 h 55"/>
                <a:gd name="T14" fmla="*/ 784 w 850"/>
                <a:gd name="T15" fmla="*/ 1 h 55"/>
                <a:gd name="T16" fmla="*/ 776 w 850"/>
                <a:gd name="T17" fmla="*/ 1 h 55"/>
                <a:gd name="T18" fmla="*/ 773 w 850"/>
                <a:gd name="T19" fmla="*/ 0 h 55"/>
                <a:gd name="T20" fmla="*/ 771 w 850"/>
                <a:gd name="T21" fmla="*/ 0 h 55"/>
                <a:gd name="T22" fmla="*/ 769 w 850"/>
                <a:gd name="T23" fmla="*/ 1 h 55"/>
                <a:gd name="T24" fmla="*/ 761 w 850"/>
                <a:gd name="T25" fmla="*/ 0 h 55"/>
                <a:gd name="T26" fmla="*/ 752 w 850"/>
                <a:gd name="T27" fmla="*/ 1 h 55"/>
                <a:gd name="T28" fmla="*/ 740 w 850"/>
                <a:gd name="T29" fmla="*/ 1 h 55"/>
                <a:gd name="T30" fmla="*/ 726 w 850"/>
                <a:gd name="T31" fmla="*/ 2 h 55"/>
                <a:gd name="T32" fmla="*/ 710 w 850"/>
                <a:gd name="T33" fmla="*/ 3 h 55"/>
                <a:gd name="T34" fmla="*/ 693 w 850"/>
                <a:gd name="T35" fmla="*/ 4 h 55"/>
                <a:gd name="T36" fmla="*/ 673 w 850"/>
                <a:gd name="T37" fmla="*/ 4 h 55"/>
                <a:gd name="T38" fmla="*/ 653 w 850"/>
                <a:gd name="T39" fmla="*/ 5 h 55"/>
                <a:gd name="T40" fmla="*/ 630 w 850"/>
                <a:gd name="T41" fmla="*/ 5 h 55"/>
                <a:gd name="T42" fmla="*/ 608 w 850"/>
                <a:gd name="T43" fmla="*/ 7 h 55"/>
                <a:gd name="T44" fmla="*/ 585 w 850"/>
                <a:gd name="T45" fmla="*/ 7 h 55"/>
                <a:gd name="T46" fmla="*/ 560 w 850"/>
                <a:gd name="T47" fmla="*/ 9 h 55"/>
                <a:gd name="T48" fmla="*/ 536 w 850"/>
                <a:gd name="T49" fmla="*/ 11 h 55"/>
                <a:gd name="T50" fmla="*/ 512 w 850"/>
                <a:gd name="T51" fmla="*/ 11 h 55"/>
                <a:gd name="T52" fmla="*/ 487 w 850"/>
                <a:gd name="T53" fmla="*/ 12 h 55"/>
                <a:gd name="T54" fmla="*/ 463 w 850"/>
                <a:gd name="T55" fmla="*/ 13 h 55"/>
                <a:gd name="T56" fmla="*/ 438 w 850"/>
                <a:gd name="T57" fmla="*/ 15 h 55"/>
                <a:gd name="T58" fmla="*/ 414 w 850"/>
                <a:gd name="T59" fmla="*/ 15 h 55"/>
                <a:gd name="T60" fmla="*/ 390 w 850"/>
                <a:gd name="T61" fmla="*/ 15 h 55"/>
                <a:gd name="T62" fmla="*/ 369 w 850"/>
                <a:gd name="T63" fmla="*/ 19 h 55"/>
                <a:gd name="T64" fmla="*/ 348 w 850"/>
                <a:gd name="T65" fmla="*/ 18 h 55"/>
                <a:gd name="T66" fmla="*/ 329 w 850"/>
                <a:gd name="T67" fmla="*/ 19 h 55"/>
                <a:gd name="T68" fmla="*/ 312 w 850"/>
                <a:gd name="T69" fmla="*/ 21 h 55"/>
                <a:gd name="T70" fmla="*/ 295 w 850"/>
                <a:gd name="T71" fmla="*/ 22 h 55"/>
                <a:gd name="T72" fmla="*/ 280 w 850"/>
                <a:gd name="T73" fmla="*/ 23 h 55"/>
                <a:gd name="T74" fmla="*/ 268 w 850"/>
                <a:gd name="T75" fmla="*/ 23 h 55"/>
                <a:gd name="T76" fmla="*/ 259 w 850"/>
                <a:gd name="T77" fmla="*/ 23 h 55"/>
                <a:gd name="T78" fmla="*/ 252 w 850"/>
                <a:gd name="T79" fmla="*/ 24 h 55"/>
                <a:gd name="T80" fmla="*/ 247 w 850"/>
                <a:gd name="T81" fmla="*/ 24 h 55"/>
                <a:gd name="T82" fmla="*/ 246 w 850"/>
                <a:gd name="T83" fmla="*/ 25 h 55"/>
                <a:gd name="T84" fmla="*/ 243 w 850"/>
                <a:gd name="T85" fmla="*/ 26 h 55"/>
                <a:gd name="T86" fmla="*/ 236 w 850"/>
                <a:gd name="T87" fmla="*/ 27 h 55"/>
                <a:gd name="T88" fmla="*/ 223 w 850"/>
                <a:gd name="T89" fmla="*/ 29 h 55"/>
                <a:gd name="T90" fmla="*/ 207 w 850"/>
                <a:gd name="T91" fmla="*/ 31 h 55"/>
                <a:gd name="T92" fmla="*/ 189 w 850"/>
                <a:gd name="T93" fmla="*/ 33 h 55"/>
                <a:gd name="T94" fmla="*/ 167 w 850"/>
                <a:gd name="T95" fmla="*/ 36 h 55"/>
                <a:gd name="T96" fmla="*/ 146 w 850"/>
                <a:gd name="T97" fmla="*/ 39 h 55"/>
                <a:gd name="T98" fmla="*/ 123 w 850"/>
                <a:gd name="T99" fmla="*/ 41 h 55"/>
                <a:gd name="T100" fmla="*/ 101 w 850"/>
                <a:gd name="T101" fmla="*/ 42 h 55"/>
                <a:gd name="T102" fmla="*/ 78 w 850"/>
                <a:gd name="T103" fmla="*/ 46 h 55"/>
                <a:gd name="T104" fmla="*/ 57 w 850"/>
                <a:gd name="T105" fmla="*/ 48 h 55"/>
                <a:gd name="T106" fmla="*/ 39 w 850"/>
                <a:gd name="T107" fmla="*/ 50 h 55"/>
                <a:gd name="T108" fmla="*/ 23 w 850"/>
                <a:gd name="T109" fmla="*/ 51 h 55"/>
                <a:gd name="T110" fmla="*/ 11 w 850"/>
                <a:gd name="T111" fmla="*/ 53 h 55"/>
                <a:gd name="T112" fmla="*/ 3 w 850"/>
                <a:gd name="T113" fmla="*/ 54 h 55"/>
                <a:gd name="T114" fmla="*/ 0 w 850"/>
                <a:gd name="T115" fmla="*/ 54 h 5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50"/>
                <a:gd name="T175" fmla="*/ 0 h 55"/>
                <a:gd name="T176" fmla="*/ 850 w 850"/>
                <a:gd name="T177" fmla="*/ 55 h 5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50" h="55">
                  <a:moveTo>
                    <a:pt x="849" y="13"/>
                  </a:moveTo>
                  <a:lnTo>
                    <a:pt x="849" y="13"/>
                  </a:lnTo>
                  <a:lnTo>
                    <a:pt x="844" y="13"/>
                  </a:lnTo>
                  <a:lnTo>
                    <a:pt x="836" y="12"/>
                  </a:lnTo>
                  <a:lnTo>
                    <a:pt x="823" y="11"/>
                  </a:lnTo>
                  <a:lnTo>
                    <a:pt x="809" y="7"/>
                  </a:lnTo>
                  <a:lnTo>
                    <a:pt x="795" y="4"/>
                  </a:lnTo>
                  <a:lnTo>
                    <a:pt x="784" y="1"/>
                  </a:lnTo>
                  <a:lnTo>
                    <a:pt x="776" y="1"/>
                  </a:lnTo>
                  <a:lnTo>
                    <a:pt x="773" y="0"/>
                  </a:lnTo>
                  <a:lnTo>
                    <a:pt x="771" y="0"/>
                  </a:lnTo>
                  <a:lnTo>
                    <a:pt x="769" y="1"/>
                  </a:lnTo>
                  <a:lnTo>
                    <a:pt x="761" y="0"/>
                  </a:lnTo>
                  <a:lnTo>
                    <a:pt x="752" y="1"/>
                  </a:lnTo>
                  <a:lnTo>
                    <a:pt x="740" y="1"/>
                  </a:lnTo>
                  <a:lnTo>
                    <a:pt x="726" y="2"/>
                  </a:lnTo>
                  <a:lnTo>
                    <a:pt x="710" y="3"/>
                  </a:lnTo>
                  <a:lnTo>
                    <a:pt x="693" y="4"/>
                  </a:lnTo>
                  <a:lnTo>
                    <a:pt x="673" y="4"/>
                  </a:lnTo>
                  <a:lnTo>
                    <a:pt x="653" y="5"/>
                  </a:lnTo>
                  <a:lnTo>
                    <a:pt x="630" y="5"/>
                  </a:lnTo>
                  <a:lnTo>
                    <a:pt x="608" y="7"/>
                  </a:lnTo>
                  <a:lnTo>
                    <a:pt x="585" y="7"/>
                  </a:lnTo>
                  <a:lnTo>
                    <a:pt x="560" y="9"/>
                  </a:lnTo>
                  <a:lnTo>
                    <a:pt x="536" y="11"/>
                  </a:lnTo>
                  <a:lnTo>
                    <a:pt x="512" y="11"/>
                  </a:lnTo>
                  <a:lnTo>
                    <a:pt x="487" y="12"/>
                  </a:lnTo>
                  <a:lnTo>
                    <a:pt x="463" y="13"/>
                  </a:lnTo>
                  <a:lnTo>
                    <a:pt x="438" y="15"/>
                  </a:lnTo>
                  <a:lnTo>
                    <a:pt x="414" y="15"/>
                  </a:lnTo>
                  <a:lnTo>
                    <a:pt x="390" y="15"/>
                  </a:lnTo>
                  <a:lnTo>
                    <a:pt x="369" y="19"/>
                  </a:lnTo>
                  <a:lnTo>
                    <a:pt x="348" y="18"/>
                  </a:lnTo>
                  <a:lnTo>
                    <a:pt x="329" y="19"/>
                  </a:lnTo>
                  <a:lnTo>
                    <a:pt x="312" y="21"/>
                  </a:lnTo>
                  <a:lnTo>
                    <a:pt x="295" y="22"/>
                  </a:lnTo>
                  <a:lnTo>
                    <a:pt x="280" y="23"/>
                  </a:lnTo>
                  <a:lnTo>
                    <a:pt x="268" y="23"/>
                  </a:lnTo>
                  <a:lnTo>
                    <a:pt x="259" y="23"/>
                  </a:lnTo>
                  <a:lnTo>
                    <a:pt x="252" y="24"/>
                  </a:lnTo>
                  <a:lnTo>
                    <a:pt x="247" y="24"/>
                  </a:lnTo>
                  <a:lnTo>
                    <a:pt x="246" y="25"/>
                  </a:lnTo>
                  <a:lnTo>
                    <a:pt x="243" y="26"/>
                  </a:lnTo>
                  <a:lnTo>
                    <a:pt x="236" y="27"/>
                  </a:lnTo>
                  <a:lnTo>
                    <a:pt x="223" y="29"/>
                  </a:lnTo>
                  <a:lnTo>
                    <a:pt x="207" y="31"/>
                  </a:lnTo>
                  <a:lnTo>
                    <a:pt x="189" y="33"/>
                  </a:lnTo>
                  <a:lnTo>
                    <a:pt x="167" y="36"/>
                  </a:lnTo>
                  <a:lnTo>
                    <a:pt x="146" y="39"/>
                  </a:lnTo>
                  <a:lnTo>
                    <a:pt x="123" y="41"/>
                  </a:lnTo>
                  <a:lnTo>
                    <a:pt x="101" y="42"/>
                  </a:lnTo>
                  <a:lnTo>
                    <a:pt x="78" y="46"/>
                  </a:lnTo>
                  <a:lnTo>
                    <a:pt x="57" y="48"/>
                  </a:lnTo>
                  <a:lnTo>
                    <a:pt x="39" y="50"/>
                  </a:lnTo>
                  <a:lnTo>
                    <a:pt x="23" y="51"/>
                  </a:lnTo>
                  <a:lnTo>
                    <a:pt x="11" y="53"/>
                  </a:lnTo>
                  <a:lnTo>
                    <a:pt x="3" y="54"/>
                  </a:lnTo>
                  <a:lnTo>
                    <a:pt x="0" y="54"/>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62" name="Line 50"/>
            <p:cNvSpPr>
              <a:spLocks noChangeShapeType="1"/>
            </p:cNvSpPr>
            <p:nvPr/>
          </p:nvSpPr>
          <p:spPr bwMode="auto">
            <a:xfrm>
              <a:off x="2484" y="1887"/>
              <a:ext cx="0" cy="0"/>
            </a:xfrm>
            <a:prstGeom prst="line">
              <a:avLst/>
            </a:prstGeom>
            <a:noFill/>
            <a:ln w="12700">
              <a:solidFill>
                <a:srgbClr val="99FFFF"/>
              </a:solidFill>
              <a:round/>
              <a:headEnd/>
              <a:tailEnd/>
            </a:ln>
          </p:spPr>
          <p:txBody>
            <a:bodyPr wrap="none" anchor="ctr"/>
            <a:lstStyle/>
            <a:p>
              <a:endParaRPr lang="en-GB"/>
            </a:p>
          </p:txBody>
        </p:sp>
        <p:sp>
          <p:nvSpPr>
            <p:cNvPr id="38963" name="Freeform 51"/>
            <p:cNvSpPr>
              <a:spLocks/>
            </p:cNvSpPr>
            <p:nvPr/>
          </p:nvSpPr>
          <p:spPr bwMode="auto">
            <a:xfrm>
              <a:off x="2354" y="1885"/>
              <a:ext cx="131" cy="348"/>
            </a:xfrm>
            <a:custGeom>
              <a:avLst/>
              <a:gdLst>
                <a:gd name="T0" fmla="*/ 126 w 131"/>
                <a:gd name="T1" fmla="*/ 0 h 348"/>
                <a:gd name="T2" fmla="*/ 0 w 131"/>
                <a:gd name="T3" fmla="*/ 33 h 348"/>
                <a:gd name="T4" fmla="*/ 4 w 131"/>
                <a:gd name="T5" fmla="*/ 347 h 348"/>
                <a:gd name="T6" fmla="*/ 130 w 131"/>
                <a:gd name="T7" fmla="*/ 347 h 348"/>
                <a:gd name="T8" fmla="*/ 127 w 131"/>
                <a:gd name="T9" fmla="*/ 1 h 348"/>
                <a:gd name="T10" fmla="*/ 126 w 131"/>
                <a:gd name="T11" fmla="*/ 0 h 348"/>
                <a:gd name="T12" fmla="*/ 0 60000 65536"/>
                <a:gd name="T13" fmla="*/ 0 60000 65536"/>
                <a:gd name="T14" fmla="*/ 0 60000 65536"/>
                <a:gd name="T15" fmla="*/ 0 60000 65536"/>
                <a:gd name="T16" fmla="*/ 0 60000 65536"/>
                <a:gd name="T17" fmla="*/ 0 60000 65536"/>
                <a:gd name="T18" fmla="*/ 0 w 131"/>
                <a:gd name="T19" fmla="*/ 0 h 348"/>
                <a:gd name="T20" fmla="*/ 131 w 131"/>
                <a:gd name="T21" fmla="*/ 348 h 348"/>
              </a:gdLst>
              <a:ahLst/>
              <a:cxnLst>
                <a:cxn ang="T12">
                  <a:pos x="T0" y="T1"/>
                </a:cxn>
                <a:cxn ang="T13">
                  <a:pos x="T2" y="T3"/>
                </a:cxn>
                <a:cxn ang="T14">
                  <a:pos x="T4" y="T5"/>
                </a:cxn>
                <a:cxn ang="T15">
                  <a:pos x="T6" y="T7"/>
                </a:cxn>
                <a:cxn ang="T16">
                  <a:pos x="T8" y="T9"/>
                </a:cxn>
                <a:cxn ang="T17">
                  <a:pos x="T10" y="T11"/>
                </a:cxn>
              </a:cxnLst>
              <a:rect l="T18" t="T19" r="T20" b="T21"/>
              <a:pathLst>
                <a:path w="131" h="348">
                  <a:moveTo>
                    <a:pt x="126" y="0"/>
                  </a:moveTo>
                  <a:lnTo>
                    <a:pt x="0" y="33"/>
                  </a:lnTo>
                  <a:lnTo>
                    <a:pt x="4" y="347"/>
                  </a:lnTo>
                  <a:lnTo>
                    <a:pt x="130" y="347"/>
                  </a:lnTo>
                  <a:lnTo>
                    <a:pt x="127" y="1"/>
                  </a:lnTo>
                  <a:lnTo>
                    <a:pt x="126" y="0"/>
                  </a:lnTo>
                </a:path>
              </a:pathLst>
            </a:custGeom>
            <a:solidFill>
              <a:srgbClr val="6699FF"/>
            </a:solidFill>
            <a:ln w="12700" cap="rnd" cmpd="sng">
              <a:noFill/>
              <a:prstDash val="solid"/>
              <a:round/>
              <a:headEnd type="none" w="med" len="med"/>
              <a:tailEnd type="none" w="med" len="med"/>
            </a:ln>
          </p:spPr>
          <p:txBody>
            <a:bodyPr/>
            <a:lstStyle/>
            <a:p>
              <a:endParaRPr lang="en-GB"/>
            </a:p>
          </p:txBody>
        </p:sp>
        <p:sp>
          <p:nvSpPr>
            <p:cNvPr id="38964" name="Freeform 52"/>
            <p:cNvSpPr>
              <a:spLocks/>
            </p:cNvSpPr>
            <p:nvPr/>
          </p:nvSpPr>
          <p:spPr bwMode="auto">
            <a:xfrm>
              <a:off x="2353" y="1886"/>
              <a:ext cx="135" cy="354"/>
            </a:xfrm>
            <a:custGeom>
              <a:avLst/>
              <a:gdLst>
                <a:gd name="T0" fmla="*/ 130 w 135"/>
                <a:gd name="T1" fmla="*/ 0 h 354"/>
                <a:gd name="T2" fmla="*/ 0 w 135"/>
                <a:gd name="T3" fmla="*/ 33 h 354"/>
                <a:gd name="T4" fmla="*/ 6 w 135"/>
                <a:gd name="T5" fmla="*/ 353 h 354"/>
                <a:gd name="T6" fmla="*/ 134 w 135"/>
                <a:gd name="T7" fmla="*/ 353 h 354"/>
                <a:gd name="T8" fmla="*/ 131 w 135"/>
                <a:gd name="T9" fmla="*/ 1 h 354"/>
                <a:gd name="T10" fmla="*/ 130 w 135"/>
                <a:gd name="T11" fmla="*/ 0 h 354"/>
                <a:gd name="T12" fmla="*/ 0 60000 65536"/>
                <a:gd name="T13" fmla="*/ 0 60000 65536"/>
                <a:gd name="T14" fmla="*/ 0 60000 65536"/>
                <a:gd name="T15" fmla="*/ 0 60000 65536"/>
                <a:gd name="T16" fmla="*/ 0 60000 65536"/>
                <a:gd name="T17" fmla="*/ 0 60000 65536"/>
                <a:gd name="T18" fmla="*/ 0 w 135"/>
                <a:gd name="T19" fmla="*/ 0 h 354"/>
                <a:gd name="T20" fmla="*/ 135 w 135"/>
                <a:gd name="T21" fmla="*/ 354 h 354"/>
              </a:gdLst>
              <a:ahLst/>
              <a:cxnLst>
                <a:cxn ang="T12">
                  <a:pos x="T0" y="T1"/>
                </a:cxn>
                <a:cxn ang="T13">
                  <a:pos x="T2" y="T3"/>
                </a:cxn>
                <a:cxn ang="T14">
                  <a:pos x="T4" y="T5"/>
                </a:cxn>
                <a:cxn ang="T15">
                  <a:pos x="T6" y="T7"/>
                </a:cxn>
                <a:cxn ang="T16">
                  <a:pos x="T8" y="T9"/>
                </a:cxn>
                <a:cxn ang="T17">
                  <a:pos x="T10" y="T11"/>
                </a:cxn>
              </a:cxnLst>
              <a:rect l="T18" t="T19" r="T20" b="T21"/>
              <a:pathLst>
                <a:path w="135" h="354">
                  <a:moveTo>
                    <a:pt x="130" y="0"/>
                  </a:moveTo>
                  <a:lnTo>
                    <a:pt x="0" y="33"/>
                  </a:lnTo>
                  <a:lnTo>
                    <a:pt x="6" y="353"/>
                  </a:lnTo>
                  <a:lnTo>
                    <a:pt x="134" y="353"/>
                  </a:lnTo>
                  <a:lnTo>
                    <a:pt x="131" y="1"/>
                  </a:lnTo>
                  <a:lnTo>
                    <a:pt x="130"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65" name="Freeform 53"/>
            <p:cNvSpPr>
              <a:spLocks/>
            </p:cNvSpPr>
            <p:nvPr/>
          </p:nvSpPr>
          <p:spPr bwMode="auto">
            <a:xfrm>
              <a:off x="2469" y="1887"/>
              <a:ext cx="18" cy="345"/>
            </a:xfrm>
            <a:custGeom>
              <a:avLst/>
              <a:gdLst>
                <a:gd name="T0" fmla="*/ 15 w 18"/>
                <a:gd name="T1" fmla="*/ 0 h 345"/>
                <a:gd name="T2" fmla="*/ 0 w 18"/>
                <a:gd name="T3" fmla="*/ 4 h 345"/>
                <a:gd name="T4" fmla="*/ 3 w 18"/>
                <a:gd name="T5" fmla="*/ 344 h 345"/>
                <a:gd name="T6" fmla="*/ 17 w 18"/>
                <a:gd name="T7" fmla="*/ 343 h 345"/>
                <a:gd name="T8" fmla="*/ 15 w 18"/>
                <a:gd name="T9" fmla="*/ 0 h 345"/>
                <a:gd name="T10" fmla="*/ 15 w 18"/>
                <a:gd name="T11" fmla="*/ 0 h 345"/>
                <a:gd name="T12" fmla="*/ 0 60000 65536"/>
                <a:gd name="T13" fmla="*/ 0 60000 65536"/>
                <a:gd name="T14" fmla="*/ 0 60000 65536"/>
                <a:gd name="T15" fmla="*/ 0 60000 65536"/>
                <a:gd name="T16" fmla="*/ 0 60000 65536"/>
                <a:gd name="T17" fmla="*/ 0 60000 65536"/>
                <a:gd name="T18" fmla="*/ 0 w 18"/>
                <a:gd name="T19" fmla="*/ 0 h 345"/>
                <a:gd name="T20" fmla="*/ 18 w 18"/>
                <a:gd name="T21" fmla="*/ 345 h 345"/>
              </a:gdLst>
              <a:ahLst/>
              <a:cxnLst>
                <a:cxn ang="T12">
                  <a:pos x="T0" y="T1"/>
                </a:cxn>
                <a:cxn ang="T13">
                  <a:pos x="T2" y="T3"/>
                </a:cxn>
                <a:cxn ang="T14">
                  <a:pos x="T4" y="T5"/>
                </a:cxn>
                <a:cxn ang="T15">
                  <a:pos x="T6" y="T7"/>
                </a:cxn>
                <a:cxn ang="T16">
                  <a:pos x="T8" y="T9"/>
                </a:cxn>
                <a:cxn ang="T17">
                  <a:pos x="T10" y="T11"/>
                </a:cxn>
              </a:cxnLst>
              <a:rect l="T18" t="T19" r="T20" b="T21"/>
              <a:pathLst>
                <a:path w="18" h="345">
                  <a:moveTo>
                    <a:pt x="15" y="0"/>
                  </a:moveTo>
                  <a:lnTo>
                    <a:pt x="0" y="4"/>
                  </a:lnTo>
                  <a:lnTo>
                    <a:pt x="3" y="344"/>
                  </a:lnTo>
                  <a:lnTo>
                    <a:pt x="17" y="343"/>
                  </a:lnTo>
                  <a:lnTo>
                    <a:pt x="15" y="0"/>
                  </a:lnTo>
                </a:path>
              </a:pathLst>
            </a:custGeom>
            <a:solidFill>
              <a:srgbClr val="000066"/>
            </a:solidFill>
            <a:ln w="12700" cap="rnd" cmpd="sng">
              <a:noFill/>
              <a:prstDash val="solid"/>
              <a:round/>
              <a:headEnd type="none" w="med" len="med"/>
              <a:tailEnd type="none" w="med" len="med"/>
            </a:ln>
          </p:spPr>
          <p:txBody>
            <a:bodyPr/>
            <a:lstStyle/>
            <a:p>
              <a:endParaRPr lang="en-GB"/>
            </a:p>
          </p:txBody>
        </p:sp>
        <p:sp>
          <p:nvSpPr>
            <p:cNvPr id="38966" name="Freeform 54"/>
            <p:cNvSpPr>
              <a:spLocks/>
            </p:cNvSpPr>
            <p:nvPr/>
          </p:nvSpPr>
          <p:spPr bwMode="auto">
            <a:xfrm>
              <a:off x="2469" y="1887"/>
              <a:ext cx="21" cy="353"/>
            </a:xfrm>
            <a:custGeom>
              <a:avLst/>
              <a:gdLst>
                <a:gd name="T0" fmla="*/ 16 w 21"/>
                <a:gd name="T1" fmla="*/ 0 h 353"/>
                <a:gd name="T2" fmla="*/ 0 w 21"/>
                <a:gd name="T3" fmla="*/ 4 h 353"/>
                <a:gd name="T4" fmla="*/ 4 w 21"/>
                <a:gd name="T5" fmla="*/ 352 h 353"/>
                <a:gd name="T6" fmla="*/ 20 w 21"/>
                <a:gd name="T7" fmla="*/ 352 h 353"/>
                <a:gd name="T8" fmla="*/ 15 w 21"/>
                <a:gd name="T9" fmla="*/ 0 h 353"/>
                <a:gd name="T10" fmla="*/ 16 w 21"/>
                <a:gd name="T11" fmla="*/ 0 h 353"/>
                <a:gd name="T12" fmla="*/ 0 60000 65536"/>
                <a:gd name="T13" fmla="*/ 0 60000 65536"/>
                <a:gd name="T14" fmla="*/ 0 60000 65536"/>
                <a:gd name="T15" fmla="*/ 0 60000 65536"/>
                <a:gd name="T16" fmla="*/ 0 60000 65536"/>
                <a:gd name="T17" fmla="*/ 0 60000 65536"/>
                <a:gd name="T18" fmla="*/ 0 w 21"/>
                <a:gd name="T19" fmla="*/ 0 h 353"/>
                <a:gd name="T20" fmla="*/ 21 w 21"/>
                <a:gd name="T21" fmla="*/ 353 h 353"/>
              </a:gdLst>
              <a:ahLst/>
              <a:cxnLst>
                <a:cxn ang="T12">
                  <a:pos x="T0" y="T1"/>
                </a:cxn>
                <a:cxn ang="T13">
                  <a:pos x="T2" y="T3"/>
                </a:cxn>
                <a:cxn ang="T14">
                  <a:pos x="T4" y="T5"/>
                </a:cxn>
                <a:cxn ang="T15">
                  <a:pos x="T6" y="T7"/>
                </a:cxn>
                <a:cxn ang="T16">
                  <a:pos x="T8" y="T9"/>
                </a:cxn>
                <a:cxn ang="T17">
                  <a:pos x="T10" y="T11"/>
                </a:cxn>
              </a:cxnLst>
              <a:rect l="T18" t="T19" r="T20" b="T21"/>
              <a:pathLst>
                <a:path w="21" h="353">
                  <a:moveTo>
                    <a:pt x="16" y="0"/>
                  </a:moveTo>
                  <a:lnTo>
                    <a:pt x="0" y="4"/>
                  </a:lnTo>
                  <a:lnTo>
                    <a:pt x="4" y="352"/>
                  </a:lnTo>
                  <a:lnTo>
                    <a:pt x="20" y="352"/>
                  </a:lnTo>
                  <a:lnTo>
                    <a:pt x="15" y="0"/>
                  </a:lnTo>
                  <a:lnTo>
                    <a:pt x="16"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67" name="Freeform 55"/>
            <p:cNvSpPr>
              <a:spLocks/>
            </p:cNvSpPr>
            <p:nvPr/>
          </p:nvSpPr>
          <p:spPr bwMode="auto">
            <a:xfrm>
              <a:off x="2354" y="1914"/>
              <a:ext cx="17" cy="320"/>
            </a:xfrm>
            <a:custGeom>
              <a:avLst/>
              <a:gdLst>
                <a:gd name="T0" fmla="*/ 16 w 17"/>
                <a:gd name="T1" fmla="*/ 0 h 320"/>
                <a:gd name="T2" fmla="*/ 0 w 17"/>
                <a:gd name="T3" fmla="*/ 5 h 320"/>
                <a:gd name="T4" fmla="*/ 2 w 17"/>
                <a:gd name="T5" fmla="*/ 319 h 320"/>
                <a:gd name="T6" fmla="*/ 15 w 17"/>
                <a:gd name="T7" fmla="*/ 319 h 320"/>
                <a:gd name="T8" fmla="*/ 16 w 17"/>
                <a:gd name="T9" fmla="*/ 0 h 320"/>
                <a:gd name="T10" fmla="*/ 0 60000 65536"/>
                <a:gd name="T11" fmla="*/ 0 60000 65536"/>
                <a:gd name="T12" fmla="*/ 0 60000 65536"/>
                <a:gd name="T13" fmla="*/ 0 60000 65536"/>
                <a:gd name="T14" fmla="*/ 0 60000 65536"/>
                <a:gd name="T15" fmla="*/ 0 w 17"/>
                <a:gd name="T16" fmla="*/ 0 h 320"/>
                <a:gd name="T17" fmla="*/ 17 w 17"/>
                <a:gd name="T18" fmla="*/ 320 h 320"/>
              </a:gdLst>
              <a:ahLst/>
              <a:cxnLst>
                <a:cxn ang="T10">
                  <a:pos x="T0" y="T1"/>
                </a:cxn>
                <a:cxn ang="T11">
                  <a:pos x="T2" y="T3"/>
                </a:cxn>
                <a:cxn ang="T12">
                  <a:pos x="T4" y="T5"/>
                </a:cxn>
                <a:cxn ang="T13">
                  <a:pos x="T6" y="T7"/>
                </a:cxn>
                <a:cxn ang="T14">
                  <a:pos x="T8" y="T9"/>
                </a:cxn>
              </a:cxnLst>
              <a:rect l="T15" t="T16" r="T17" b="T18"/>
              <a:pathLst>
                <a:path w="17" h="320">
                  <a:moveTo>
                    <a:pt x="16" y="0"/>
                  </a:moveTo>
                  <a:lnTo>
                    <a:pt x="0" y="5"/>
                  </a:lnTo>
                  <a:lnTo>
                    <a:pt x="2" y="319"/>
                  </a:lnTo>
                  <a:lnTo>
                    <a:pt x="15" y="319"/>
                  </a:lnTo>
                  <a:lnTo>
                    <a:pt x="16" y="0"/>
                  </a:lnTo>
                </a:path>
              </a:pathLst>
            </a:custGeom>
            <a:solidFill>
              <a:srgbClr val="000066"/>
            </a:solidFill>
            <a:ln w="12700" cap="rnd" cmpd="sng">
              <a:noFill/>
              <a:prstDash val="solid"/>
              <a:round/>
              <a:headEnd type="none" w="med" len="med"/>
              <a:tailEnd type="none" w="med" len="med"/>
            </a:ln>
          </p:spPr>
          <p:txBody>
            <a:bodyPr/>
            <a:lstStyle/>
            <a:p>
              <a:endParaRPr lang="en-GB"/>
            </a:p>
          </p:txBody>
        </p:sp>
        <p:sp>
          <p:nvSpPr>
            <p:cNvPr id="38968" name="Freeform 56"/>
            <p:cNvSpPr>
              <a:spLocks/>
            </p:cNvSpPr>
            <p:nvPr/>
          </p:nvSpPr>
          <p:spPr bwMode="auto">
            <a:xfrm>
              <a:off x="2354" y="1914"/>
              <a:ext cx="20" cy="327"/>
            </a:xfrm>
            <a:custGeom>
              <a:avLst/>
              <a:gdLst>
                <a:gd name="T0" fmla="*/ 16 w 20"/>
                <a:gd name="T1" fmla="*/ 0 h 327"/>
                <a:gd name="T2" fmla="*/ 0 w 20"/>
                <a:gd name="T3" fmla="*/ 5 h 327"/>
                <a:gd name="T4" fmla="*/ 5 w 20"/>
                <a:gd name="T5" fmla="*/ 326 h 327"/>
                <a:gd name="T6" fmla="*/ 19 w 20"/>
                <a:gd name="T7" fmla="*/ 326 h 327"/>
                <a:gd name="T8" fmla="*/ 16 w 20"/>
                <a:gd name="T9" fmla="*/ 0 h 327"/>
                <a:gd name="T10" fmla="*/ 0 60000 65536"/>
                <a:gd name="T11" fmla="*/ 0 60000 65536"/>
                <a:gd name="T12" fmla="*/ 0 60000 65536"/>
                <a:gd name="T13" fmla="*/ 0 60000 65536"/>
                <a:gd name="T14" fmla="*/ 0 60000 65536"/>
                <a:gd name="T15" fmla="*/ 0 w 20"/>
                <a:gd name="T16" fmla="*/ 0 h 327"/>
                <a:gd name="T17" fmla="*/ 20 w 20"/>
                <a:gd name="T18" fmla="*/ 327 h 327"/>
              </a:gdLst>
              <a:ahLst/>
              <a:cxnLst>
                <a:cxn ang="T10">
                  <a:pos x="T0" y="T1"/>
                </a:cxn>
                <a:cxn ang="T11">
                  <a:pos x="T2" y="T3"/>
                </a:cxn>
                <a:cxn ang="T12">
                  <a:pos x="T4" y="T5"/>
                </a:cxn>
                <a:cxn ang="T13">
                  <a:pos x="T6" y="T7"/>
                </a:cxn>
                <a:cxn ang="T14">
                  <a:pos x="T8" y="T9"/>
                </a:cxn>
              </a:cxnLst>
              <a:rect l="T15" t="T16" r="T17" b="T18"/>
              <a:pathLst>
                <a:path w="20" h="327">
                  <a:moveTo>
                    <a:pt x="16" y="0"/>
                  </a:moveTo>
                  <a:lnTo>
                    <a:pt x="0" y="5"/>
                  </a:lnTo>
                  <a:lnTo>
                    <a:pt x="5" y="326"/>
                  </a:lnTo>
                  <a:lnTo>
                    <a:pt x="19" y="326"/>
                  </a:lnTo>
                  <a:lnTo>
                    <a:pt x="16"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69" name="Freeform 57"/>
            <p:cNvSpPr>
              <a:spLocks/>
            </p:cNvSpPr>
            <p:nvPr/>
          </p:nvSpPr>
          <p:spPr bwMode="auto">
            <a:xfrm>
              <a:off x="2341" y="1986"/>
              <a:ext cx="160" cy="168"/>
            </a:xfrm>
            <a:custGeom>
              <a:avLst/>
              <a:gdLst>
                <a:gd name="T0" fmla="*/ 81 w 160"/>
                <a:gd name="T1" fmla="*/ 166 h 168"/>
                <a:gd name="T2" fmla="*/ 73 w 160"/>
                <a:gd name="T3" fmla="*/ 167 h 168"/>
                <a:gd name="T4" fmla="*/ 64 w 160"/>
                <a:gd name="T5" fmla="*/ 166 h 168"/>
                <a:gd name="T6" fmla="*/ 58 w 160"/>
                <a:gd name="T7" fmla="*/ 165 h 168"/>
                <a:gd name="T8" fmla="*/ 50 w 160"/>
                <a:gd name="T9" fmla="*/ 161 h 168"/>
                <a:gd name="T10" fmla="*/ 43 w 160"/>
                <a:gd name="T11" fmla="*/ 158 h 168"/>
                <a:gd name="T12" fmla="*/ 37 w 160"/>
                <a:gd name="T13" fmla="*/ 154 h 168"/>
                <a:gd name="T14" fmla="*/ 31 w 160"/>
                <a:gd name="T15" fmla="*/ 149 h 168"/>
                <a:gd name="T16" fmla="*/ 24 w 160"/>
                <a:gd name="T17" fmla="*/ 143 h 168"/>
                <a:gd name="T18" fmla="*/ 18 w 160"/>
                <a:gd name="T19" fmla="*/ 137 h 168"/>
                <a:gd name="T20" fmla="*/ 15 w 160"/>
                <a:gd name="T21" fmla="*/ 132 h 168"/>
                <a:gd name="T22" fmla="*/ 11 w 160"/>
                <a:gd name="T23" fmla="*/ 126 h 168"/>
                <a:gd name="T24" fmla="*/ 7 w 160"/>
                <a:gd name="T25" fmla="*/ 117 h 168"/>
                <a:gd name="T26" fmla="*/ 4 w 160"/>
                <a:gd name="T27" fmla="*/ 111 h 168"/>
                <a:gd name="T28" fmla="*/ 0 w 160"/>
                <a:gd name="T29" fmla="*/ 102 h 168"/>
                <a:gd name="T30" fmla="*/ 1 w 160"/>
                <a:gd name="T31" fmla="*/ 94 h 168"/>
                <a:gd name="T32" fmla="*/ 0 w 160"/>
                <a:gd name="T33" fmla="*/ 86 h 168"/>
                <a:gd name="T34" fmla="*/ 2 w 160"/>
                <a:gd name="T35" fmla="*/ 68 h 168"/>
                <a:gd name="T36" fmla="*/ 6 w 160"/>
                <a:gd name="T37" fmla="*/ 53 h 168"/>
                <a:gd name="T38" fmla="*/ 13 w 160"/>
                <a:gd name="T39" fmla="*/ 38 h 168"/>
                <a:gd name="T40" fmla="*/ 23 w 160"/>
                <a:gd name="T41" fmla="*/ 26 h 168"/>
                <a:gd name="T42" fmla="*/ 34 w 160"/>
                <a:gd name="T43" fmla="*/ 16 h 168"/>
                <a:gd name="T44" fmla="*/ 48 w 160"/>
                <a:gd name="T45" fmla="*/ 6 h 168"/>
                <a:gd name="T46" fmla="*/ 63 w 160"/>
                <a:gd name="T47" fmla="*/ 2 h 168"/>
                <a:gd name="T48" fmla="*/ 78 w 160"/>
                <a:gd name="T49" fmla="*/ 0 h 168"/>
                <a:gd name="T50" fmla="*/ 88 w 160"/>
                <a:gd name="T51" fmla="*/ 0 h 168"/>
                <a:gd name="T52" fmla="*/ 95 w 160"/>
                <a:gd name="T53" fmla="*/ 2 h 168"/>
                <a:gd name="T54" fmla="*/ 103 w 160"/>
                <a:gd name="T55" fmla="*/ 3 h 168"/>
                <a:gd name="T56" fmla="*/ 110 w 160"/>
                <a:gd name="T57" fmla="*/ 6 h 168"/>
                <a:gd name="T58" fmla="*/ 117 w 160"/>
                <a:gd name="T59" fmla="*/ 10 h 168"/>
                <a:gd name="T60" fmla="*/ 123 w 160"/>
                <a:gd name="T61" fmla="*/ 15 h 168"/>
                <a:gd name="T62" fmla="*/ 129 w 160"/>
                <a:gd name="T63" fmla="*/ 19 h 168"/>
                <a:gd name="T64" fmla="*/ 135 w 160"/>
                <a:gd name="T65" fmla="*/ 23 h 168"/>
                <a:gd name="T66" fmla="*/ 141 w 160"/>
                <a:gd name="T67" fmla="*/ 30 h 168"/>
                <a:gd name="T68" fmla="*/ 145 w 160"/>
                <a:gd name="T69" fmla="*/ 37 h 168"/>
                <a:gd name="T70" fmla="*/ 150 w 160"/>
                <a:gd name="T71" fmla="*/ 44 h 168"/>
                <a:gd name="T72" fmla="*/ 153 w 160"/>
                <a:gd name="T73" fmla="*/ 50 h 168"/>
                <a:gd name="T74" fmla="*/ 156 w 160"/>
                <a:gd name="T75" fmla="*/ 59 h 168"/>
                <a:gd name="T76" fmla="*/ 158 w 160"/>
                <a:gd name="T77" fmla="*/ 67 h 168"/>
                <a:gd name="T78" fmla="*/ 159 w 160"/>
                <a:gd name="T79" fmla="*/ 74 h 168"/>
                <a:gd name="T80" fmla="*/ 158 w 160"/>
                <a:gd name="T81" fmla="*/ 83 h 168"/>
                <a:gd name="T82" fmla="*/ 159 w 160"/>
                <a:gd name="T83" fmla="*/ 100 h 168"/>
                <a:gd name="T84" fmla="*/ 152 w 160"/>
                <a:gd name="T85" fmla="*/ 116 h 168"/>
                <a:gd name="T86" fmla="*/ 147 w 160"/>
                <a:gd name="T87" fmla="*/ 130 h 168"/>
                <a:gd name="T88" fmla="*/ 137 w 160"/>
                <a:gd name="T89" fmla="*/ 142 h 168"/>
                <a:gd name="T90" fmla="*/ 125 w 160"/>
                <a:gd name="T91" fmla="*/ 152 h 168"/>
                <a:gd name="T92" fmla="*/ 113 w 160"/>
                <a:gd name="T93" fmla="*/ 161 h 168"/>
                <a:gd name="T94" fmla="*/ 97 w 160"/>
                <a:gd name="T95" fmla="*/ 165 h 168"/>
                <a:gd name="T96" fmla="*/ 81 w 160"/>
                <a:gd name="T97" fmla="*/ 166 h 1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0"/>
                <a:gd name="T148" fmla="*/ 0 h 168"/>
                <a:gd name="T149" fmla="*/ 160 w 160"/>
                <a:gd name="T150" fmla="*/ 168 h 1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0" h="168">
                  <a:moveTo>
                    <a:pt x="81" y="166"/>
                  </a:moveTo>
                  <a:lnTo>
                    <a:pt x="73" y="167"/>
                  </a:lnTo>
                  <a:lnTo>
                    <a:pt x="64" y="166"/>
                  </a:lnTo>
                  <a:lnTo>
                    <a:pt x="58" y="165"/>
                  </a:lnTo>
                  <a:lnTo>
                    <a:pt x="50" y="161"/>
                  </a:lnTo>
                  <a:lnTo>
                    <a:pt x="43" y="158"/>
                  </a:lnTo>
                  <a:lnTo>
                    <a:pt x="37" y="154"/>
                  </a:lnTo>
                  <a:lnTo>
                    <a:pt x="31" y="149"/>
                  </a:lnTo>
                  <a:lnTo>
                    <a:pt x="24" y="143"/>
                  </a:lnTo>
                  <a:lnTo>
                    <a:pt x="18" y="137"/>
                  </a:lnTo>
                  <a:lnTo>
                    <a:pt x="15" y="132"/>
                  </a:lnTo>
                  <a:lnTo>
                    <a:pt x="11" y="126"/>
                  </a:lnTo>
                  <a:lnTo>
                    <a:pt x="7" y="117"/>
                  </a:lnTo>
                  <a:lnTo>
                    <a:pt x="4" y="111"/>
                  </a:lnTo>
                  <a:lnTo>
                    <a:pt x="0" y="102"/>
                  </a:lnTo>
                  <a:lnTo>
                    <a:pt x="1" y="94"/>
                  </a:lnTo>
                  <a:lnTo>
                    <a:pt x="0" y="86"/>
                  </a:lnTo>
                  <a:lnTo>
                    <a:pt x="2" y="68"/>
                  </a:lnTo>
                  <a:lnTo>
                    <a:pt x="6" y="53"/>
                  </a:lnTo>
                  <a:lnTo>
                    <a:pt x="13" y="38"/>
                  </a:lnTo>
                  <a:lnTo>
                    <a:pt x="23" y="26"/>
                  </a:lnTo>
                  <a:lnTo>
                    <a:pt x="34" y="16"/>
                  </a:lnTo>
                  <a:lnTo>
                    <a:pt x="48" y="6"/>
                  </a:lnTo>
                  <a:lnTo>
                    <a:pt x="63" y="2"/>
                  </a:lnTo>
                  <a:lnTo>
                    <a:pt x="78" y="0"/>
                  </a:lnTo>
                  <a:lnTo>
                    <a:pt x="88" y="0"/>
                  </a:lnTo>
                  <a:lnTo>
                    <a:pt x="95" y="2"/>
                  </a:lnTo>
                  <a:lnTo>
                    <a:pt x="103" y="3"/>
                  </a:lnTo>
                  <a:lnTo>
                    <a:pt x="110" y="6"/>
                  </a:lnTo>
                  <a:lnTo>
                    <a:pt x="117" y="10"/>
                  </a:lnTo>
                  <a:lnTo>
                    <a:pt x="123" y="15"/>
                  </a:lnTo>
                  <a:lnTo>
                    <a:pt x="129" y="19"/>
                  </a:lnTo>
                  <a:lnTo>
                    <a:pt x="135" y="23"/>
                  </a:lnTo>
                  <a:lnTo>
                    <a:pt x="141" y="30"/>
                  </a:lnTo>
                  <a:lnTo>
                    <a:pt x="145" y="37"/>
                  </a:lnTo>
                  <a:lnTo>
                    <a:pt x="150" y="44"/>
                  </a:lnTo>
                  <a:lnTo>
                    <a:pt x="153" y="50"/>
                  </a:lnTo>
                  <a:lnTo>
                    <a:pt x="156" y="59"/>
                  </a:lnTo>
                  <a:lnTo>
                    <a:pt x="158" y="67"/>
                  </a:lnTo>
                  <a:lnTo>
                    <a:pt x="159" y="74"/>
                  </a:lnTo>
                  <a:lnTo>
                    <a:pt x="158" y="83"/>
                  </a:lnTo>
                  <a:lnTo>
                    <a:pt x="159" y="100"/>
                  </a:lnTo>
                  <a:lnTo>
                    <a:pt x="152" y="116"/>
                  </a:lnTo>
                  <a:lnTo>
                    <a:pt x="147" y="130"/>
                  </a:lnTo>
                  <a:lnTo>
                    <a:pt x="137" y="142"/>
                  </a:lnTo>
                  <a:lnTo>
                    <a:pt x="125" y="152"/>
                  </a:lnTo>
                  <a:lnTo>
                    <a:pt x="113" y="161"/>
                  </a:lnTo>
                  <a:lnTo>
                    <a:pt x="97" y="165"/>
                  </a:lnTo>
                  <a:lnTo>
                    <a:pt x="81" y="166"/>
                  </a:lnTo>
                </a:path>
              </a:pathLst>
            </a:custGeom>
            <a:solidFill>
              <a:srgbClr val="000066"/>
            </a:solidFill>
            <a:ln w="12700" cap="rnd" cmpd="sng">
              <a:noFill/>
              <a:prstDash val="solid"/>
              <a:round/>
              <a:headEnd type="none" w="med" len="med"/>
              <a:tailEnd type="none" w="med" len="med"/>
            </a:ln>
          </p:spPr>
          <p:txBody>
            <a:bodyPr/>
            <a:lstStyle/>
            <a:p>
              <a:endParaRPr lang="en-GB"/>
            </a:p>
          </p:txBody>
        </p:sp>
        <p:sp>
          <p:nvSpPr>
            <p:cNvPr id="38970" name="Freeform 58"/>
            <p:cNvSpPr>
              <a:spLocks/>
            </p:cNvSpPr>
            <p:nvPr/>
          </p:nvSpPr>
          <p:spPr bwMode="auto">
            <a:xfrm>
              <a:off x="2340" y="1987"/>
              <a:ext cx="166" cy="175"/>
            </a:xfrm>
            <a:custGeom>
              <a:avLst/>
              <a:gdLst>
                <a:gd name="T0" fmla="*/ 84 w 166"/>
                <a:gd name="T1" fmla="*/ 174 h 175"/>
                <a:gd name="T2" fmla="*/ 84 w 166"/>
                <a:gd name="T3" fmla="*/ 174 h 175"/>
                <a:gd name="T4" fmla="*/ 76 w 166"/>
                <a:gd name="T5" fmla="*/ 173 h 175"/>
                <a:gd name="T6" fmla="*/ 67 w 166"/>
                <a:gd name="T7" fmla="*/ 172 h 175"/>
                <a:gd name="T8" fmla="*/ 59 w 166"/>
                <a:gd name="T9" fmla="*/ 170 h 175"/>
                <a:gd name="T10" fmla="*/ 52 w 166"/>
                <a:gd name="T11" fmla="*/ 166 h 175"/>
                <a:gd name="T12" fmla="*/ 44 w 166"/>
                <a:gd name="T13" fmla="*/ 163 h 175"/>
                <a:gd name="T14" fmla="*/ 37 w 166"/>
                <a:gd name="T15" fmla="*/ 159 h 175"/>
                <a:gd name="T16" fmla="*/ 31 w 166"/>
                <a:gd name="T17" fmla="*/ 155 h 175"/>
                <a:gd name="T18" fmla="*/ 25 w 166"/>
                <a:gd name="T19" fmla="*/ 149 h 175"/>
                <a:gd name="T20" fmla="*/ 19 w 166"/>
                <a:gd name="T21" fmla="*/ 142 h 175"/>
                <a:gd name="T22" fmla="*/ 15 w 166"/>
                <a:gd name="T23" fmla="*/ 136 h 175"/>
                <a:gd name="T24" fmla="*/ 10 w 166"/>
                <a:gd name="T25" fmla="*/ 130 h 175"/>
                <a:gd name="T26" fmla="*/ 7 w 166"/>
                <a:gd name="T27" fmla="*/ 122 h 175"/>
                <a:gd name="T28" fmla="*/ 4 w 166"/>
                <a:gd name="T29" fmla="*/ 114 h 175"/>
                <a:gd name="T30" fmla="*/ 1 w 166"/>
                <a:gd name="T31" fmla="*/ 106 h 175"/>
                <a:gd name="T32" fmla="*/ 0 w 166"/>
                <a:gd name="T33" fmla="*/ 95 h 175"/>
                <a:gd name="T34" fmla="*/ 0 w 166"/>
                <a:gd name="T35" fmla="*/ 88 h 175"/>
                <a:gd name="T36" fmla="*/ 2 w 166"/>
                <a:gd name="T37" fmla="*/ 71 h 175"/>
                <a:gd name="T38" fmla="*/ 5 w 166"/>
                <a:gd name="T39" fmla="*/ 55 h 175"/>
                <a:gd name="T40" fmla="*/ 13 w 166"/>
                <a:gd name="T41" fmla="*/ 39 h 175"/>
                <a:gd name="T42" fmla="*/ 23 w 166"/>
                <a:gd name="T43" fmla="*/ 27 h 175"/>
                <a:gd name="T44" fmla="*/ 35 w 166"/>
                <a:gd name="T45" fmla="*/ 16 h 175"/>
                <a:gd name="T46" fmla="*/ 50 w 166"/>
                <a:gd name="T47" fmla="*/ 7 h 175"/>
                <a:gd name="T48" fmla="*/ 65 w 166"/>
                <a:gd name="T49" fmla="*/ 2 h 175"/>
                <a:gd name="T50" fmla="*/ 81 w 166"/>
                <a:gd name="T51" fmla="*/ 0 h 175"/>
                <a:gd name="T52" fmla="*/ 91 w 166"/>
                <a:gd name="T53" fmla="*/ 1 h 175"/>
                <a:gd name="T54" fmla="*/ 98 w 166"/>
                <a:gd name="T55" fmla="*/ 1 h 175"/>
                <a:gd name="T56" fmla="*/ 107 w 166"/>
                <a:gd name="T57" fmla="*/ 3 h 175"/>
                <a:gd name="T58" fmla="*/ 114 w 166"/>
                <a:gd name="T59" fmla="*/ 6 h 175"/>
                <a:gd name="T60" fmla="*/ 121 w 166"/>
                <a:gd name="T61" fmla="*/ 11 h 175"/>
                <a:gd name="T62" fmla="*/ 128 w 166"/>
                <a:gd name="T63" fmla="*/ 15 h 175"/>
                <a:gd name="T64" fmla="*/ 134 w 166"/>
                <a:gd name="T65" fmla="*/ 19 h 175"/>
                <a:gd name="T66" fmla="*/ 140 w 166"/>
                <a:gd name="T67" fmla="*/ 24 h 175"/>
                <a:gd name="T68" fmla="*/ 146 w 166"/>
                <a:gd name="T69" fmla="*/ 31 h 175"/>
                <a:gd name="T70" fmla="*/ 150 w 166"/>
                <a:gd name="T71" fmla="*/ 39 h 175"/>
                <a:gd name="T72" fmla="*/ 155 w 166"/>
                <a:gd name="T73" fmla="*/ 46 h 175"/>
                <a:gd name="T74" fmla="*/ 159 w 166"/>
                <a:gd name="T75" fmla="*/ 52 h 175"/>
                <a:gd name="T76" fmla="*/ 160 w 166"/>
                <a:gd name="T77" fmla="*/ 61 h 175"/>
                <a:gd name="T78" fmla="*/ 163 w 166"/>
                <a:gd name="T79" fmla="*/ 68 h 175"/>
                <a:gd name="T80" fmla="*/ 164 w 166"/>
                <a:gd name="T81" fmla="*/ 77 h 175"/>
                <a:gd name="T82" fmla="*/ 165 w 166"/>
                <a:gd name="T83" fmla="*/ 86 h 175"/>
                <a:gd name="T84" fmla="*/ 164 w 166"/>
                <a:gd name="T85" fmla="*/ 104 h 175"/>
                <a:gd name="T86" fmla="*/ 158 w 166"/>
                <a:gd name="T87" fmla="*/ 120 h 175"/>
                <a:gd name="T88" fmla="*/ 151 w 166"/>
                <a:gd name="T89" fmla="*/ 135 h 175"/>
                <a:gd name="T90" fmla="*/ 142 w 166"/>
                <a:gd name="T91" fmla="*/ 148 h 175"/>
                <a:gd name="T92" fmla="*/ 130 w 166"/>
                <a:gd name="T93" fmla="*/ 158 h 175"/>
                <a:gd name="T94" fmla="*/ 115 w 166"/>
                <a:gd name="T95" fmla="*/ 167 h 175"/>
                <a:gd name="T96" fmla="*/ 101 w 166"/>
                <a:gd name="T97" fmla="*/ 171 h 175"/>
                <a:gd name="T98" fmla="*/ 84 w 166"/>
                <a:gd name="T99" fmla="*/ 174 h 17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66"/>
                <a:gd name="T151" fmla="*/ 0 h 175"/>
                <a:gd name="T152" fmla="*/ 166 w 166"/>
                <a:gd name="T153" fmla="*/ 175 h 17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66" h="175">
                  <a:moveTo>
                    <a:pt x="84" y="174"/>
                  </a:moveTo>
                  <a:lnTo>
                    <a:pt x="84" y="174"/>
                  </a:lnTo>
                  <a:lnTo>
                    <a:pt x="76" y="173"/>
                  </a:lnTo>
                  <a:lnTo>
                    <a:pt x="67" y="172"/>
                  </a:lnTo>
                  <a:lnTo>
                    <a:pt x="59" y="170"/>
                  </a:lnTo>
                  <a:lnTo>
                    <a:pt x="52" y="166"/>
                  </a:lnTo>
                  <a:lnTo>
                    <a:pt x="44" y="163"/>
                  </a:lnTo>
                  <a:lnTo>
                    <a:pt x="37" y="159"/>
                  </a:lnTo>
                  <a:lnTo>
                    <a:pt x="31" y="155"/>
                  </a:lnTo>
                  <a:lnTo>
                    <a:pt x="25" y="149"/>
                  </a:lnTo>
                  <a:lnTo>
                    <a:pt x="19" y="142"/>
                  </a:lnTo>
                  <a:lnTo>
                    <a:pt x="15" y="136"/>
                  </a:lnTo>
                  <a:lnTo>
                    <a:pt x="10" y="130"/>
                  </a:lnTo>
                  <a:lnTo>
                    <a:pt x="7" y="122"/>
                  </a:lnTo>
                  <a:lnTo>
                    <a:pt x="4" y="114"/>
                  </a:lnTo>
                  <a:lnTo>
                    <a:pt x="1" y="106"/>
                  </a:lnTo>
                  <a:lnTo>
                    <a:pt x="0" y="95"/>
                  </a:lnTo>
                  <a:lnTo>
                    <a:pt x="0" y="88"/>
                  </a:lnTo>
                  <a:lnTo>
                    <a:pt x="2" y="71"/>
                  </a:lnTo>
                  <a:lnTo>
                    <a:pt x="5" y="55"/>
                  </a:lnTo>
                  <a:lnTo>
                    <a:pt x="13" y="39"/>
                  </a:lnTo>
                  <a:lnTo>
                    <a:pt x="23" y="27"/>
                  </a:lnTo>
                  <a:lnTo>
                    <a:pt x="35" y="16"/>
                  </a:lnTo>
                  <a:lnTo>
                    <a:pt x="50" y="7"/>
                  </a:lnTo>
                  <a:lnTo>
                    <a:pt x="65" y="2"/>
                  </a:lnTo>
                  <a:lnTo>
                    <a:pt x="81" y="0"/>
                  </a:lnTo>
                  <a:lnTo>
                    <a:pt x="91" y="1"/>
                  </a:lnTo>
                  <a:lnTo>
                    <a:pt x="98" y="1"/>
                  </a:lnTo>
                  <a:lnTo>
                    <a:pt x="107" y="3"/>
                  </a:lnTo>
                  <a:lnTo>
                    <a:pt x="114" y="6"/>
                  </a:lnTo>
                  <a:lnTo>
                    <a:pt x="121" y="11"/>
                  </a:lnTo>
                  <a:lnTo>
                    <a:pt x="128" y="15"/>
                  </a:lnTo>
                  <a:lnTo>
                    <a:pt x="134" y="19"/>
                  </a:lnTo>
                  <a:lnTo>
                    <a:pt x="140" y="24"/>
                  </a:lnTo>
                  <a:lnTo>
                    <a:pt x="146" y="31"/>
                  </a:lnTo>
                  <a:lnTo>
                    <a:pt x="150" y="39"/>
                  </a:lnTo>
                  <a:lnTo>
                    <a:pt x="155" y="46"/>
                  </a:lnTo>
                  <a:lnTo>
                    <a:pt x="159" y="52"/>
                  </a:lnTo>
                  <a:lnTo>
                    <a:pt x="160" y="61"/>
                  </a:lnTo>
                  <a:lnTo>
                    <a:pt x="163" y="68"/>
                  </a:lnTo>
                  <a:lnTo>
                    <a:pt x="164" y="77"/>
                  </a:lnTo>
                  <a:lnTo>
                    <a:pt x="165" y="86"/>
                  </a:lnTo>
                  <a:lnTo>
                    <a:pt x="164" y="104"/>
                  </a:lnTo>
                  <a:lnTo>
                    <a:pt x="158" y="120"/>
                  </a:lnTo>
                  <a:lnTo>
                    <a:pt x="151" y="135"/>
                  </a:lnTo>
                  <a:lnTo>
                    <a:pt x="142" y="148"/>
                  </a:lnTo>
                  <a:lnTo>
                    <a:pt x="130" y="158"/>
                  </a:lnTo>
                  <a:lnTo>
                    <a:pt x="115" y="167"/>
                  </a:lnTo>
                  <a:lnTo>
                    <a:pt x="101" y="171"/>
                  </a:lnTo>
                  <a:lnTo>
                    <a:pt x="84" y="174"/>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8971" name="Freeform 59"/>
            <p:cNvSpPr>
              <a:spLocks/>
            </p:cNvSpPr>
            <p:nvPr/>
          </p:nvSpPr>
          <p:spPr bwMode="auto">
            <a:xfrm>
              <a:off x="2371" y="2022"/>
              <a:ext cx="100" cy="98"/>
            </a:xfrm>
            <a:custGeom>
              <a:avLst/>
              <a:gdLst>
                <a:gd name="T0" fmla="*/ 50 w 100"/>
                <a:gd name="T1" fmla="*/ 97 h 98"/>
                <a:gd name="T2" fmla="*/ 40 w 100"/>
                <a:gd name="T3" fmla="*/ 97 h 98"/>
                <a:gd name="T4" fmla="*/ 32 w 100"/>
                <a:gd name="T5" fmla="*/ 94 h 98"/>
                <a:gd name="T6" fmla="*/ 24 w 100"/>
                <a:gd name="T7" fmla="*/ 89 h 98"/>
                <a:gd name="T8" fmla="*/ 15 w 100"/>
                <a:gd name="T9" fmla="*/ 83 h 98"/>
                <a:gd name="T10" fmla="*/ 10 w 100"/>
                <a:gd name="T11" fmla="*/ 76 h 98"/>
                <a:gd name="T12" fmla="*/ 4 w 100"/>
                <a:gd name="T13" fmla="*/ 67 h 98"/>
                <a:gd name="T14" fmla="*/ 2 w 100"/>
                <a:gd name="T15" fmla="*/ 58 h 98"/>
                <a:gd name="T16" fmla="*/ 0 w 100"/>
                <a:gd name="T17" fmla="*/ 50 h 98"/>
                <a:gd name="T18" fmla="*/ 1 w 100"/>
                <a:gd name="T19" fmla="*/ 38 h 98"/>
                <a:gd name="T20" fmla="*/ 4 w 100"/>
                <a:gd name="T21" fmla="*/ 29 h 98"/>
                <a:gd name="T22" fmla="*/ 8 w 100"/>
                <a:gd name="T23" fmla="*/ 22 h 98"/>
                <a:gd name="T24" fmla="*/ 14 w 100"/>
                <a:gd name="T25" fmla="*/ 14 h 98"/>
                <a:gd name="T26" fmla="*/ 22 w 100"/>
                <a:gd name="T27" fmla="*/ 8 h 98"/>
                <a:gd name="T28" fmla="*/ 30 w 100"/>
                <a:gd name="T29" fmla="*/ 3 h 98"/>
                <a:gd name="T30" fmla="*/ 40 w 100"/>
                <a:gd name="T31" fmla="*/ 0 h 98"/>
                <a:gd name="T32" fmla="*/ 48 w 100"/>
                <a:gd name="T33" fmla="*/ 0 h 98"/>
                <a:gd name="T34" fmla="*/ 59 w 100"/>
                <a:gd name="T35" fmla="*/ 1 h 98"/>
                <a:gd name="T36" fmla="*/ 69 w 100"/>
                <a:gd name="T37" fmla="*/ 2 h 98"/>
                <a:gd name="T38" fmla="*/ 76 w 100"/>
                <a:gd name="T39" fmla="*/ 7 h 98"/>
                <a:gd name="T40" fmla="*/ 83 w 100"/>
                <a:gd name="T41" fmla="*/ 14 h 98"/>
                <a:gd name="T42" fmla="*/ 90 w 100"/>
                <a:gd name="T43" fmla="*/ 19 h 98"/>
                <a:gd name="T44" fmla="*/ 95 w 100"/>
                <a:gd name="T45" fmla="*/ 29 h 98"/>
                <a:gd name="T46" fmla="*/ 98 w 100"/>
                <a:gd name="T47" fmla="*/ 37 h 98"/>
                <a:gd name="T48" fmla="*/ 99 w 100"/>
                <a:gd name="T49" fmla="*/ 46 h 98"/>
                <a:gd name="T50" fmla="*/ 98 w 100"/>
                <a:gd name="T51" fmla="*/ 58 h 98"/>
                <a:gd name="T52" fmla="*/ 96 w 100"/>
                <a:gd name="T53" fmla="*/ 66 h 98"/>
                <a:gd name="T54" fmla="*/ 91 w 100"/>
                <a:gd name="T55" fmla="*/ 74 h 98"/>
                <a:gd name="T56" fmla="*/ 85 w 100"/>
                <a:gd name="T57" fmla="*/ 83 h 98"/>
                <a:gd name="T58" fmla="*/ 79 w 100"/>
                <a:gd name="T59" fmla="*/ 87 h 98"/>
                <a:gd name="T60" fmla="*/ 70 w 100"/>
                <a:gd name="T61" fmla="*/ 93 h 98"/>
                <a:gd name="T62" fmla="*/ 60 w 100"/>
                <a:gd name="T63" fmla="*/ 97 h 98"/>
                <a:gd name="T64" fmla="*/ 50 w 100"/>
                <a:gd name="T65" fmla="*/ 97 h 9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0"/>
                <a:gd name="T100" fmla="*/ 0 h 98"/>
                <a:gd name="T101" fmla="*/ 100 w 100"/>
                <a:gd name="T102" fmla="*/ 98 h 9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0" h="98">
                  <a:moveTo>
                    <a:pt x="50" y="97"/>
                  </a:moveTo>
                  <a:lnTo>
                    <a:pt x="40" y="97"/>
                  </a:lnTo>
                  <a:lnTo>
                    <a:pt x="32" y="94"/>
                  </a:lnTo>
                  <a:lnTo>
                    <a:pt x="24" y="89"/>
                  </a:lnTo>
                  <a:lnTo>
                    <a:pt x="15" y="83"/>
                  </a:lnTo>
                  <a:lnTo>
                    <a:pt x="10" y="76"/>
                  </a:lnTo>
                  <a:lnTo>
                    <a:pt x="4" y="67"/>
                  </a:lnTo>
                  <a:lnTo>
                    <a:pt x="2" y="58"/>
                  </a:lnTo>
                  <a:lnTo>
                    <a:pt x="0" y="50"/>
                  </a:lnTo>
                  <a:lnTo>
                    <a:pt x="1" y="38"/>
                  </a:lnTo>
                  <a:lnTo>
                    <a:pt x="4" y="29"/>
                  </a:lnTo>
                  <a:lnTo>
                    <a:pt x="8" y="22"/>
                  </a:lnTo>
                  <a:lnTo>
                    <a:pt x="14" y="14"/>
                  </a:lnTo>
                  <a:lnTo>
                    <a:pt x="22" y="8"/>
                  </a:lnTo>
                  <a:lnTo>
                    <a:pt x="30" y="3"/>
                  </a:lnTo>
                  <a:lnTo>
                    <a:pt x="40" y="0"/>
                  </a:lnTo>
                  <a:lnTo>
                    <a:pt x="48" y="0"/>
                  </a:lnTo>
                  <a:lnTo>
                    <a:pt x="59" y="1"/>
                  </a:lnTo>
                  <a:lnTo>
                    <a:pt x="69" y="2"/>
                  </a:lnTo>
                  <a:lnTo>
                    <a:pt x="76" y="7"/>
                  </a:lnTo>
                  <a:lnTo>
                    <a:pt x="83" y="14"/>
                  </a:lnTo>
                  <a:lnTo>
                    <a:pt x="90" y="19"/>
                  </a:lnTo>
                  <a:lnTo>
                    <a:pt x="95" y="29"/>
                  </a:lnTo>
                  <a:lnTo>
                    <a:pt x="98" y="37"/>
                  </a:lnTo>
                  <a:lnTo>
                    <a:pt x="99" y="46"/>
                  </a:lnTo>
                  <a:lnTo>
                    <a:pt x="98" y="58"/>
                  </a:lnTo>
                  <a:lnTo>
                    <a:pt x="96" y="66"/>
                  </a:lnTo>
                  <a:lnTo>
                    <a:pt x="91" y="74"/>
                  </a:lnTo>
                  <a:lnTo>
                    <a:pt x="85" y="83"/>
                  </a:lnTo>
                  <a:lnTo>
                    <a:pt x="79" y="87"/>
                  </a:lnTo>
                  <a:lnTo>
                    <a:pt x="70" y="93"/>
                  </a:lnTo>
                  <a:lnTo>
                    <a:pt x="60" y="97"/>
                  </a:lnTo>
                  <a:lnTo>
                    <a:pt x="50" y="97"/>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8972" name="Freeform 60"/>
            <p:cNvSpPr>
              <a:spLocks/>
            </p:cNvSpPr>
            <p:nvPr/>
          </p:nvSpPr>
          <p:spPr bwMode="auto">
            <a:xfrm>
              <a:off x="2402" y="2051"/>
              <a:ext cx="42" cy="42"/>
            </a:xfrm>
            <a:custGeom>
              <a:avLst/>
              <a:gdLst>
                <a:gd name="T0" fmla="*/ 21 w 42"/>
                <a:gd name="T1" fmla="*/ 0 h 42"/>
                <a:gd name="T2" fmla="*/ 17 w 42"/>
                <a:gd name="T3" fmla="*/ 1 h 42"/>
                <a:gd name="T4" fmla="*/ 12 w 42"/>
                <a:gd name="T5" fmla="*/ 3 h 42"/>
                <a:gd name="T6" fmla="*/ 8 w 42"/>
                <a:gd name="T7" fmla="*/ 4 h 42"/>
                <a:gd name="T8" fmla="*/ 6 w 42"/>
                <a:gd name="T9" fmla="*/ 7 h 42"/>
                <a:gd name="T10" fmla="*/ 3 w 42"/>
                <a:gd name="T11" fmla="*/ 10 h 42"/>
                <a:gd name="T12" fmla="*/ 0 w 42"/>
                <a:gd name="T13" fmla="*/ 14 h 42"/>
                <a:gd name="T14" fmla="*/ 0 w 42"/>
                <a:gd name="T15" fmla="*/ 17 h 42"/>
                <a:gd name="T16" fmla="*/ 0 w 42"/>
                <a:gd name="T17" fmla="*/ 22 h 42"/>
                <a:gd name="T18" fmla="*/ 0 w 42"/>
                <a:gd name="T19" fmla="*/ 25 h 42"/>
                <a:gd name="T20" fmla="*/ 2 w 42"/>
                <a:gd name="T21" fmla="*/ 29 h 42"/>
                <a:gd name="T22" fmla="*/ 5 w 42"/>
                <a:gd name="T23" fmla="*/ 33 h 42"/>
                <a:gd name="T24" fmla="*/ 7 w 42"/>
                <a:gd name="T25" fmla="*/ 35 h 42"/>
                <a:gd name="T26" fmla="*/ 9 w 42"/>
                <a:gd name="T27" fmla="*/ 38 h 42"/>
                <a:gd name="T28" fmla="*/ 14 w 42"/>
                <a:gd name="T29" fmla="*/ 40 h 42"/>
                <a:gd name="T30" fmla="*/ 17 w 42"/>
                <a:gd name="T31" fmla="*/ 40 h 42"/>
                <a:gd name="T32" fmla="*/ 22 w 42"/>
                <a:gd name="T33" fmla="*/ 41 h 42"/>
                <a:gd name="T34" fmla="*/ 29 w 42"/>
                <a:gd name="T35" fmla="*/ 40 h 42"/>
                <a:gd name="T36" fmla="*/ 36 w 42"/>
                <a:gd name="T37" fmla="*/ 35 h 42"/>
                <a:gd name="T38" fmla="*/ 39 w 42"/>
                <a:gd name="T39" fmla="*/ 29 h 42"/>
                <a:gd name="T40" fmla="*/ 41 w 42"/>
                <a:gd name="T41" fmla="*/ 21 h 42"/>
                <a:gd name="T42" fmla="*/ 40 w 42"/>
                <a:gd name="T43" fmla="*/ 17 h 42"/>
                <a:gd name="T44" fmla="*/ 39 w 42"/>
                <a:gd name="T45" fmla="*/ 13 h 42"/>
                <a:gd name="T46" fmla="*/ 37 w 42"/>
                <a:gd name="T47" fmla="*/ 10 h 42"/>
                <a:gd name="T48" fmla="*/ 36 w 42"/>
                <a:gd name="T49" fmla="*/ 7 h 42"/>
                <a:gd name="T50" fmla="*/ 31 w 42"/>
                <a:gd name="T51" fmla="*/ 4 h 42"/>
                <a:gd name="T52" fmla="*/ 28 w 42"/>
                <a:gd name="T53" fmla="*/ 3 h 42"/>
                <a:gd name="T54" fmla="*/ 24 w 42"/>
                <a:gd name="T55" fmla="*/ 1 h 42"/>
                <a:gd name="T56" fmla="*/ 21 w 42"/>
                <a:gd name="T57" fmla="*/ 0 h 4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2"/>
                <a:gd name="T88" fmla="*/ 0 h 42"/>
                <a:gd name="T89" fmla="*/ 42 w 42"/>
                <a:gd name="T90" fmla="*/ 42 h 4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2" h="42">
                  <a:moveTo>
                    <a:pt x="21" y="0"/>
                  </a:moveTo>
                  <a:lnTo>
                    <a:pt x="17" y="1"/>
                  </a:lnTo>
                  <a:lnTo>
                    <a:pt x="12" y="3"/>
                  </a:lnTo>
                  <a:lnTo>
                    <a:pt x="8" y="4"/>
                  </a:lnTo>
                  <a:lnTo>
                    <a:pt x="6" y="7"/>
                  </a:lnTo>
                  <a:lnTo>
                    <a:pt x="3" y="10"/>
                  </a:lnTo>
                  <a:lnTo>
                    <a:pt x="0" y="14"/>
                  </a:lnTo>
                  <a:lnTo>
                    <a:pt x="0" y="17"/>
                  </a:lnTo>
                  <a:lnTo>
                    <a:pt x="0" y="22"/>
                  </a:lnTo>
                  <a:lnTo>
                    <a:pt x="0" y="25"/>
                  </a:lnTo>
                  <a:lnTo>
                    <a:pt x="2" y="29"/>
                  </a:lnTo>
                  <a:lnTo>
                    <a:pt x="5" y="33"/>
                  </a:lnTo>
                  <a:lnTo>
                    <a:pt x="7" y="35"/>
                  </a:lnTo>
                  <a:lnTo>
                    <a:pt x="9" y="38"/>
                  </a:lnTo>
                  <a:lnTo>
                    <a:pt x="14" y="40"/>
                  </a:lnTo>
                  <a:lnTo>
                    <a:pt x="17" y="40"/>
                  </a:lnTo>
                  <a:lnTo>
                    <a:pt x="22" y="41"/>
                  </a:lnTo>
                  <a:lnTo>
                    <a:pt x="29" y="40"/>
                  </a:lnTo>
                  <a:lnTo>
                    <a:pt x="36" y="35"/>
                  </a:lnTo>
                  <a:lnTo>
                    <a:pt x="39" y="29"/>
                  </a:lnTo>
                  <a:lnTo>
                    <a:pt x="41" y="21"/>
                  </a:lnTo>
                  <a:lnTo>
                    <a:pt x="40" y="17"/>
                  </a:lnTo>
                  <a:lnTo>
                    <a:pt x="39" y="13"/>
                  </a:lnTo>
                  <a:lnTo>
                    <a:pt x="37" y="10"/>
                  </a:lnTo>
                  <a:lnTo>
                    <a:pt x="36" y="7"/>
                  </a:lnTo>
                  <a:lnTo>
                    <a:pt x="31" y="4"/>
                  </a:lnTo>
                  <a:lnTo>
                    <a:pt x="28" y="3"/>
                  </a:lnTo>
                  <a:lnTo>
                    <a:pt x="24" y="1"/>
                  </a:lnTo>
                  <a:lnTo>
                    <a:pt x="21" y="0"/>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38973" name="Freeform 61"/>
            <p:cNvSpPr>
              <a:spLocks/>
            </p:cNvSpPr>
            <p:nvPr/>
          </p:nvSpPr>
          <p:spPr bwMode="auto">
            <a:xfrm>
              <a:off x="1728" y="1808"/>
              <a:ext cx="43" cy="155"/>
            </a:xfrm>
            <a:custGeom>
              <a:avLst/>
              <a:gdLst>
                <a:gd name="T0" fmla="*/ 41 w 43"/>
                <a:gd name="T1" fmla="*/ 0 h 155"/>
                <a:gd name="T2" fmla="*/ 0 w 43"/>
                <a:gd name="T3" fmla="*/ 0 h 155"/>
                <a:gd name="T4" fmla="*/ 0 w 43"/>
                <a:gd name="T5" fmla="*/ 154 h 155"/>
                <a:gd name="T6" fmla="*/ 42 w 43"/>
                <a:gd name="T7" fmla="*/ 154 h 155"/>
                <a:gd name="T8" fmla="*/ 41 w 43"/>
                <a:gd name="T9" fmla="*/ 0 h 155"/>
                <a:gd name="T10" fmla="*/ 0 60000 65536"/>
                <a:gd name="T11" fmla="*/ 0 60000 65536"/>
                <a:gd name="T12" fmla="*/ 0 60000 65536"/>
                <a:gd name="T13" fmla="*/ 0 60000 65536"/>
                <a:gd name="T14" fmla="*/ 0 60000 65536"/>
                <a:gd name="T15" fmla="*/ 0 w 43"/>
                <a:gd name="T16" fmla="*/ 0 h 155"/>
                <a:gd name="T17" fmla="*/ 43 w 43"/>
                <a:gd name="T18" fmla="*/ 155 h 155"/>
              </a:gdLst>
              <a:ahLst/>
              <a:cxnLst>
                <a:cxn ang="T10">
                  <a:pos x="T0" y="T1"/>
                </a:cxn>
                <a:cxn ang="T11">
                  <a:pos x="T2" y="T3"/>
                </a:cxn>
                <a:cxn ang="T12">
                  <a:pos x="T4" y="T5"/>
                </a:cxn>
                <a:cxn ang="T13">
                  <a:pos x="T6" y="T7"/>
                </a:cxn>
                <a:cxn ang="T14">
                  <a:pos x="T8" y="T9"/>
                </a:cxn>
              </a:cxnLst>
              <a:rect l="T15" t="T16" r="T17" b="T18"/>
              <a:pathLst>
                <a:path w="43" h="155">
                  <a:moveTo>
                    <a:pt x="41" y="0"/>
                  </a:moveTo>
                  <a:lnTo>
                    <a:pt x="0" y="0"/>
                  </a:lnTo>
                  <a:lnTo>
                    <a:pt x="0" y="154"/>
                  </a:lnTo>
                  <a:lnTo>
                    <a:pt x="42" y="154"/>
                  </a:lnTo>
                  <a:lnTo>
                    <a:pt x="41" y="0"/>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38974" name="Freeform 62"/>
            <p:cNvSpPr>
              <a:spLocks/>
            </p:cNvSpPr>
            <p:nvPr/>
          </p:nvSpPr>
          <p:spPr bwMode="auto">
            <a:xfrm>
              <a:off x="1683" y="1809"/>
              <a:ext cx="43" cy="154"/>
            </a:xfrm>
            <a:custGeom>
              <a:avLst/>
              <a:gdLst>
                <a:gd name="T0" fmla="*/ 41 w 43"/>
                <a:gd name="T1" fmla="*/ 0 h 154"/>
                <a:gd name="T2" fmla="*/ 0 w 43"/>
                <a:gd name="T3" fmla="*/ 0 h 154"/>
                <a:gd name="T4" fmla="*/ 1 w 43"/>
                <a:gd name="T5" fmla="*/ 152 h 154"/>
                <a:gd name="T6" fmla="*/ 42 w 43"/>
                <a:gd name="T7" fmla="*/ 153 h 154"/>
                <a:gd name="T8" fmla="*/ 41 w 43"/>
                <a:gd name="T9" fmla="*/ 0 h 154"/>
                <a:gd name="T10" fmla="*/ 0 60000 65536"/>
                <a:gd name="T11" fmla="*/ 0 60000 65536"/>
                <a:gd name="T12" fmla="*/ 0 60000 65536"/>
                <a:gd name="T13" fmla="*/ 0 60000 65536"/>
                <a:gd name="T14" fmla="*/ 0 60000 65536"/>
                <a:gd name="T15" fmla="*/ 0 w 43"/>
                <a:gd name="T16" fmla="*/ 0 h 154"/>
                <a:gd name="T17" fmla="*/ 43 w 43"/>
                <a:gd name="T18" fmla="*/ 154 h 154"/>
              </a:gdLst>
              <a:ahLst/>
              <a:cxnLst>
                <a:cxn ang="T10">
                  <a:pos x="T0" y="T1"/>
                </a:cxn>
                <a:cxn ang="T11">
                  <a:pos x="T2" y="T3"/>
                </a:cxn>
                <a:cxn ang="T12">
                  <a:pos x="T4" y="T5"/>
                </a:cxn>
                <a:cxn ang="T13">
                  <a:pos x="T6" y="T7"/>
                </a:cxn>
                <a:cxn ang="T14">
                  <a:pos x="T8" y="T9"/>
                </a:cxn>
              </a:cxnLst>
              <a:rect l="T15" t="T16" r="T17" b="T18"/>
              <a:pathLst>
                <a:path w="43" h="154">
                  <a:moveTo>
                    <a:pt x="41" y="0"/>
                  </a:moveTo>
                  <a:lnTo>
                    <a:pt x="0" y="0"/>
                  </a:lnTo>
                  <a:lnTo>
                    <a:pt x="1" y="152"/>
                  </a:lnTo>
                  <a:lnTo>
                    <a:pt x="42" y="153"/>
                  </a:lnTo>
                  <a:lnTo>
                    <a:pt x="41" y="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8975" name="Freeform 63"/>
            <p:cNvSpPr>
              <a:spLocks/>
            </p:cNvSpPr>
            <p:nvPr/>
          </p:nvSpPr>
          <p:spPr bwMode="auto">
            <a:xfrm>
              <a:off x="1644" y="1805"/>
              <a:ext cx="42" cy="156"/>
            </a:xfrm>
            <a:custGeom>
              <a:avLst/>
              <a:gdLst>
                <a:gd name="T0" fmla="*/ 41 w 42"/>
                <a:gd name="T1" fmla="*/ 0 h 156"/>
                <a:gd name="T2" fmla="*/ 1 w 42"/>
                <a:gd name="T3" fmla="*/ 1 h 156"/>
                <a:gd name="T4" fmla="*/ 0 w 42"/>
                <a:gd name="T5" fmla="*/ 155 h 156"/>
                <a:gd name="T6" fmla="*/ 41 w 42"/>
                <a:gd name="T7" fmla="*/ 154 h 156"/>
                <a:gd name="T8" fmla="*/ 41 w 42"/>
                <a:gd name="T9" fmla="*/ 0 h 156"/>
                <a:gd name="T10" fmla="*/ 0 60000 65536"/>
                <a:gd name="T11" fmla="*/ 0 60000 65536"/>
                <a:gd name="T12" fmla="*/ 0 60000 65536"/>
                <a:gd name="T13" fmla="*/ 0 60000 65536"/>
                <a:gd name="T14" fmla="*/ 0 60000 65536"/>
                <a:gd name="T15" fmla="*/ 0 w 42"/>
                <a:gd name="T16" fmla="*/ 0 h 156"/>
                <a:gd name="T17" fmla="*/ 42 w 42"/>
                <a:gd name="T18" fmla="*/ 156 h 156"/>
              </a:gdLst>
              <a:ahLst/>
              <a:cxnLst>
                <a:cxn ang="T10">
                  <a:pos x="T0" y="T1"/>
                </a:cxn>
                <a:cxn ang="T11">
                  <a:pos x="T2" y="T3"/>
                </a:cxn>
                <a:cxn ang="T12">
                  <a:pos x="T4" y="T5"/>
                </a:cxn>
                <a:cxn ang="T13">
                  <a:pos x="T6" y="T7"/>
                </a:cxn>
                <a:cxn ang="T14">
                  <a:pos x="T8" y="T9"/>
                </a:cxn>
              </a:cxnLst>
              <a:rect l="T15" t="T16" r="T17" b="T18"/>
              <a:pathLst>
                <a:path w="42" h="156">
                  <a:moveTo>
                    <a:pt x="41" y="0"/>
                  </a:moveTo>
                  <a:lnTo>
                    <a:pt x="1" y="1"/>
                  </a:lnTo>
                  <a:lnTo>
                    <a:pt x="0" y="155"/>
                  </a:lnTo>
                  <a:lnTo>
                    <a:pt x="41" y="154"/>
                  </a:lnTo>
                  <a:lnTo>
                    <a:pt x="41" y="0"/>
                  </a:lnTo>
                </a:path>
              </a:pathLst>
            </a:custGeom>
            <a:solidFill>
              <a:srgbClr val="000066"/>
            </a:solidFill>
            <a:ln w="12700" cap="rnd" cmpd="sng">
              <a:noFill/>
              <a:prstDash val="solid"/>
              <a:round/>
              <a:headEnd type="none" w="med" len="med"/>
              <a:tailEnd type="none" w="med" len="med"/>
            </a:ln>
          </p:spPr>
          <p:txBody>
            <a:bodyPr/>
            <a:lstStyle/>
            <a:p>
              <a:endParaRPr lang="en-GB"/>
            </a:p>
          </p:txBody>
        </p:sp>
      </p:grpSp>
      <p:sp>
        <p:nvSpPr>
          <p:cNvPr id="42048" name="Text Box 64"/>
          <p:cNvSpPr txBox="1">
            <a:spLocks noChangeArrowheads="1"/>
          </p:cNvSpPr>
          <p:nvPr/>
        </p:nvSpPr>
        <p:spPr bwMode="auto">
          <a:xfrm>
            <a:off x="179512" y="1700808"/>
            <a:ext cx="8964488" cy="1292662"/>
          </a:xfrm>
          <a:prstGeom prst="rect">
            <a:avLst/>
          </a:prstGeom>
          <a:noFill/>
          <a:ln w="9525">
            <a:noFill/>
            <a:miter lim="800000"/>
            <a:headEnd/>
            <a:tailEnd/>
          </a:ln>
        </p:spPr>
        <p:txBody>
          <a:bodyPr wrap="square">
            <a:spAutoFit/>
          </a:bodyPr>
          <a:lstStyle/>
          <a:p>
            <a:pPr>
              <a:spcBef>
                <a:spcPct val="50000"/>
              </a:spcBef>
            </a:pPr>
            <a:r>
              <a:rPr lang="en-GB" sz="3600" b="1" dirty="0" smtClean="0">
                <a:solidFill>
                  <a:srgbClr val="FFFF00"/>
                </a:solidFill>
              </a:rPr>
              <a:t>1. Aircraft accelerating</a:t>
            </a:r>
            <a:endParaRPr lang="en-GB" sz="3600" b="1" dirty="0">
              <a:solidFill>
                <a:srgbClr val="FFFF00"/>
              </a:solidFill>
            </a:endParaRPr>
          </a:p>
          <a:p>
            <a:pPr>
              <a:spcBef>
                <a:spcPct val="50000"/>
              </a:spcBef>
            </a:pPr>
            <a:r>
              <a:rPr lang="en-GB" sz="2800" b="1" dirty="0">
                <a:solidFill>
                  <a:srgbClr val="FFFF00"/>
                </a:solidFill>
              </a:rPr>
              <a:t>What is the difference between </a:t>
            </a:r>
            <a:r>
              <a:rPr lang="en-GB" sz="2800" b="1" dirty="0" smtClean="0">
                <a:solidFill>
                  <a:srgbClr val="FFFF00"/>
                </a:solidFill>
              </a:rPr>
              <a:t>thrust </a:t>
            </a:r>
            <a:r>
              <a:rPr lang="en-GB" sz="2800" b="1" dirty="0">
                <a:solidFill>
                  <a:srgbClr val="FFFF00"/>
                </a:solidFill>
              </a:rPr>
              <a:t>and </a:t>
            </a:r>
            <a:r>
              <a:rPr lang="en-GB" sz="2800" b="1" dirty="0" smtClean="0">
                <a:solidFill>
                  <a:srgbClr val="FFFF00"/>
                </a:solidFill>
              </a:rPr>
              <a:t>drag</a:t>
            </a:r>
            <a:r>
              <a:rPr lang="en-GB" sz="2800" b="1" dirty="0">
                <a:solidFill>
                  <a:srgbClr val="FFFF00"/>
                </a:solidFill>
              </a:rPr>
              <a:t>?</a:t>
            </a:r>
          </a:p>
        </p:txBody>
      </p:sp>
      <p:sp>
        <p:nvSpPr>
          <p:cNvPr id="42049" name="Text Box 65"/>
          <p:cNvSpPr txBox="1">
            <a:spLocks noChangeArrowheads="1"/>
          </p:cNvSpPr>
          <p:nvPr/>
        </p:nvSpPr>
        <p:spPr bwMode="auto">
          <a:xfrm>
            <a:off x="0" y="5157192"/>
            <a:ext cx="9144000" cy="769441"/>
          </a:xfrm>
          <a:prstGeom prst="rect">
            <a:avLst/>
          </a:prstGeom>
          <a:noFill/>
          <a:ln w="9525">
            <a:noFill/>
            <a:miter lim="800000"/>
            <a:headEnd/>
            <a:tailEnd/>
          </a:ln>
        </p:spPr>
        <p:txBody>
          <a:bodyPr wrap="square">
            <a:spAutoFit/>
          </a:bodyPr>
          <a:lstStyle/>
          <a:p>
            <a:pPr algn="ctr"/>
            <a:r>
              <a:rPr lang="en-GB" sz="4400" b="1" dirty="0">
                <a:solidFill>
                  <a:srgbClr val="FFFF00"/>
                </a:solidFill>
              </a:rPr>
              <a:t>Thrust is </a:t>
            </a:r>
            <a:r>
              <a:rPr lang="en-GB" sz="4400" b="1" dirty="0" smtClean="0">
                <a:solidFill>
                  <a:srgbClr val="FFFF00"/>
                </a:solidFill>
              </a:rPr>
              <a:t>greater </a:t>
            </a:r>
            <a:r>
              <a:rPr lang="en-GB" sz="4400" b="1" dirty="0">
                <a:solidFill>
                  <a:srgbClr val="FFFF00"/>
                </a:solidFill>
              </a:rPr>
              <a:t>than </a:t>
            </a:r>
            <a:r>
              <a:rPr lang="en-GB" sz="4400" b="1" dirty="0" smtClean="0">
                <a:solidFill>
                  <a:srgbClr val="FFFF00"/>
                </a:solidFill>
              </a:rPr>
              <a:t>drag</a:t>
            </a:r>
            <a:endParaRPr lang="en-GB" sz="44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2048">
                                            <p:txEl>
                                              <p:pRg st="0" end="0"/>
                                            </p:txEl>
                                          </p:spTgt>
                                        </p:tgtEl>
                                        <p:attrNameLst>
                                          <p:attrName>style.visibility</p:attrName>
                                        </p:attrNameLst>
                                      </p:cBhvr>
                                      <p:to>
                                        <p:strVal val="visible"/>
                                      </p:to>
                                    </p:set>
                                    <p:animEffect transition="in" filter="dissolve">
                                      <p:cBhvr>
                                        <p:cTn id="7" dur="1000"/>
                                        <p:tgtEl>
                                          <p:spTgt spid="4204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accel="50000" decel="5000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0" fill="hold"/>
                                        <p:tgtEl>
                                          <p:spTgt spid="2"/>
                                        </p:tgtEl>
                                        <p:attrNameLst>
                                          <p:attrName>ppt_x</p:attrName>
                                        </p:attrNameLst>
                                      </p:cBhvr>
                                      <p:tavLst>
                                        <p:tav tm="0">
                                          <p:val>
                                            <p:strVal val="0-#ppt_w/2"/>
                                          </p:val>
                                        </p:tav>
                                        <p:tav tm="100000">
                                          <p:val>
                                            <p:strVal val="#ppt_x"/>
                                          </p:val>
                                        </p:tav>
                                      </p:tavLst>
                                    </p:anim>
                                    <p:anim calcmode="lin" valueType="num">
                                      <p:cBhvr additive="base">
                                        <p:cTn id="13" dur="5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3" presetClass="path" presetSubtype="0" accel="50000" decel="50000" fill="hold" nodeType="clickEffect">
                                  <p:stCondLst>
                                    <p:cond delay="0"/>
                                  </p:stCondLst>
                                  <p:childTnLst>
                                    <p:animMotion origin="layout" path="M -1.38889E-6 4.07407E-6 L 0.44097 4.07407E-6 " pathEditMode="relative" rAng="0" ptsTypes="AA">
                                      <p:cBhvr>
                                        <p:cTn id="17" dur="3000" fill="hold"/>
                                        <p:tgtEl>
                                          <p:spTgt spid="2"/>
                                        </p:tgtEl>
                                        <p:attrNameLst>
                                          <p:attrName>ppt_x</p:attrName>
                                          <p:attrName>ppt_y</p:attrName>
                                        </p:attrNameLst>
                                      </p:cBhvr>
                                      <p:rCtr x="220" y="0"/>
                                    </p:animMotion>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2048">
                                            <p:txEl>
                                              <p:pRg st="1" end="1"/>
                                            </p:txEl>
                                          </p:spTgt>
                                        </p:tgtEl>
                                        <p:attrNameLst>
                                          <p:attrName>style.visibility</p:attrName>
                                        </p:attrNameLst>
                                      </p:cBhvr>
                                      <p:to>
                                        <p:strVal val="visible"/>
                                      </p:to>
                                    </p:set>
                                    <p:animEffect transition="in" filter="wipe(left)">
                                      <p:cBhvr>
                                        <p:cTn id="22" dur="2000"/>
                                        <p:tgtEl>
                                          <p:spTgt spid="4204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42049">
                                            <p:txEl>
                                              <p:pRg st="0" end="0"/>
                                            </p:txEl>
                                          </p:spTgt>
                                        </p:tgtEl>
                                        <p:attrNameLst>
                                          <p:attrName>style.visibility</p:attrName>
                                        </p:attrNameLst>
                                      </p:cBhvr>
                                      <p:to>
                                        <p:strVal val="visible"/>
                                      </p:to>
                                    </p:set>
                                    <p:animEffect transition="in" filter="dissolve">
                                      <p:cBhvr>
                                        <p:cTn id="27" dur="1000"/>
                                        <p:tgtEl>
                                          <p:spTgt spid="4204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4427538" y="3644900"/>
            <a:ext cx="4487862" cy="1301750"/>
            <a:chOff x="1428" y="1536"/>
            <a:chExt cx="2827" cy="820"/>
          </a:xfrm>
        </p:grpSpPr>
        <p:sp>
          <p:nvSpPr>
            <p:cNvPr id="39942" name="Freeform 4"/>
            <p:cNvSpPr>
              <a:spLocks/>
            </p:cNvSpPr>
            <p:nvPr/>
          </p:nvSpPr>
          <p:spPr bwMode="auto">
            <a:xfrm>
              <a:off x="1870" y="1783"/>
              <a:ext cx="501" cy="181"/>
            </a:xfrm>
            <a:custGeom>
              <a:avLst/>
              <a:gdLst>
                <a:gd name="T0" fmla="*/ 498 w 501"/>
                <a:gd name="T1" fmla="*/ 134 h 181"/>
                <a:gd name="T2" fmla="*/ 495 w 501"/>
                <a:gd name="T3" fmla="*/ 133 h 181"/>
                <a:gd name="T4" fmla="*/ 485 w 501"/>
                <a:gd name="T5" fmla="*/ 133 h 181"/>
                <a:gd name="T6" fmla="*/ 469 w 501"/>
                <a:gd name="T7" fmla="*/ 132 h 181"/>
                <a:gd name="T8" fmla="*/ 451 w 501"/>
                <a:gd name="T9" fmla="*/ 130 h 181"/>
                <a:gd name="T10" fmla="*/ 428 w 501"/>
                <a:gd name="T11" fmla="*/ 128 h 181"/>
                <a:gd name="T12" fmla="*/ 399 w 501"/>
                <a:gd name="T13" fmla="*/ 125 h 181"/>
                <a:gd name="T14" fmla="*/ 371 w 501"/>
                <a:gd name="T15" fmla="*/ 124 h 181"/>
                <a:gd name="T16" fmla="*/ 339 w 501"/>
                <a:gd name="T17" fmla="*/ 121 h 181"/>
                <a:gd name="T18" fmla="*/ 308 w 501"/>
                <a:gd name="T19" fmla="*/ 119 h 181"/>
                <a:gd name="T20" fmla="*/ 276 w 501"/>
                <a:gd name="T21" fmla="*/ 116 h 181"/>
                <a:gd name="T22" fmla="*/ 245 w 501"/>
                <a:gd name="T23" fmla="*/ 113 h 181"/>
                <a:gd name="T24" fmla="*/ 216 w 501"/>
                <a:gd name="T25" fmla="*/ 111 h 181"/>
                <a:gd name="T26" fmla="*/ 189 w 501"/>
                <a:gd name="T27" fmla="*/ 109 h 181"/>
                <a:gd name="T28" fmla="*/ 166 w 501"/>
                <a:gd name="T29" fmla="*/ 106 h 181"/>
                <a:gd name="T30" fmla="*/ 146 w 501"/>
                <a:gd name="T31" fmla="*/ 103 h 181"/>
                <a:gd name="T32" fmla="*/ 131 w 501"/>
                <a:gd name="T33" fmla="*/ 101 h 181"/>
                <a:gd name="T34" fmla="*/ 119 w 501"/>
                <a:gd name="T35" fmla="*/ 100 h 181"/>
                <a:gd name="T36" fmla="*/ 107 w 501"/>
                <a:gd name="T37" fmla="*/ 96 h 181"/>
                <a:gd name="T38" fmla="*/ 95 w 501"/>
                <a:gd name="T39" fmla="*/ 89 h 181"/>
                <a:gd name="T40" fmla="*/ 85 w 501"/>
                <a:gd name="T41" fmla="*/ 82 h 181"/>
                <a:gd name="T42" fmla="*/ 74 w 501"/>
                <a:gd name="T43" fmla="*/ 72 h 181"/>
                <a:gd name="T44" fmla="*/ 62 w 501"/>
                <a:gd name="T45" fmla="*/ 63 h 181"/>
                <a:gd name="T46" fmla="*/ 52 w 501"/>
                <a:gd name="T47" fmla="*/ 55 h 181"/>
                <a:gd name="T48" fmla="*/ 41 w 501"/>
                <a:gd name="T49" fmla="*/ 45 h 181"/>
                <a:gd name="T50" fmla="*/ 33 w 501"/>
                <a:gd name="T51" fmla="*/ 36 h 181"/>
                <a:gd name="T52" fmla="*/ 26 w 501"/>
                <a:gd name="T53" fmla="*/ 27 h 181"/>
                <a:gd name="T54" fmla="*/ 18 w 501"/>
                <a:gd name="T55" fmla="*/ 18 h 181"/>
                <a:gd name="T56" fmla="*/ 12 w 501"/>
                <a:gd name="T57" fmla="*/ 11 h 181"/>
                <a:gd name="T58" fmla="*/ 7 w 501"/>
                <a:gd name="T59" fmla="*/ 4 h 181"/>
                <a:gd name="T60" fmla="*/ 3 w 501"/>
                <a:gd name="T61" fmla="*/ 2 h 181"/>
                <a:gd name="T62" fmla="*/ 0 w 501"/>
                <a:gd name="T63" fmla="*/ 0 h 181"/>
                <a:gd name="T64" fmla="*/ 0 w 501"/>
                <a:gd name="T65" fmla="*/ 1 h 181"/>
                <a:gd name="T66" fmla="*/ 6 w 501"/>
                <a:gd name="T67" fmla="*/ 180 h 181"/>
                <a:gd name="T68" fmla="*/ 500 w 501"/>
                <a:gd name="T69" fmla="*/ 176 h 181"/>
                <a:gd name="T70" fmla="*/ 498 w 501"/>
                <a:gd name="T71" fmla="*/ 134 h 18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1"/>
                <a:gd name="T109" fmla="*/ 0 h 181"/>
                <a:gd name="T110" fmla="*/ 501 w 501"/>
                <a:gd name="T111" fmla="*/ 181 h 18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1" h="181">
                  <a:moveTo>
                    <a:pt x="498" y="134"/>
                  </a:moveTo>
                  <a:lnTo>
                    <a:pt x="495" y="133"/>
                  </a:lnTo>
                  <a:lnTo>
                    <a:pt x="485" y="133"/>
                  </a:lnTo>
                  <a:lnTo>
                    <a:pt x="469" y="132"/>
                  </a:lnTo>
                  <a:lnTo>
                    <a:pt x="451" y="130"/>
                  </a:lnTo>
                  <a:lnTo>
                    <a:pt x="428" y="128"/>
                  </a:lnTo>
                  <a:lnTo>
                    <a:pt x="399" y="125"/>
                  </a:lnTo>
                  <a:lnTo>
                    <a:pt x="371" y="124"/>
                  </a:lnTo>
                  <a:lnTo>
                    <a:pt x="339" y="121"/>
                  </a:lnTo>
                  <a:lnTo>
                    <a:pt x="308" y="119"/>
                  </a:lnTo>
                  <a:lnTo>
                    <a:pt x="276" y="116"/>
                  </a:lnTo>
                  <a:lnTo>
                    <a:pt x="245" y="113"/>
                  </a:lnTo>
                  <a:lnTo>
                    <a:pt x="216" y="111"/>
                  </a:lnTo>
                  <a:lnTo>
                    <a:pt x="189" y="109"/>
                  </a:lnTo>
                  <a:lnTo>
                    <a:pt x="166" y="106"/>
                  </a:lnTo>
                  <a:lnTo>
                    <a:pt x="146" y="103"/>
                  </a:lnTo>
                  <a:lnTo>
                    <a:pt x="131" y="101"/>
                  </a:lnTo>
                  <a:lnTo>
                    <a:pt x="119" y="100"/>
                  </a:lnTo>
                  <a:lnTo>
                    <a:pt x="107" y="96"/>
                  </a:lnTo>
                  <a:lnTo>
                    <a:pt x="95" y="89"/>
                  </a:lnTo>
                  <a:lnTo>
                    <a:pt x="85" y="82"/>
                  </a:lnTo>
                  <a:lnTo>
                    <a:pt x="74" y="72"/>
                  </a:lnTo>
                  <a:lnTo>
                    <a:pt x="62" y="63"/>
                  </a:lnTo>
                  <a:lnTo>
                    <a:pt x="52" y="55"/>
                  </a:lnTo>
                  <a:lnTo>
                    <a:pt x="41" y="45"/>
                  </a:lnTo>
                  <a:lnTo>
                    <a:pt x="33" y="36"/>
                  </a:lnTo>
                  <a:lnTo>
                    <a:pt x="26" y="27"/>
                  </a:lnTo>
                  <a:lnTo>
                    <a:pt x="18" y="18"/>
                  </a:lnTo>
                  <a:lnTo>
                    <a:pt x="12" y="11"/>
                  </a:lnTo>
                  <a:lnTo>
                    <a:pt x="7" y="4"/>
                  </a:lnTo>
                  <a:lnTo>
                    <a:pt x="3" y="2"/>
                  </a:lnTo>
                  <a:lnTo>
                    <a:pt x="0" y="0"/>
                  </a:lnTo>
                  <a:lnTo>
                    <a:pt x="0" y="1"/>
                  </a:lnTo>
                  <a:lnTo>
                    <a:pt x="6" y="180"/>
                  </a:lnTo>
                  <a:lnTo>
                    <a:pt x="500" y="176"/>
                  </a:lnTo>
                  <a:lnTo>
                    <a:pt x="498" y="134"/>
                  </a:lnTo>
                </a:path>
              </a:pathLst>
            </a:custGeom>
            <a:solidFill>
              <a:srgbClr val="FFFFFF"/>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43" name="Freeform 5"/>
            <p:cNvSpPr>
              <a:spLocks/>
            </p:cNvSpPr>
            <p:nvPr/>
          </p:nvSpPr>
          <p:spPr bwMode="auto">
            <a:xfrm>
              <a:off x="1869" y="1785"/>
              <a:ext cx="506" cy="184"/>
            </a:xfrm>
            <a:custGeom>
              <a:avLst/>
              <a:gdLst>
                <a:gd name="T0" fmla="*/ 504 w 506"/>
                <a:gd name="T1" fmla="*/ 134 h 184"/>
                <a:gd name="T2" fmla="*/ 504 w 506"/>
                <a:gd name="T3" fmla="*/ 134 h 184"/>
                <a:gd name="T4" fmla="*/ 501 w 506"/>
                <a:gd name="T5" fmla="*/ 133 h 184"/>
                <a:gd name="T6" fmla="*/ 492 w 506"/>
                <a:gd name="T7" fmla="*/ 133 h 184"/>
                <a:gd name="T8" fmla="*/ 476 w 506"/>
                <a:gd name="T9" fmla="*/ 132 h 184"/>
                <a:gd name="T10" fmla="*/ 456 w 506"/>
                <a:gd name="T11" fmla="*/ 130 h 184"/>
                <a:gd name="T12" fmla="*/ 431 w 506"/>
                <a:gd name="T13" fmla="*/ 128 h 184"/>
                <a:gd name="T14" fmla="*/ 404 w 506"/>
                <a:gd name="T15" fmla="*/ 126 h 184"/>
                <a:gd name="T16" fmla="*/ 375 w 506"/>
                <a:gd name="T17" fmla="*/ 124 h 184"/>
                <a:gd name="T18" fmla="*/ 344 w 506"/>
                <a:gd name="T19" fmla="*/ 121 h 184"/>
                <a:gd name="T20" fmla="*/ 312 w 506"/>
                <a:gd name="T21" fmla="*/ 119 h 184"/>
                <a:gd name="T22" fmla="*/ 279 w 506"/>
                <a:gd name="T23" fmla="*/ 117 h 184"/>
                <a:gd name="T24" fmla="*/ 248 w 506"/>
                <a:gd name="T25" fmla="*/ 115 h 184"/>
                <a:gd name="T26" fmla="*/ 219 w 506"/>
                <a:gd name="T27" fmla="*/ 112 h 184"/>
                <a:gd name="T28" fmla="*/ 190 w 506"/>
                <a:gd name="T29" fmla="*/ 108 h 184"/>
                <a:gd name="T30" fmla="*/ 168 w 506"/>
                <a:gd name="T31" fmla="*/ 108 h 184"/>
                <a:gd name="T32" fmla="*/ 148 w 506"/>
                <a:gd name="T33" fmla="*/ 105 h 184"/>
                <a:gd name="T34" fmla="*/ 133 w 506"/>
                <a:gd name="T35" fmla="*/ 103 h 184"/>
                <a:gd name="T36" fmla="*/ 121 w 506"/>
                <a:gd name="T37" fmla="*/ 101 h 184"/>
                <a:gd name="T38" fmla="*/ 109 w 506"/>
                <a:gd name="T39" fmla="*/ 97 h 184"/>
                <a:gd name="T40" fmla="*/ 96 w 506"/>
                <a:gd name="T41" fmla="*/ 90 h 184"/>
                <a:gd name="T42" fmla="*/ 86 w 506"/>
                <a:gd name="T43" fmla="*/ 83 h 184"/>
                <a:gd name="T44" fmla="*/ 75 w 506"/>
                <a:gd name="T45" fmla="*/ 74 h 184"/>
                <a:gd name="T46" fmla="*/ 63 w 506"/>
                <a:gd name="T47" fmla="*/ 65 h 184"/>
                <a:gd name="T48" fmla="*/ 53 w 506"/>
                <a:gd name="T49" fmla="*/ 54 h 184"/>
                <a:gd name="T50" fmla="*/ 43 w 506"/>
                <a:gd name="T51" fmla="*/ 45 h 184"/>
                <a:gd name="T52" fmla="*/ 33 w 506"/>
                <a:gd name="T53" fmla="*/ 36 h 184"/>
                <a:gd name="T54" fmla="*/ 27 w 506"/>
                <a:gd name="T55" fmla="*/ 26 h 184"/>
                <a:gd name="T56" fmla="*/ 18 w 506"/>
                <a:gd name="T57" fmla="*/ 18 h 184"/>
                <a:gd name="T58" fmla="*/ 13 w 506"/>
                <a:gd name="T59" fmla="*/ 11 h 184"/>
                <a:gd name="T60" fmla="*/ 7 w 506"/>
                <a:gd name="T61" fmla="*/ 4 h 184"/>
                <a:gd name="T62" fmla="*/ 3 w 506"/>
                <a:gd name="T63" fmla="*/ 2 h 184"/>
                <a:gd name="T64" fmla="*/ 1 w 506"/>
                <a:gd name="T65" fmla="*/ 0 h 184"/>
                <a:gd name="T66" fmla="*/ 0 w 506"/>
                <a:gd name="T67" fmla="*/ 1 h 184"/>
                <a:gd name="T68" fmla="*/ 6 w 506"/>
                <a:gd name="T69" fmla="*/ 183 h 184"/>
                <a:gd name="T70" fmla="*/ 505 w 506"/>
                <a:gd name="T71" fmla="*/ 178 h 184"/>
                <a:gd name="T72" fmla="*/ 504 w 506"/>
                <a:gd name="T73" fmla="*/ 134 h 18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06"/>
                <a:gd name="T112" fmla="*/ 0 h 184"/>
                <a:gd name="T113" fmla="*/ 506 w 506"/>
                <a:gd name="T114" fmla="*/ 184 h 18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06" h="184">
                  <a:moveTo>
                    <a:pt x="504" y="134"/>
                  </a:moveTo>
                  <a:lnTo>
                    <a:pt x="504" y="134"/>
                  </a:lnTo>
                  <a:lnTo>
                    <a:pt x="501" y="133"/>
                  </a:lnTo>
                  <a:lnTo>
                    <a:pt x="492" y="133"/>
                  </a:lnTo>
                  <a:lnTo>
                    <a:pt x="476" y="132"/>
                  </a:lnTo>
                  <a:lnTo>
                    <a:pt x="456" y="130"/>
                  </a:lnTo>
                  <a:lnTo>
                    <a:pt x="431" y="128"/>
                  </a:lnTo>
                  <a:lnTo>
                    <a:pt x="404" y="126"/>
                  </a:lnTo>
                  <a:lnTo>
                    <a:pt x="375" y="124"/>
                  </a:lnTo>
                  <a:lnTo>
                    <a:pt x="344" y="121"/>
                  </a:lnTo>
                  <a:lnTo>
                    <a:pt x="312" y="119"/>
                  </a:lnTo>
                  <a:lnTo>
                    <a:pt x="279" y="117"/>
                  </a:lnTo>
                  <a:lnTo>
                    <a:pt x="248" y="115"/>
                  </a:lnTo>
                  <a:lnTo>
                    <a:pt x="219" y="112"/>
                  </a:lnTo>
                  <a:lnTo>
                    <a:pt x="190" y="108"/>
                  </a:lnTo>
                  <a:lnTo>
                    <a:pt x="168" y="108"/>
                  </a:lnTo>
                  <a:lnTo>
                    <a:pt x="148" y="105"/>
                  </a:lnTo>
                  <a:lnTo>
                    <a:pt x="133" y="103"/>
                  </a:lnTo>
                  <a:lnTo>
                    <a:pt x="121" y="101"/>
                  </a:lnTo>
                  <a:lnTo>
                    <a:pt x="109" y="97"/>
                  </a:lnTo>
                  <a:lnTo>
                    <a:pt x="96" y="90"/>
                  </a:lnTo>
                  <a:lnTo>
                    <a:pt x="86" y="83"/>
                  </a:lnTo>
                  <a:lnTo>
                    <a:pt x="75" y="74"/>
                  </a:lnTo>
                  <a:lnTo>
                    <a:pt x="63" y="65"/>
                  </a:lnTo>
                  <a:lnTo>
                    <a:pt x="53" y="54"/>
                  </a:lnTo>
                  <a:lnTo>
                    <a:pt x="43" y="45"/>
                  </a:lnTo>
                  <a:lnTo>
                    <a:pt x="33" y="36"/>
                  </a:lnTo>
                  <a:lnTo>
                    <a:pt x="27" y="26"/>
                  </a:lnTo>
                  <a:lnTo>
                    <a:pt x="18" y="18"/>
                  </a:lnTo>
                  <a:lnTo>
                    <a:pt x="13" y="11"/>
                  </a:lnTo>
                  <a:lnTo>
                    <a:pt x="7" y="4"/>
                  </a:lnTo>
                  <a:lnTo>
                    <a:pt x="3" y="2"/>
                  </a:lnTo>
                  <a:lnTo>
                    <a:pt x="1" y="0"/>
                  </a:lnTo>
                  <a:lnTo>
                    <a:pt x="0" y="1"/>
                  </a:lnTo>
                  <a:lnTo>
                    <a:pt x="6" y="183"/>
                  </a:lnTo>
                  <a:lnTo>
                    <a:pt x="505" y="178"/>
                  </a:lnTo>
                  <a:lnTo>
                    <a:pt x="504" y="134"/>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44" name="Freeform 6"/>
            <p:cNvSpPr>
              <a:spLocks/>
            </p:cNvSpPr>
            <p:nvPr/>
          </p:nvSpPr>
          <p:spPr bwMode="auto">
            <a:xfrm>
              <a:off x="1431" y="1536"/>
              <a:ext cx="2633" cy="700"/>
            </a:xfrm>
            <a:custGeom>
              <a:avLst/>
              <a:gdLst>
                <a:gd name="T0" fmla="*/ 2632 w 2633"/>
                <a:gd name="T1" fmla="*/ 523 h 700"/>
                <a:gd name="T2" fmla="*/ 2598 w 2633"/>
                <a:gd name="T3" fmla="*/ 402 h 700"/>
                <a:gd name="T4" fmla="*/ 2555 w 2633"/>
                <a:gd name="T5" fmla="*/ 396 h 700"/>
                <a:gd name="T6" fmla="*/ 2518 w 2633"/>
                <a:gd name="T7" fmla="*/ 390 h 700"/>
                <a:gd name="T8" fmla="*/ 2487 w 2633"/>
                <a:gd name="T9" fmla="*/ 386 h 700"/>
                <a:gd name="T10" fmla="*/ 2457 w 2633"/>
                <a:gd name="T11" fmla="*/ 382 h 700"/>
                <a:gd name="T12" fmla="*/ 2424 w 2633"/>
                <a:gd name="T13" fmla="*/ 379 h 700"/>
                <a:gd name="T14" fmla="*/ 2391 w 2633"/>
                <a:gd name="T15" fmla="*/ 376 h 700"/>
                <a:gd name="T16" fmla="*/ 2355 w 2633"/>
                <a:gd name="T17" fmla="*/ 375 h 700"/>
                <a:gd name="T18" fmla="*/ 2310 w 2633"/>
                <a:gd name="T19" fmla="*/ 370 h 700"/>
                <a:gd name="T20" fmla="*/ 2261 w 2633"/>
                <a:gd name="T21" fmla="*/ 367 h 700"/>
                <a:gd name="T22" fmla="*/ 2201 w 2633"/>
                <a:gd name="T23" fmla="*/ 361 h 700"/>
                <a:gd name="T24" fmla="*/ 2068 w 2633"/>
                <a:gd name="T25" fmla="*/ 304 h 700"/>
                <a:gd name="T26" fmla="*/ 1945 w 2633"/>
                <a:gd name="T27" fmla="*/ 262 h 700"/>
                <a:gd name="T28" fmla="*/ 1829 w 2633"/>
                <a:gd name="T29" fmla="*/ 235 h 700"/>
                <a:gd name="T30" fmla="*/ 1720 w 2633"/>
                <a:gd name="T31" fmla="*/ 220 h 700"/>
                <a:gd name="T32" fmla="*/ 1620 w 2633"/>
                <a:gd name="T33" fmla="*/ 216 h 700"/>
                <a:gd name="T34" fmla="*/ 1533 w 2633"/>
                <a:gd name="T35" fmla="*/ 220 h 700"/>
                <a:gd name="T36" fmla="*/ 1454 w 2633"/>
                <a:gd name="T37" fmla="*/ 229 h 700"/>
                <a:gd name="T38" fmla="*/ 1387 w 2633"/>
                <a:gd name="T39" fmla="*/ 243 h 700"/>
                <a:gd name="T40" fmla="*/ 1329 w 2633"/>
                <a:gd name="T41" fmla="*/ 258 h 700"/>
                <a:gd name="T42" fmla="*/ 1287 w 2633"/>
                <a:gd name="T43" fmla="*/ 273 h 700"/>
                <a:gd name="T44" fmla="*/ 1244 w 2633"/>
                <a:gd name="T45" fmla="*/ 290 h 700"/>
                <a:gd name="T46" fmla="*/ 1169 w 2633"/>
                <a:gd name="T47" fmla="*/ 316 h 700"/>
                <a:gd name="T48" fmla="*/ 1086 w 2633"/>
                <a:gd name="T49" fmla="*/ 339 h 700"/>
                <a:gd name="T50" fmla="*/ 1009 w 2633"/>
                <a:gd name="T51" fmla="*/ 359 h 700"/>
                <a:gd name="T52" fmla="*/ 951 w 2633"/>
                <a:gd name="T53" fmla="*/ 373 h 700"/>
                <a:gd name="T54" fmla="*/ 924 w 2633"/>
                <a:gd name="T55" fmla="*/ 379 h 700"/>
                <a:gd name="T56" fmla="*/ 912 w 2633"/>
                <a:gd name="T57" fmla="*/ 381 h 700"/>
                <a:gd name="T58" fmla="*/ 885 w 2633"/>
                <a:gd name="T59" fmla="*/ 388 h 700"/>
                <a:gd name="T60" fmla="*/ 845 w 2633"/>
                <a:gd name="T61" fmla="*/ 396 h 700"/>
                <a:gd name="T62" fmla="*/ 795 w 2633"/>
                <a:gd name="T63" fmla="*/ 405 h 700"/>
                <a:gd name="T64" fmla="*/ 740 w 2633"/>
                <a:gd name="T65" fmla="*/ 410 h 700"/>
                <a:gd name="T66" fmla="*/ 682 w 2633"/>
                <a:gd name="T67" fmla="*/ 411 h 700"/>
                <a:gd name="T68" fmla="*/ 625 w 2633"/>
                <a:gd name="T69" fmla="*/ 407 h 700"/>
                <a:gd name="T70" fmla="*/ 574 w 2633"/>
                <a:gd name="T71" fmla="*/ 394 h 700"/>
                <a:gd name="T72" fmla="*/ 526 w 2633"/>
                <a:gd name="T73" fmla="*/ 370 h 700"/>
                <a:gd name="T74" fmla="*/ 489 w 2633"/>
                <a:gd name="T75" fmla="*/ 335 h 700"/>
                <a:gd name="T76" fmla="*/ 316 w 2633"/>
                <a:gd name="T77" fmla="*/ 41 h 700"/>
                <a:gd name="T78" fmla="*/ 305 w 2633"/>
                <a:gd name="T79" fmla="*/ 27 h 700"/>
                <a:gd name="T80" fmla="*/ 276 w 2633"/>
                <a:gd name="T81" fmla="*/ 8 h 700"/>
                <a:gd name="T82" fmla="*/ 228 w 2633"/>
                <a:gd name="T83" fmla="*/ 1 h 700"/>
                <a:gd name="T84" fmla="*/ 188 w 2633"/>
                <a:gd name="T85" fmla="*/ 2 h 700"/>
                <a:gd name="T86" fmla="*/ 147 w 2633"/>
                <a:gd name="T87" fmla="*/ 2 h 700"/>
                <a:gd name="T88" fmla="*/ 111 w 2633"/>
                <a:gd name="T89" fmla="*/ 2 h 700"/>
                <a:gd name="T90" fmla="*/ 83 w 2633"/>
                <a:gd name="T91" fmla="*/ 3 h 700"/>
                <a:gd name="T92" fmla="*/ 72 w 2633"/>
                <a:gd name="T93" fmla="*/ 5 h 700"/>
                <a:gd name="T94" fmla="*/ 57 w 2633"/>
                <a:gd name="T95" fmla="*/ 126 h 700"/>
                <a:gd name="T96" fmla="*/ 46 w 2633"/>
                <a:gd name="T97" fmla="*/ 247 h 700"/>
                <a:gd name="T98" fmla="*/ 33 w 2633"/>
                <a:gd name="T99" fmla="*/ 368 h 700"/>
                <a:gd name="T100" fmla="*/ 21 w 2633"/>
                <a:gd name="T101" fmla="*/ 489 h 700"/>
                <a:gd name="T102" fmla="*/ 6 w 2633"/>
                <a:gd name="T103" fmla="*/ 610 h 700"/>
                <a:gd name="T104" fmla="*/ 0 w 2633"/>
                <a:gd name="T105" fmla="*/ 659 h 700"/>
                <a:gd name="T106" fmla="*/ 3 w 2633"/>
                <a:gd name="T107" fmla="*/ 671 h 700"/>
                <a:gd name="T108" fmla="*/ 28 w 2633"/>
                <a:gd name="T109" fmla="*/ 679 h 70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633"/>
                <a:gd name="T166" fmla="*/ 0 h 700"/>
                <a:gd name="T167" fmla="*/ 2633 w 2633"/>
                <a:gd name="T168" fmla="*/ 700 h 700"/>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633" h="700">
                  <a:moveTo>
                    <a:pt x="201" y="695"/>
                  </a:moveTo>
                  <a:lnTo>
                    <a:pt x="198" y="621"/>
                  </a:lnTo>
                  <a:lnTo>
                    <a:pt x="2632" y="523"/>
                  </a:lnTo>
                  <a:lnTo>
                    <a:pt x="2630" y="407"/>
                  </a:lnTo>
                  <a:lnTo>
                    <a:pt x="2613" y="404"/>
                  </a:lnTo>
                  <a:lnTo>
                    <a:pt x="2598" y="402"/>
                  </a:lnTo>
                  <a:lnTo>
                    <a:pt x="2583" y="399"/>
                  </a:lnTo>
                  <a:lnTo>
                    <a:pt x="2569" y="398"/>
                  </a:lnTo>
                  <a:lnTo>
                    <a:pt x="2555" y="396"/>
                  </a:lnTo>
                  <a:lnTo>
                    <a:pt x="2543" y="394"/>
                  </a:lnTo>
                  <a:lnTo>
                    <a:pt x="2530" y="393"/>
                  </a:lnTo>
                  <a:lnTo>
                    <a:pt x="2518" y="390"/>
                  </a:lnTo>
                  <a:lnTo>
                    <a:pt x="2509" y="388"/>
                  </a:lnTo>
                  <a:lnTo>
                    <a:pt x="2497" y="387"/>
                  </a:lnTo>
                  <a:lnTo>
                    <a:pt x="2487" y="386"/>
                  </a:lnTo>
                  <a:lnTo>
                    <a:pt x="2476" y="385"/>
                  </a:lnTo>
                  <a:lnTo>
                    <a:pt x="2465" y="384"/>
                  </a:lnTo>
                  <a:lnTo>
                    <a:pt x="2457" y="382"/>
                  </a:lnTo>
                  <a:lnTo>
                    <a:pt x="2445" y="381"/>
                  </a:lnTo>
                  <a:lnTo>
                    <a:pt x="2435" y="381"/>
                  </a:lnTo>
                  <a:lnTo>
                    <a:pt x="2424" y="379"/>
                  </a:lnTo>
                  <a:lnTo>
                    <a:pt x="2414" y="379"/>
                  </a:lnTo>
                  <a:lnTo>
                    <a:pt x="2403" y="377"/>
                  </a:lnTo>
                  <a:lnTo>
                    <a:pt x="2391" y="376"/>
                  </a:lnTo>
                  <a:lnTo>
                    <a:pt x="2379" y="376"/>
                  </a:lnTo>
                  <a:lnTo>
                    <a:pt x="2367" y="374"/>
                  </a:lnTo>
                  <a:lnTo>
                    <a:pt x="2355" y="375"/>
                  </a:lnTo>
                  <a:lnTo>
                    <a:pt x="2340" y="372"/>
                  </a:lnTo>
                  <a:lnTo>
                    <a:pt x="2326" y="371"/>
                  </a:lnTo>
                  <a:lnTo>
                    <a:pt x="2310" y="370"/>
                  </a:lnTo>
                  <a:lnTo>
                    <a:pt x="2294" y="370"/>
                  </a:lnTo>
                  <a:lnTo>
                    <a:pt x="2279" y="368"/>
                  </a:lnTo>
                  <a:lnTo>
                    <a:pt x="2261" y="367"/>
                  </a:lnTo>
                  <a:lnTo>
                    <a:pt x="2241" y="365"/>
                  </a:lnTo>
                  <a:lnTo>
                    <a:pt x="2222" y="363"/>
                  </a:lnTo>
                  <a:lnTo>
                    <a:pt x="2201" y="361"/>
                  </a:lnTo>
                  <a:lnTo>
                    <a:pt x="2155" y="340"/>
                  </a:lnTo>
                  <a:lnTo>
                    <a:pt x="2111" y="320"/>
                  </a:lnTo>
                  <a:lnTo>
                    <a:pt x="2068" y="304"/>
                  </a:lnTo>
                  <a:lnTo>
                    <a:pt x="2027" y="289"/>
                  </a:lnTo>
                  <a:lnTo>
                    <a:pt x="1985" y="275"/>
                  </a:lnTo>
                  <a:lnTo>
                    <a:pt x="1945" y="262"/>
                  </a:lnTo>
                  <a:lnTo>
                    <a:pt x="1905" y="253"/>
                  </a:lnTo>
                  <a:lnTo>
                    <a:pt x="1866" y="243"/>
                  </a:lnTo>
                  <a:lnTo>
                    <a:pt x="1829" y="235"/>
                  </a:lnTo>
                  <a:lnTo>
                    <a:pt x="1792" y="230"/>
                  </a:lnTo>
                  <a:lnTo>
                    <a:pt x="1755" y="224"/>
                  </a:lnTo>
                  <a:lnTo>
                    <a:pt x="1720" y="220"/>
                  </a:lnTo>
                  <a:lnTo>
                    <a:pt x="1686" y="218"/>
                  </a:lnTo>
                  <a:lnTo>
                    <a:pt x="1653" y="217"/>
                  </a:lnTo>
                  <a:lnTo>
                    <a:pt x="1620" y="216"/>
                  </a:lnTo>
                  <a:lnTo>
                    <a:pt x="1592" y="216"/>
                  </a:lnTo>
                  <a:lnTo>
                    <a:pt x="1561" y="218"/>
                  </a:lnTo>
                  <a:lnTo>
                    <a:pt x="1533" y="220"/>
                  </a:lnTo>
                  <a:lnTo>
                    <a:pt x="1506" y="223"/>
                  </a:lnTo>
                  <a:lnTo>
                    <a:pt x="1480" y="225"/>
                  </a:lnTo>
                  <a:lnTo>
                    <a:pt x="1454" y="229"/>
                  </a:lnTo>
                  <a:lnTo>
                    <a:pt x="1430" y="233"/>
                  </a:lnTo>
                  <a:lnTo>
                    <a:pt x="1408" y="239"/>
                  </a:lnTo>
                  <a:lnTo>
                    <a:pt x="1387" y="243"/>
                  </a:lnTo>
                  <a:lnTo>
                    <a:pt x="1367" y="247"/>
                  </a:lnTo>
                  <a:lnTo>
                    <a:pt x="1347" y="252"/>
                  </a:lnTo>
                  <a:lnTo>
                    <a:pt x="1329" y="258"/>
                  </a:lnTo>
                  <a:lnTo>
                    <a:pt x="1313" y="262"/>
                  </a:lnTo>
                  <a:lnTo>
                    <a:pt x="1300" y="268"/>
                  </a:lnTo>
                  <a:lnTo>
                    <a:pt x="1287" y="273"/>
                  </a:lnTo>
                  <a:lnTo>
                    <a:pt x="1273" y="279"/>
                  </a:lnTo>
                  <a:lnTo>
                    <a:pt x="1264" y="283"/>
                  </a:lnTo>
                  <a:lnTo>
                    <a:pt x="1244" y="290"/>
                  </a:lnTo>
                  <a:lnTo>
                    <a:pt x="1221" y="298"/>
                  </a:lnTo>
                  <a:lnTo>
                    <a:pt x="1195" y="307"/>
                  </a:lnTo>
                  <a:lnTo>
                    <a:pt x="1169" y="316"/>
                  </a:lnTo>
                  <a:lnTo>
                    <a:pt x="1142" y="323"/>
                  </a:lnTo>
                  <a:lnTo>
                    <a:pt x="1113" y="331"/>
                  </a:lnTo>
                  <a:lnTo>
                    <a:pt x="1086" y="339"/>
                  </a:lnTo>
                  <a:lnTo>
                    <a:pt x="1060" y="347"/>
                  </a:lnTo>
                  <a:lnTo>
                    <a:pt x="1034" y="353"/>
                  </a:lnTo>
                  <a:lnTo>
                    <a:pt x="1009" y="359"/>
                  </a:lnTo>
                  <a:lnTo>
                    <a:pt x="987" y="364"/>
                  </a:lnTo>
                  <a:lnTo>
                    <a:pt x="967" y="369"/>
                  </a:lnTo>
                  <a:lnTo>
                    <a:pt x="951" y="373"/>
                  </a:lnTo>
                  <a:lnTo>
                    <a:pt x="938" y="375"/>
                  </a:lnTo>
                  <a:lnTo>
                    <a:pt x="929" y="377"/>
                  </a:lnTo>
                  <a:lnTo>
                    <a:pt x="924" y="379"/>
                  </a:lnTo>
                  <a:lnTo>
                    <a:pt x="923" y="379"/>
                  </a:lnTo>
                  <a:lnTo>
                    <a:pt x="919" y="380"/>
                  </a:lnTo>
                  <a:lnTo>
                    <a:pt x="912" y="381"/>
                  </a:lnTo>
                  <a:lnTo>
                    <a:pt x="904" y="383"/>
                  </a:lnTo>
                  <a:lnTo>
                    <a:pt x="896" y="386"/>
                  </a:lnTo>
                  <a:lnTo>
                    <a:pt x="885" y="388"/>
                  </a:lnTo>
                  <a:lnTo>
                    <a:pt x="873" y="390"/>
                  </a:lnTo>
                  <a:lnTo>
                    <a:pt x="861" y="394"/>
                  </a:lnTo>
                  <a:lnTo>
                    <a:pt x="845" y="396"/>
                  </a:lnTo>
                  <a:lnTo>
                    <a:pt x="830" y="400"/>
                  </a:lnTo>
                  <a:lnTo>
                    <a:pt x="813" y="402"/>
                  </a:lnTo>
                  <a:lnTo>
                    <a:pt x="795" y="405"/>
                  </a:lnTo>
                  <a:lnTo>
                    <a:pt x="778" y="408"/>
                  </a:lnTo>
                  <a:lnTo>
                    <a:pt x="760" y="410"/>
                  </a:lnTo>
                  <a:lnTo>
                    <a:pt x="740" y="410"/>
                  </a:lnTo>
                  <a:lnTo>
                    <a:pt x="722" y="412"/>
                  </a:lnTo>
                  <a:lnTo>
                    <a:pt x="702" y="411"/>
                  </a:lnTo>
                  <a:lnTo>
                    <a:pt x="682" y="411"/>
                  </a:lnTo>
                  <a:lnTo>
                    <a:pt x="663" y="411"/>
                  </a:lnTo>
                  <a:lnTo>
                    <a:pt x="644" y="410"/>
                  </a:lnTo>
                  <a:lnTo>
                    <a:pt x="625" y="407"/>
                  </a:lnTo>
                  <a:lnTo>
                    <a:pt x="607" y="403"/>
                  </a:lnTo>
                  <a:lnTo>
                    <a:pt x="590" y="399"/>
                  </a:lnTo>
                  <a:lnTo>
                    <a:pt x="574" y="394"/>
                  </a:lnTo>
                  <a:lnTo>
                    <a:pt x="557" y="387"/>
                  </a:lnTo>
                  <a:lnTo>
                    <a:pt x="541" y="379"/>
                  </a:lnTo>
                  <a:lnTo>
                    <a:pt x="526" y="370"/>
                  </a:lnTo>
                  <a:lnTo>
                    <a:pt x="513" y="359"/>
                  </a:lnTo>
                  <a:lnTo>
                    <a:pt x="500" y="348"/>
                  </a:lnTo>
                  <a:lnTo>
                    <a:pt x="489" y="335"/>
                  </a:lnTo>
                  <a:lnTo>
                    <a:pt x="480" y="318"/>
                  </a:lnTo>
                  <a:lnTo>
                    <a:pt x="472" y="302"/>
                  </a:lnTo>
                  <a:lnTo>
                    <a:pt x="316" y="41"/>
                  </a:lnTo>
                  <a:lnTo>
                    <a:pt x="313" y="38"/>
                  </a:lnTo>
                  <a:lnTo>
                    <a:pt x="310" y="33"/>
                  </a:lnTo>
                  <a:lnTo>
                    <a:pt x="305" y="27"/>
                  </a:lnTo>
                  <a:lnTo>
                    <a:pt x="298" y="21"/>
                  </a:lnTo>
                  <a:lnTo>
                    <a:pt x="288" y="13"/>
                  </a:lnTo>
                  <a:lnTo>
                    <a:pt x="276" y="8"/>
                  </a:lnTo>
                  <a:lnTo>
                    <a:pt x="259" y="4"/>
                  </a:lnTo>
                  <a:lnTo>
                    <a:pt x="239" y="2"/>
                  </a:lnTo>
                  <a:lnTo>
                    <a:pt x="228" y="1"/>
                  </a:lnTo>
                  <a:lnTo>
                    <a:pt x="217" y="1"/>
                  </a:lnTo>
                  <a:lnTo>
                    <a:pt x="202" y="1"/>
                  </a:lnTo>
                  <a:lnTo>
                    <a:pt x="188" y="2"/>
                  </a:lnTo>
                  <a:lnTo>
                    <a:pt x="174" y="0"/>
                  </a:lnTo>
                  <a:lnTo>
                    <a:pt x="162" y="1"/>
                  </a:lnTo>
                  <a:lnTo>
                    <a:pt x="147" y="2"/>
                  </a:lnTo>
                  <a:lnTo>
                    <a:pt x="134" y="1"/>
                  </a:lnTo>
                  <a:lnTo>
                    <a:pt x="121" y="1"/>
                  </a:lnTo>
                  <a:lnTo>
                    <a:pt x="111" y="2"/>
                  </a:lnTo>
                  <a:lnTo>
                    <a:pt x="100" y="2"/>
                  </a:lnTo>
                  <a:lnTo>
                    <a:pt x="91" y="3"/>
                  </a:lnTo>
                  <a:lnTo>
                    <a:pt x="83" y="3"/>
                  </a:lnTo>
                  <a:lnTo>
                    <a:pt x="77" y="4"/>
                  </a:lnTo>
                  <a:lnTo>
                    <a:pt x="73" y="5"/>
                  </a:lnTo>
                  <a:lnTo>
                    <a:pt x="72" y="5"/>
                  </a:lnTo>
                  <a:lnTo>
                    <a:pt x="66" y="45"/>
                  </a:lnTo>
                  <a:lnTo>
                    <a:pt x="62" y="86"/>
                  </a:lnTo>
                  <a:lnTo>
                    <a:pt x="57" y="126"/>
                  </a:lnTo>
                  <a:lnTo>
                    <a:pt x="53" y="166"/>
                  </a:lnTo>
                  <a:lnTo>
                    <a:pt x="48" y="207"/>
                  </a:lnTo>
                  <a:lnTo>
                    <a:pt x="46" y="247"/>
                  </a:lnTo>
                  <a:lnTo>
                    <a:pt x="41" y="288"/>
                  </a:lnTo>
                  <a:lnTo>
                    <a:pt x="36" y="329"/>
                  </a:lnTo>
                  <a:lnTo>
                    <a:pt x="33" y="368"/>
                  </a:lnTo>
                  <a:lnTo>
                    <a:pt x="28" y="409"/>
                  </a:lnTo>
                  <a:lnTo>
                    <a:pt x="24" y="450"/>
                  </a:lnTo>
                  <a:lnTo>
                    <a:pt x="21" y="489"/>
                  </a:lnTo>
                  <a:lnTo>
                    <a:pt x="15" y="530"/>
                  </a:lnTo>
                  <a:lnTo>
                    <a:pt x="11" y="570"/>
                  </a:lnTo>
                  <a:lnTo>
                    <a:pt x="6" y="610"/>
                  </a:lnTo>
                  <a:lnTo>
                    <a:pt x="1" y="651"/>
                  </a:lnTo>
                  <a:lnTo>
                    <a:pt x="1" y="656"/>
                  </a:lnTo>
                  <a:lnTo>
                    <a:pt x="0" y="659"/>
                  </a:lnTo>
                  <a:lnTo>
                    <a:pt x="0" y="664"/>
                  </a:lnTo>
                  <a:lnTo>
                    <a:pt x="2" y="668"/>
                  </a:lnTo>
                  <a:lnTo>
                    <a:pt x="3" y="671"/>
                  </a:lnTo>
                  <a:lnTo>
                    <a:pt x="9" y="674"/>
                  </a:lnTo>
                  <a:lnTo>
                    <a:pt x="16" y="677"/>
                  </a:lnTo>
                  <a:lnTo>
                    <a:pt x="28" y="679"/>
                  </a:lnTo>
                  <a:lnTo>
                    <a:pt x="163" y="699"/>
                  </a:lnTo>
                  <a:lnTo>
                    <a:pt x="201" y="695"/>
                  </a:lnTo>
                </a:path>
              </a:pathLst>
            </a:custGeom>
            <a:solidFill>
              <a:srgbClr val="FFFFFF"/>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45" name="Freeform 7"/>
            <p:cNvSpPr>
              <a:spLocks/>
            </p:cNvSpPr>
            <p:nvPr/>
          </p:nvSpPr>
          <p:spPr bwMode="auto">
            <a:xfrm>
              <a:off x="1428" y="1539"/>
              <a:ext cx="2640" cy="703"/>
            </a:xfrm>
            <a:custGeom>
              <a:avLst/>
              <a:gdLst>
                <a:gd name="T0" fmla="*/ 2639 w 2640"/>
                <a:gd name="T1" fmla="*/ 523 h 703"/>
                <a:gd name="T2" fmla="*/ 2607 w 2640"/>
                <a:gd name="T3" fmla="*/ 401 h 703"/>
                <a:gd name="T4" fmla="*/ 2563 w 2640"/>
                <a:gd name="T5" fmla="*/ 395 h 703"/>
                <a:gd name="T6" fmla="*/ 2527 w 2640"/>
                <a:gd name="T7" fmla="*/ 390 h 703"/>
                <a:gd name="T8" fmla="*/ 2495 w 2640"/>
                <a:gd name="T9" fmla="*/ 385 h 703"/>
                <a:gd name="T10" fmla="*/ 2464 w 2640"/>
                <a:gd name="T11" fmla="*/ 381 h 703"/>
                <a:gd name="T12" fmla="*/ 2432 w 2640"/>
                <a:gd name="T13" fmla="*/ 378 h 703"/>
                <a:gd name="T14" fmla="*/ 2399 w 2640"/>
                <a:gd name="T15" fmla="*/ 374 h 703"/>
                <a:gd name="T16" fmla="*/ 2362 w 2640"/>
                <a:gd name="T17" fmla="*/ 373 h 703"/>
                <a:gd name="T18" fmla="*/ 2318 w 2640"/>
                <a:gd name="T19" fmla="*/ 369 h 703"/>
                <a:gd name="T20" fmla="*/ 2268 w 2640"/>
                <a:gd name="T21" fmla="*/ 366 h 703"/>
                <a:gd name="T22" fmla="*/ 2208 w 2640"/>
                <a:gd name="T23" fmla="*/ 361 h 703"/>
                <a:gd name="T24" fmla="*/ 2076 w 2640"/>
                <a:gd name="T25" fmla="*/ 303 h 703"/>
                <a:gd name="T26" fmla="*/ 1952 w 2640"/>
                <a:gd name="T27" fmla="*/ 262 h 703"/>
                <a:gd name="T28" fmla="*/ 1836 w 2640"/>
                <a:gd name="T29" fmla="*/ 234 h 703"/>
                <a:gd name="T30" fmla="*/ 1727 w 2640"/>
                <a:gd name="T31" fmla="*/ 219 h 703"/>
                <a:gd name="T32" fmla="*/ 1627 w 2640"/>
                <a:gd name="T33" fmla="*/ 216 h 703"/>
                <a:gd name="T34" fmla="*/ 1539 w 2640"/>
                <a:gd name="T35" fmla="*/ 219 h 703"/>
                <a:gd name="T36" fmla="*/ 1460 w 2640"/>
                <a:gd name="T37" fmla="*/ 228 h 703"/>
                <a:gd name="T38" fmla="*/ 1391 w 2640"/>
                <a:gd name="T39" fmla="*/ 243 h 703"/>
                <a:gd name="T40" fmla="*/ 1334 w 2640"/>
                <a:gd name="T41" fmla="*/ 258 h 703"/>
                <a:gd name="T42" fmla="*/ 1290 w 2640"/>
                <a:gd name="T43" fmla="*/ 273 h 703"/>
                <a:gd name="T44" fmla="*/ 1248 w 2640"/>
                <a:gd name="T45" fmla="*/ 290 h 703"/>
                <a:gd name="T46" fmla="*/ 1174 w 2640"/>
                <a:gd name="T47" fmla="*/ 316 h 703"/>
                <a:gd name="T48" fmla="*/ 1090 w 2640"/>
                <a:gd name="T49" fmla="*/ 340 h 703"/>
                <a:gd name="T50" fmla="*/ 1013 w 2640"/>
                <a:gd name="T51" fmla="*/ 360 h 703"/>
                <a:gd name="T52" fmla="*/ 955 w 2640"/>
                <a:gd name="T53" fmla="*/ 374 h 703"/>
                <a:gd name="T54" fmla="*/ 928 w 2640"/>
                <a:gd name="T55" fmla="*/ 379 h 703"/>
                <a:gd name="T56" fmla="*/ 916 w 2640"/>
                <a:gd name="T57" fmla="*/ 381 h 703"/>
                <a:gd name="T58" fmla="*/ 889 w 2640"/>
                <a:gd name="T59" fmla="*/ 389 h 703"/>
                <a:gd name="T60" fmla="*/ 849 w 2640"/>
                <a:gd name="T61" fmla="*/ 397 h 703"/>
                <a:gd name="T62" fmla="*/ 799 w 2640"/>
                <a:gd name="T63" fmla="*/ 405 h 703"/>
                <a:gd name="T64" fmla="*/ 744 w 2640"/>
                <a:gd name="T65" fmla="*/ 411 h 703"/>
                <a:gd name="T66" fmla="*/ 686 w 2640"/>
                <a:gd name="T67" fmla="*/ 412 h 703"/>
                <a:gd name="T68" fmla="*/ 628 w 2640"/>
                <a:gd name="T69" fmla="*/ 408 h 703"/>
                <a:gd name="T70" fmla="*/ 576 w 2640"/>
                <a:gd name="T71" fmla="*/ 395 h 703"/>
                <a:gd name="T72" fmla="*/ 529 w 2640"/>
                <a:gd name="T73" fmla="*/ 372 h 703"/>
                <a:gd name="T74" fmla="*/ 492 w 2640"/>
                <a:gd name="T75" fmla="*/ 335 h 703"/>
                <a:gd name="T76" fmla="*/ 318 w 2640"/>
                <a:gd name="T77" fmla="*/ 41 h 703"/>
                <a:gd name="T78" fmla="*/ 308 w 2640"/>
                <a:gd name="T79" fmla="*/ 27 h 703"/>
                <a:gd name="T80" fmla="*/ 278 w 2640"/>
                <a:gd name="T81" fmla="*/ 8 h 703"/>
                <a:gd name="T82" fmla="*/ 230 w 2640"/>
                <a:gd name="T83" fmla="*/ 1 h 703"/>
                <a:gd name="T84" fmla="*/ 190 w 2640"/>
                <a:gd name="T85" fmla="*/ 1 h 703"/>
                <a:gd name="T86" fmla="*/ 149 w 2640"/>
                <a:gd name="T87" fmla="*/ 1 h 703"/>
                <a:gd name="T88" fmla="*/ 113 w 2640"/>
                <a:gd name="T89" fmla="*/ 2 h 703"/>
                <a:gd name="T90" fmla="*/ 84 w 2640"/>
                <a:gd name="T91" fmla="*/ 3 h 703"/>
                <a:gd name="T92" fmla="*/ 74 w 2640"/>
                <a:gd name="T93" fmla="*/ 4 h 703"/>
                <a:gd name="T94" fmla="*/ 59 w 2640"/>
                <a:gd name="T95" fmla="*/ 126 h 703"/>
                <a:gd name="T96" fmla="*/ 47 w 2640"/>
                <a:gd name="T97" fmla="*/ 248 h 703"/>
                <a:gd name="T98" fmla="*/ 34 w 2640"/>
                <a:gd name="T99" fmla="*/ 370 h 703"/>
                <a:gd name="T100" fmla="*/ 21 w 2640"/>
                <a:gd name="T101" fmla="*/ 491 h 703"/>
                <a:gd name="T102" fmla="*/ 7 w 2640"/>
                <a:gd name="T103" fmla="*/ 613 h 703"/>
                <a:gd name="T104" fmla="*/ 0 w 2640"/>
                <a:gd name="T105" fmla="*/ 662 h 703"/>
                <a:gd name="T106" fmla="*/ 4 w 2640"/>
                <a:gd name="T107" fmla="*/ 674 h 703"/>
                <a:gd name="T108" fmla="*/ 29 w 2640"/>
                <a:gd name="T109" fmla="*/ 682 h 70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640"/>
                <a:gd name="T166" fmla="*/ 0 h 703"/>
                <a:gd name="T167" fmla="*/ 2640 w 2640"/>
                <a:gd name="T168" fmla="*/ 703 h 70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640" h="703">
                  <a:moveTo>
                    <a:pt x="202" y="699"/>
                  </a:moveTo>
                  <a:lnTo>
                    <a:pt x="200" y="623"/>
                  </a:lnTo>
                  <a:lnTo>
                    <a:pt x="2639" y="523"/>
                  </a:lnTo>
                  <a:lnTo>
                    <a:pt x="2638" y="407"/>
                  </a:lnTo>
                  <a:lnTo>
                    <a:pt x="2622" y="403"/>
                  </a:lnTo>
                  <a:lnTo>
                    <a:pt x="2607" y="401"/>
                  </a:lnTo>
                  <a:lnTo>
                    <a:pt x="2592" y="398"/>
                  </a:lnTo>
                  <a:lnTo>
                    <a:pt x="2578" y="397"/>
                  </a:lnTo>
                  <a:lnTo>
                    <a:pt x="2563" y="395"/>
                  </a:lnTo>
                  <a:lnTo>
                    <a:pt x="2551" y="393"/>
                  </a:lnTo>
                  <a:lnTo>
                    <a:pt x="2539" y="392"/>
                  </a:lnTo>
                  <a:lnTo>
                    <a:pt x="2527" y="390"/>
                  </a:lnTo>
                  <a:lnTo>
                    <a:pt x="2517" y="387"/>
                  </a:lnTo>
                  <a:lnTo>
                    <a:pt x="2506" y="386"/>
                  </a:lnTo>
                  <a:lnTo>
                    <a:pt x="2495" y="385"/>
                  </a:lnTo>
                  <a:lnTo>
                    <a:pt x="2484" y="384"/>
                  </a:lnTo>
                  <a:lnTo>
                    <a:pt x="2474" y="383"/>
                  </a:lnTo>
                  <a:lnTo>
                    <a:pt x="2464" y="381"/>
                  </a:lnTo>
                  <a:lnTo>
                    <a:pt x="2453" y="380"/>
                  </a:lnTo>
                  <a:lnTo>
                    <a:pt x="2443" y="380"/>
                  </a:lnTo>
                  <a:lnTo>
                    <a:pt x="2432" y="378"/>
                  </a:lnTo>
                  <a:lnTo>
                    <a:pt x="2422" y="378"/>
                  </a:lnTo>
                  <a:lnTo>
                    <a:pt x="2410" y="377"/>
                  </a:lnTo>
                  <a:lnTo>
                    <a:pt x="2399" y="374"/>
                  </a:lnTo>
                  <a:lnTo>
                    <a:pt x="2387" y="374"/>
                  </a:lnTo>
                  <a:lnTo>
                    <a:pt x="2374" y="372"/>
                  </a:lnTo>
                  <a:lnTo>
                    <a:pt x="2362" y="373"/>
                  </a:lnTo>
                  <a:lnTo>
                    <a:pt x="2348" y="371"/>
                  </a:lnTo>
                  <a:lnTo>
                    <a:pt x="2334" y="370"/>
                  </a:lnTo>
                  <a:lnTo>
                    <a:pt x="2318" y="369"/>
                  </a:lnTo>
                  <a:lnTo>
                    <a:pt x="2302" y="369"/>
                  </a:lnTo>
                  <a:lnTo>
                    <a:pt x="2286" y="366"/>
                  </a:lnTo>
                  <a:lnTo>
                    <a:pt x="2268" y="366"/>
                  </a:lnTo>
                  <a:lnTo>
                    <a:pt x="2248" y="365"/>
                  </a:lnTo>
                  <a:lnTo>
                    <a:pt x="2230" y="362"/>
                  </a:lnTo>
                  <a:lnTo>
                    <a:pt x="2208" y="361"/>
                  </a:lnTo>
                  <a:lnTo>
                    <a:pt x="2162" y="340"/>
                  </a:lnTo>
                  <a:lnTo>
                    <a:pt x="2119" y="320"/>
                  </a:lnTo>
                  <a:lnTo>
                    <a:pt x="2076" y="303"/>
                  </a:lnTo>
                  <a:lnTo>
                    <a:pt x="2034" y="288"/>
                  </a:lnTo>
                  <a:lnTo>
                    <a:pt x="1991" y="274"/>
                  </a:lnTo>
                  <a:lnTo>
                    <a:pt x="1952" y="262"/>
                  </a:lnTo>
                  <a:lnTo>
                    <a:pt x="1912" y="252"/>
                  </a:lnTo>
                  <a:lnTo>
                    <a:pt x="1873" y="243"/>
                  </a:lnTo>
                  <a:lnTo>
                    <a:pt x="1836" y="234"/>
                  </a:lnTo>
                  <a:lnTo>
                    <a:pt x="1799" y="229"/>
                  </a:lnTo>
                  <a:lnTo>
                    <a:pt x="1762" y="224"/>
                  </a:lnTo>
                  <a:lnTo>
                    <a:pt x="1727" y="219"/>
                  </a:lnTo>
                  <a:lnTo>
                    <a:pt x="1693" y="217"/>
                  </a:lnTo>
                  <a:lnTo>
                    <a:pt x="1659" y="215"/>
                  </a:lnTo>
                  <a:lnTo>
                    <a:pt x="1627" y="216"/>
                  </a:lnTo>
                  <a:lnTo>
                    <a:pt x="1597" y="215"/>
                  </a:lnTo>
                  <a:lnTo>
                    <a:pt x="1567" y="217"/>
                  </a:lnTo>
                  <a:lnTo>
                    <a:pt x="1539" y="219"/>
                  </a:lnTo>
                  <a:lnTo>
                    <a:pt x="1511" y="222"/>
                  </a:lnTo>
                  <a:lnTo>
                    <a:pt x="1484" y="224"/>
                  </a:lnTo>
                  <a:lnTo>
                    <a:pt x="1460" y="228"/>
                  </a:lnTo>
                  <a:lnTo>
                    <a:pt x="1435" y="232"/>
                  </a:lnTo>
                  <a:lnTo>
                    <a:pt x="1413" y="238"/>
                  </a:lnTo>
                  <a:lnTo>
                    <a:pt x="1391" y="243"/>
                  </a:lnTo>
                  <a:lnTo>
                    <a:pt x="1371" y="247"/>
                  </a:lnTo>
                  <a:lnTo>
                    <a:pt x="1351" y="252"/>
                  </a:lnTo>
                  <a:lnTo>
                    <a:pt x="1334" y="258"/>
                  </a:lnTo>
                  <a:lnTo>
                    <a:pt x="1319" y="262"/>
                  </a:lnTo>
                  <a:lnTo>
                    <a:pt x="1305" y="268"/>
                  </a:lnTo>
                  <a:lnTo>
                    <a:pt x="1290" y="273"/>
                  </a:lnTo>
                  <a:lnTo>
                    <a:pt x="1279" y="278"/>
                  </a:lnTo>
                  <a:lnTo>
                    <a:pt x="1268" y="283"/>
                  </a:lnTo>
                  <a:lnTo>
                    <a:pt x="1248" y="290"/>
                  </a:lnTo>
                  <a:lnTo>
                    <a:pt x="1225" y="298"/>
                  </a:lnTo>
                  <a:lnTo>
                    <a:pt x="1200" y="307"/>
                  </a:lnTo>
                  <a:lnTo>
                    <a:pt x="1174" y="316"/>
                  </a:lnTo>
                  <a:lnTo>
                    <a:pt x="1146" y="323"/>
                  </a:lnTo>
                  <a:lnTo>
                    <a:pt x="1118" y="331"/>
                  </a:lnTo>
                  <a:lnTo>
                    <a:pt x="1090" y="340"/>
                  </a:lnTo>
                  <a:lnTo>
                    <a:pt x="1063" y="348"/>
                  </a:lnTo>
                  <a:lnTo>
                    <a:pt x="1037" y="354"/>
                  </a:lnTo>
                  <a:lnTo>
                    <a:pt x="1013" y="360"/>
                  </a:lnTo>
                  <a:lnTo>
                    <a:pt x="990" y="364"/>
                  </a:lnTo>
                  <a:lnTo>
                    <a:pt x="971" y="369"/>
                  </a:lnTo>
                  <a:lnTo>
                    <a:pt x="955" y="374"/>
                  </a:lnTo>
                  <a:lnTo>
                    <a:pt x="942" y="375"/>
                  </a:lnTo>
                  <a:lnTo>
                    <a:pt x="932" y="377"/>
                  </a:lnTo>
                  <a:lnTo>
                    <a:pt x="928" y="379"/>
                  </a:lnTo>
                  <a:lnTo>
                    <a:pt x="925" y="380"/>
                  </a:lnTo>
                  <a:lnTo>
                    <a:pt x="923" y="381"/>
                  </a:lnTo>
                  <a:lnTo>
                    <a:pt x="916" y="381"/>
                  </a:lnTo>
                  <a:lnTo>
                    <a:pt x="908" y="384"/>
                  </a:lnTo>
                  <a:lnTo>
                    <a:pt x="900" y="386"/>
                  </a:lnTo>
                  <a:lnTo>
                    <a:pt x="889" y="389"/>
                  </a:lnTo>
                  <a:lnTo>
                    <a:pt x="877" y="390"/>
                  </a:lnTo>
                  <a:lnTo>
                    <a:pt x="865" y="395"/>
                  </a:lnTo>
                  <a:lnTo>
                    <a:pt x="849" y="397"/>
                  </a:lnTo>
                  <a:lnTo>
                    <a:pt x="834" y="401"/>
                  </a:lnTo>
                  <a:lnTo>
                    <a:pt x="816" y="403"/>
                  </a:lnTo>
                  <a:lnTo>
                    <a:pt x="799" y="405"/>
                  </a:lnTo>
                  <a:lnTo>
                    <a:pt x="782" y="409"/>
                  </a:lnTo>
                  <a:lnTo>
                    <a:pt x="764" y="409"/>
                  </a:lnTo>
                  <a:lnTo>
                    <a:pt x="744" y="411"/>
                  </a:lnTo>
                  <a:lnTo>
                    <a:pt x="725" y="412"/>
                  </a:lnTo>
                  <a:lnTo>
                    <a:pt x="706" y="413"/>
                  </a:lnTo>
                  <a:lnTo>
                    <a:pt x="686" y="412"/>
                  </a:lnTo>
                  <a:lnTo>
                    <a:pt x="667" y="413"/>
                  </a:lnTo>
                  <a:lnTo>
                    <a:pt x="648" y="412"/>
                  </a:lnTo>
                  <a:lnTo>
                    <a:pt x="628" y="408"/>
                  </a:lnTo>
                  <a:lnTo>
                    <a:pt x="610" y="405"/>
                  </a:lnTo>
                  <a:lnTo>
                    <a:pt x="593" y="400"/>
                  </a:lnTo>
                  <a:lnTo>
                    <a:pt x="576" y="395"/>
                  </a:lnTo>
                  <a:lnTo>
                    <a:pt x="560" y="388"/>
                  </a:lnTo>
                  <a:lnTo>
                    <a:pt x="544" y="380"/>
                  </a:lnTo>
                  <a:lnTo>
                    <a:pt x="529" y="372"/>
                  </a:lnTo>
                  <a:lnTo>
                    <a:pt x="515" y="361"/>
                  </a:lnTo>
                  <a:lnTo>
                    <a:pt x="503" y="349"/>
                  </a:lnTo>
                  <a:lnTo>
                    <a:pt x="492" y="335"/>
                  </a:lnTo>
                  <a:lnTo>
                    <a:pt x="483" y="319"/>
                  </a:lnTo>
                  <a:lnTo>
                    <a:pt x="474" y="303"/>
                  </a:lnTo>
                  <a:lnTo>
                    <a:pt x="318" y="41"/>
                  </a:lnTo>
                  <a:lnTo>
                    <a:pt x="316" y="38"/>
                  </a:lnTo>
                  <a:lnTo>
                    <a:pt x="313" y="34"/>
                  </a:lnTo>
                  <a:lnTo>
                    <a:pt x="308" y="27"/>
                  </a:lnTo>
                  <a:lnTo>
                    <a:pt x="301" y="21"/>
                  </a:lnTo>
                  <a:lnTo>
                    <a:pt x="290" y="13"/>
                  </a:lnTo>
                  <a:lnTo>
                    <a:pt x="278" y="8"/>
                  </a:lnTo>
                  <a:lnTo>
                    <a:pt x="261" y="4"/>
                  </a:lnTo>
                  <a:lnTo>
                    <a:pt x="241" y="1"/>
                  </a:lnTo>
                  <a:lnTo>
                    <a:pt x="230" y="1"/>
                  </a:lnTo>
                  <a:lnTo>
                    <a:pt x="219" y="1"/>
                  </a:lnTo>
                  <a:lnTo>
                    <a:pt x="204" y="1"/>
                  </a:lnTo>
                  <a:lnTo>
                    <a:pt x="190" y="1"/>
                  </a:lnTo>
                  <a:lnTo>
                    <a:pt x="176" y="0"/>
                  </a:lnTo>
                  <a:lnTo>
                    <a:pt x="164" y="1"/>
                  </a:lnTo>
                  <a:lnTo>
                    <a:pt x="149" y="1"/>
                  </a:lnTo>
                  <a:lnTo>
                    <a:pt x="136" y="1"/>
                  </a:lnTo>
                  <a:lnTo>
                    <a:pt x="123" y="1"/>
                  </a:lnTo>
                  <a:lnTo>
                    <a:pt x="113" y="2"/>
                  </a:lnTo>
                  <a:lnTo>
                    <a:pt x="102" y="2"/>
                  </a:lnTo>
                  <a:lnTo>
                    <a:pt x="92" y="3"/>
                  </a:lnTo>
                  <a:lnTo>
                    <a:pt x="84" y="3"/>
                  </a:lnTo>
                  <a:lnTo>
                    <a:pt x="78" y="4"/>
                  </a:lnTo>
                  <a:lnTo>
                    <a:pt x="75" y="5"/>
                  </a:lnTo>
                  <a:lnTo>
                    <a:pt x="74" y="4"/>
                  </a:lnTo>
                  <a:lnTo>
                    <a:pt x="68" y="45"/>
                  </a:lnTo>
                  <a:lnTo>
                    <a:pt x="64" y="86"/>
                  </a:lnTo>
                  <a:lnTo>
                    <a:pt x="59" y="126"/>
                  </a:lnTo>
                  <a:lnTo>
                    <a:pt x="55" y="167"/>
                  </a:lnTo>
                  <a:lnTo>
                    <a:pt x="50" y="208"/>
                  </a:lnTo>
                  <a:lnTo>
                    <a:pt x="47" y="248"/>
                  </a:lnTo>
                  <a:lnTo>
                    <a:pt x="42" y="289"/>
                  </a:lnTo>
                  <a:lnTo>
                    <a:pt x="37" y="329"/>
                  </a:lnTo>
                  <a:lnTo>
                    <a:pt x="34" y="370"/>
                  </a:lnTo>
                  <a:lnTo>
                    <a:pt x="30" y="411"/>
                  </a:lnTo>
                  <a:lnTo>
                    <a:pt x="25" y="450"/>
                  </a:lnTo>
                  <a:lnTo>
                    <a:pt x="21" y="491"/>
                  </a:lnTo>
                  <a:lnTo>
                    <a:pt x="17" y="532"/>
                  </a:lnTo>
                  <a:lnTo>
                    <a:pt x="12" y="572"/>
                  </a:lnTo>
                  <a:lnTo>
                    <a:pt x="7" y="613"/>
                  </a:lnTo>
                  <a:lnTo>
                    <a:pt x="2" y="654"/>
                  </a:lnTo>
                  <a:lnTo>
                    <a:pt x="2" y="658"/>
                  </a:lnTo>
                  <a:lnTo>
                    <a:pt x="0" y="662"/>
                  </a:lnTo>
                  <a:lnTo>
                    <a:pt x="1" y="667"/>
                  </a:lnTo>
                  <a:lnTo>
                    <a:pt x="3" y="671"/>
                  </a:lnTo>
                  <a:lnTo>
                    <a:pt x="4" y="674"/>
                  </a:lnTo>
                  <a:lnTo>
                    <a:pt x="10" y="676"/>
                  </a:lnTo>
                  <a:lnTo>
                    <a:pt x="17" y="679"/>
                  </a:lnTo>
                  <a:lnTo>
                    <a:pt x="29" y="682"/>
                  </a:lnTo>
                  <a:lnTo>
                    <a:pt x="165" y="702"/>
                  </a:lnTo>
                  <a:lnTo>
                    <a:pt x="202" y="699"/>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46" name="Freeform 8"/>
            <p:cNvSpPr>
              <a:spLocks/>
            </p:cNvSpPr>
            <p:nvPr/>
          </p:nvSpPr>
          <p:spPr bwMode="auto">
            <a:xfrm>
              <a:off x="2777" y="1750"/>
              <a:ext cx="854" cy="195"/>
            </a:xfrm>
            <a:custGeom>
              <a:avLst/>
              <a:gdLst>
                <a:gd name="T0" fmla="*/ 853 w 854"/>
                <a:gd name="T1" fmla="*/ 149 h 195"/>
                <a:gd name="T2" fmla="*/ 838 w 854"/>
                <a:gd name="T3" fmla="*/ 185 h 195"/>
                <a:gd name="T4" fmla="*/ 836 w 854"/>
                <a:gd name="T5" fmla="*/ 190 h 195"/>
                <a:gd name="T6" fmla="*/ 688 w 854"/>
                <a:gd name="T7" fmla="*/ 194 h 195"/>
                <a:gd name="T8" fmla="*/ 52 w 854"/>
                <a:gd name="T9" fmla="*/ 97 h 195"/>
                <a:gd name="T10" fmla="*/ 0 w 854"/>
                <a:gd name="T11" fmla="*/ 38 h 195"/>
                <a:gd name="T12" fmla="*/ 1 w 854"/>
                <a:gd name="T13" fmla="*/ 37 h 195"/>
                <a:gd name="T14" fmla="*/ 4 w 854"/>
                <a:gd name="T15" fmla="*/ 37 h 195"/>
                <a:gd name="T16" fmla="*/ 9 w 854"/>
                <a:gd name="T17" fmla="*/ 34 h 195"/>
                <a:gd name="T18" fmla="*/ 17 w 854"/>
                <a:gd name="T19" fmla="*/ 31 h 195"/>
                <a:gd name="T20" fmla="*/ 25 w 854"/>
                <a:gd name="T21" fmla="*/ 29 h 195"/>
                <a:gd name="T22" fmla="*/ 37 w 854"/>
                <a:gd name="T23" fmla="*/ 26 h 195"/>
                <a:gd name="T24" fmla="*/ 50 w 854"/>
                <a:gd name="T25" fmla="*/ 24 h 195"/>
                <a:gd name="T26" fmla="*/ 64 w 854"/>
                <a:gd name="T27" fmla="*/ 20 h 195"/>
                <a:gd name="T28" fmla="*/ 81 w 854"/>
                <a:gd name="T29" fmla="*/ 17 h 195"/>
                <a:gd name="T30" fmla="*/ 98 w 854"/>
                <a:gd name="T31" fmla="*/ 13 h 195"/>
                <a:gd name="T32" fmla="*/ 119 w 854"/>
                <a:gd name="T33" fmla="*/ 9 h 195"/>
                <a:gd name="T34" fmla="*/ 141 w 854"/>
                <a:gd name="T35" fmla="*/ 7 h 195"/>
                <a:gd name="T36" fmla="*/ 163 w 854"/>
                <a:gd name="T37" fmla="*/ 5 h 195"/>
                <a:gd name="T38" fmla="*/ 188 w 854"/>
                <a:gd name="T39" fmla="*/ 2 h 195"/>
                <a:gd name="T40" fmla="*/ 215 w 854"/>
                <a:gd name="T41" fmla="*/ 2 h 195"/>
                <a:gd name="T42" fmla="*/ 242 w 854"/>
                <a:gd name="T43" fmla="*/ 1 h 195"/>
                <a:gd name="T44" fmla="*/ 271 w 854"/>
                <a:gd name="T45" fmla="*/ 0 h 195"/>
                <a:gd name="T46" fmla="*/ 303 w 854"/>
                <a:gd name="T47" fmla="*/ 1 h 195"/>
                <a:gd name="T48" fmla="*/ 334 w 854"/>
                <a:gd name="T49" fmla="*/ 3 h 195"/>
                <a:gd name="T50" fmla="*/ 367 w 854"/>
                <a:gd name="T51" fmla="*/ 5 h 195"/>
                <a:gd name="T52" fmla="*/ 402 w 854"/>
                <a:gd name="T53" fmla="*/ 7 h 195"/>
                <a:gd name="T54" fmla="*/ 438 w 854"/>
                <a:gd name="T55" fmla="*/ 13 h 195"/>
                <a:gd name="T56" fmla="*/ 476 w 854"/>
                <a:gd name="T57" fmla="*/ 19 h 195"/>
                <a:gd name="T58" fmla="*/ 512 w 854"/>
                <a:gd name="T59" fmla="*/ 27 h 195"/>
                <a:gd name="T60" fmla="*/ 551 w 854"/>
                <a:gd name="T61" fmla="*/ 36 h 195"/>
                <a:gd name="T62" fmla="*/ 592 w 854"/>
                <a:gd name="T63" fmla="*/ 47 h 195"/>
                <a:gd name="T64" fmla="*/ 633 w 854"/>
                <a:gd name="T65" fmla="*/ 60 h 195"/>
                <a:gd name="T66" fmla="*/ 675 w 854"/>
                <a:gd name="T67" fmla="*/ 74 h 195"/>
                <a:gd name="T68" fmla="*/ 719 w 854"/>
                <a:gd name="T69" fmla="*/ 88 h 195"/>
                <a:gd name="T70" fmla="*/ 762 w 854"/>
                <a:gd name="T71" fmla="*/ 108 h 195"/>
                <a:gd name="T72" fmla="*/ 807 w 854"/>
                <a:gd name="T73" fmla="*/ 127 h 195"/>
                <a:gd name="T74" fmla="*/ 853 w 854"/>
                <a:gd name="T75" fmla="*/ 149 h 1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54"/>
                <a:gd name="T115" fmla="*/ 0 h 195"/>
                <a:gd name="T116" fmla="*/ 854 w 854"/>
                <a:gd name="T117" fmla="*/ 195 h 19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54" h="195">
                  <a:moveTo>
                    <a:pt x="853" y="149"/>
                  </a:moveTo>
                  <a:lnTo>
                    <a:pt x="838" y="185"/>
                  </a:lnTo>
                  <a:lnTo>
                    <a:pt x="836" y="190"/>
                  </a:lnTo>
                  <a:lnTo>
                    <a:pt x="688" y="194"/>
                  </a:lnTo>
                  <a:lnTo>
                    <a:pt x="52" y="97"/>
                  </a:lnTo>
                  <a:lnTo>
                    <a:pt x="0" y="38"/>
                  </a:lnTo>
                  <a:lnTo>
                    <a:pt x="1" y="37"/>
                  </a:lnTo>
                  <a:lnTo>
                    <a:pt x="4" y="37"/>
                  </a:lnTo>
                  <a:lnTo>
                    <a:pt x="9" y="34"/>
                  </a:lnTo>
                  <a:lnTo>
                    <a:pt x="17" y="31"/>
                  </a:lnTo>
                  <a:lnTo>
                    <a:pt x="25" y="29"/>
                  </a:lnTo>
                  <a:lnTo>
                    <a:pt x="37" y="26"/>
                  </a:lnTo>
                  <a:lnTo>
                    <a:pt x="50" y="24"/>
                  </a:lnTo>
                  <a:lnTo>
                    <a:pt x="64" y="20"/>
                  </a:lnTo>
                  <a:lnTo>
                    <a:pt x="81" y="17"/>
                  </a:lnTo>
                  <a:lnTo>
                    <a:pt x="98" y="13"/>
                  </a:lnTo>
                  <a:lnTo>
                    <a:pt x="119" y="9"/>
                  </a:lnTo>
                  <a:lnTo>
                    <a:pt x="141" y="7"/>
                  </a:lnTo>
                  <a:lnTo>
                    <a:pt x="163" y="5"/>
                  </a:lnTo>
                  <a:lnTo>
                    <a:pt x="188" y="2"/>
                  </a:lnTo>
                  <a:lnTo>
                    <a:pt x="215" y="2"/>
                  </a:lnTo>
                  <a:lnTo>
                    <a:pt x="242" y="1"/>
                  </a:lnTo>
                  <a:lnTo>
                    <a:pt x="271" y="0"/>
                  </a:lnTo>
                  <a:lnTo>
                    <a:pt x="303" y="1"/>
                  </a:lnTo>
                  <a:lnTo>
                    <a:pt x="334" y="3"/>
                  </a:lnTo>
                  <a:lnTo>
                    <a:pt x="367" y="5"/>
                  </a:lnTo>
                  <a:lnTo>
                    <a:pt x="402" y="7"/>
                  </a:lnTo>
                  <a:lnTo>
                    <a:pt x="438" y="13"/>
                  </a:lnTo>
                  <a:lnTo>
                    <a:pt x="476" y="19"/>
                  </a:lnTo>
                  <a:lnTo>
                    <a:pt x="512" y="27"/>
                  </a:lnTo>
                  <a:lnTo>
                    <a:pt x="551" y="36"/>
                  </a:lnTo>
                  <a:lnTo>
                    <a:pt x="592" y="47"/>
                  </a:lnTo>
                  <a:lnTo>
                    <a:pt x="633" y="60"/>
                  </a:lnTo>
                  <a:lnTo>
                    <a:pt x="675" y="74"/>
                  </a:lnTo>
                  <a:lnTo>
                    <a:pt x="719" y="88"/>
                  </a:lnTo>
                  <a:lnTo>
                    <a:pt x="762" y="108"/>
                  </a:lnTo>
                  <a:lnTo>
                    <a:pt x="807" y="127"/>
                  </a:lnTo>
                  <a:lnTo>
                    <a:pt x="853" y="149"/>
                  </a:lnTo>
                </a:path>
              </a:pathLst>
            </a:custGeom>
            <a:solidFill>
              <a:srgbClr val="99FFFF"/>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47" name="Freeform 9"/>
            <p:cNvSpPr>
              <a:spLocks/>
            </p:cNvSpPr>
            <p:nvPr/>
          </p:nvSpPr>
          <p:spPr bwMode="auto">
            <a:xfrm>
              <a:off x="2775" y="1753"/>
              <a:ext cx="862" cy="196"/>
            </a:xfrm>
            <a:custGeom>
              <a:avLst/>
              <a:gdLst>
                <a:gd name="T0" fmla="*/ 861 w 862"/>
                <a:gd name="T1" fmla="*/ 148 h 196"/>
                <a:gd name="T2" fmla="*/ 845 w 862"/>
                <a:gd name="T3" fmla="*/ 185 h 196"/>
                <a:gd name="T4" fmla="*/ 844 w 862"/>
                <a:gd name="T5" fmla="*/ 190 h 196"/>
                <a:gd name="T6" fmla="*/ 693 w 862"/>
                <a:gd name="T7" fmla="*/ 195 h 196"/>
                <a:gd name="T8" fmla="*/ 53 w 862"/>
                <a:gd name="T9" fmla="*/ 101 h 196"/>
                <a:gd name="T10" fmla="*/ 0 w 862"/>
                <a:gd name="T11" fmla="*/ 39 h 196"/>
                <a:gd name="T12" fmla="*/ 2 w 862"/>
                <a:gd name="T13" fmla="*/ 38 h 196"/>
                <a:gd name="T14" fmla="*/ 4 w 862"/>
                <a:gd name="T15" fmla="*/ 38 h 196"/>
                <a:gd name="T16" fmla="*/ 9 w 862"/>
                <a:gd name="T17" fmla="*/ 36 h 196"/>
                <a:gd name="T18" fmla="*/ 17 w 862"/>
                <a:gd name="T19" fmla="*/ 33 h 196"/>
                <a:gd name="T20" fmla="*/ 25 w 862"/>
                <a:gd name="T21" fmla="*/ 30 h 196"/>
                <a:gd name="T22" fmla="*/ 38 w 862"/>
                <a:gd name="T23" fmla="*/ 28 h 196"/>
                <a:gd name="T24" fmla="*/ 50 w 862"/>
                <a:gd name="T25" fmla="*/ 24 h 196"/>
                <a:gd name="T26" fmla="*/ 65 w 862"/>
                <a:gd name="T27" fmla="*/ 21 h 196"/>
                <a:gd name="T28" fmla="*/ 82 w 862"/>
                <a:gd name="T29" fmla="*/ 17 h 196"/>
                <a:gd name="T30" fmla="*/ 100 w 862"/>
                <a:gd name="T31" fmla="*/ 14 h 196"/>
                <a:gd name="T32" fmla="*/ 120 w 862"/>
                <a:gd name="T33" fmla="*/ 10 h 196"/>
                <a:gd name="T34" fmla="*/ 143 w 862"/>
                <a:gd name="T35" fmla="*/ 7 h 196"/>
                <a:gd name="T36" fmla="*/ 165 w 862"/>
                <a:gd name="T37" fmla="*/ 5 h 196"/>
                <a:gd name="T38" fmla="*/ 190 w 862"/>
                <a:gd name="T39" fmla="*/ 2 h 196"/>
                <a:gd name="T40" fmla="*/ 216 w 862"/>
                <a:gd name="T41" fmla="*/ 1 h 196"/>
                <a:gd name="T42" fmla="*/ 245 w 862"/>
                <a:gd name="T43" fmla="*/ 1 h 196"/>
                <a:gd name="T44" fmla="*/ 274 w 862"/>
                <a:gd name="T45" fmla="*/ 0 h 196"/>
                <a:gd name="T46" fmla="*/ 306 w 862"/>
                <a:gd name="T47" fmla="*/ 0 h 196"/>
                <a:gd name="T48" fmla="*/ 337 w 862"/>
                <a:gd name="T49" fmla="*/ 2 h 196"/>
                <a:gd name="T50" fmla="*/ 371 w 862"/>
                <a:gd name="T51" fmla="*/ 4 h 196"/>
                <a:gd name="T52" fmla="*/ 406 w 862"/>
                <a:gd name="T53" fmla="*/ 7 h 196"/>
                <a:gd name="T54" fmla="*/ 443 w 862"/>
                <a:gd name="T55" fmla="*/ 12 h 196"/>
                <a:gd name="T56" fmla="*/ 479 w 862"/>
                <a:gd name="T57" fmla="*/ 18 h 196"/>
                <a:gd name="T58" fmla="*/ 517 w 862"/>
                <a:gd name="T59" fmla="*/ 25 h 196"/>
                <a:gd name="T60" fmla="*/ 557 w 862"/>
                <a:gd name="T61" fmla="*/ 35 h 196"/>
                <a:gd name="T62" fmla="*/ 598 w 862"/>
                <a:gd name="T63" fmla="*/ 45 h 196"/>
                <a:gd name="T64" fmla="*/ 639 w 862"/>
                <a:gd name="T65" fmla="*/ 59 h 196"/>
                <a:gd name="T66" fmla="*/ 682 w 862"/>
                <a:gd name="T67" fmla="*/ 72 h 196"/>
                <a:gd name="T68" fmla="*/ 725 w 862"/>
                <a:gd name="T69" fmla="*/ 88 h 196"/>
                <a:gd name="T70" fmla="*/ 769 w 862"/>
                <a:gd name="T71" fmla="*/ 106 h 196"/>
                <a:gd name="T72" fmla="*/ 814 w 862"/>
                <a:gd name="T73" fmla="*/ 126 h 196"/>
                <a:gd name="T74" fmla="*/ 861 w 862"/>
                <a:gd name="T75" fmla="*/ 148 h 19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62"/>
                <a:gd name="T115" fmla="*/ 0 h 196"/>
                <a:gd name="T116" fmla="*/ 862 w 862"/>
                <a:gd name="T117" fmla="*/ 196 h 19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62" h="196">
                  <a:moveTo>
                    <a:pt x="861" y="148"/>
                  </a:moveTo>
                  <a:lnTo>
                    <a:pt x="845" y="185"/>
                  </a:lnTo>
                  <a:lnTo>
                    <a:pt x="844" y="190"/>
                  </a:lnTo>
                  <a:lnTo>
                    <a:pt x="693" y="195"/>
                  </a:lnTo>
                  <a:lnTo>
                    <a:pt x="53" y="101"/>
                  </a:lnTo>
                  <a:lnTo>
                    <a:pt x="0" y="39"/>
                  </a:lnTo>
                  <a:lnTo>
                    <a:pt x="2" y="38"/>
                  </a:lnTo>
                  <a:lnTo>
                    <a:pt x="4" y="38"/>
                  </a:lnTo>
                  <a:lnTo>
                    <a:pt x="9" y="36"/>
                  </a:lnTo>
                  <a:lnTo>
                    <a:pt x="17" y="33"/>
                  </a:lnTo>
                  <a:lnTo>
                    <a:pt x="25" y="30"/>
                  </a:lnTo>
                  <a:lnTo>
                    <a:pt x="38" y="28"/>
                  </a:lnTo>
                  <a:lnTo>
                    <a:pt x="50" y="24"/>
                  </a:lnTo>
                  <a:lnTo>
                    <a:pt x="65" y="21"/>
                  </a:lnTo>
                  <a:lnTo>
                    <a:pt x="82" y="17"/>
                  </a:lnTo>
                  <a:lnTo>
                    <a:pt x="100" y="14"/>
                  </a:lnTo>
                  <a:lnTo>
                    <a:pt x="120" y="10"/>
                  </a:lnTo>
                  <a:lnTo>
                    <a:pt x="143" y="7"/>
                  </a:lnTo>
                  <a:lnTo>
                    <a:pt x="165" y="5"/>
                  </a:lnTo>
                  <a:lnTo>
                    <a:pt x="190" y="2"/>
                  </a:lnTo>
                  <a:lnTo>
                    <a:pt x="216" y="1"/>
                  </a:lnTo>
                  <a:lnTo>
                    <a:pt x="245" y="1"/>
                  </a:lnTo>
                  <a:lnTo>
                    <a:pt x="274" y="0"/>
                  </a:lnTo>
                  <a:lnTo>
                    <a:pt x="306" y="0"/>
                  </a:lnTo>
                  <a:lnTo>
                    <a:pt x="337" y="2"/>
                  </a:lnTo>
                  <a:lnTo>
                    <a:pt x="371" y="4"/>
                  </a:lnTo>
                  <a:lnTo>
                    <a:pt x="406" y="7"/>
                  </a:lnTo>
                  <a:lnTo>
                    <a:pt x="443" y="12"/>
                  </a:lnTo>
                  <a:lnTo>
                    <a:pt x="479" y="18"/>
                  </a:lnTo>
                  <a:lnTo>
                    <a:pt x="517" y="25"/>
                  </a:lnTo>
                  <a:lnTo>
                    <a:pt x="557" y="35"/>
                  </a:lnTo>
                  <a:lnTo>
                    <a:pt x="598" y="45"/>
                  </a:lnTo>
                  <a:lnTo>
                    <a:pt x="639" y="59"/>
                  </a:lnTo>
                  <a:lnTo>
                    <a:pt x="682" y="72"/>
                  </a:lnTo>
                  <a:lnTo>
                    <a:pt x="725" y="88"/>
                  </a:lnTo>
                  <a:lnTo>
                    <a:pt x="769" y="106"/>
                  </a:lnTo>
                  <a:lnTo>
                    <a:pt x="814" y="126"/>
                  </a:lnTo>
                  <a:lnTo>
                    <a:pt x="861" y="148"/>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48" name="Freeform 10"/>
            <p:cNvSpPr>
              <a:spLocks/>
            </p:cNvSpPr>
            <p:nvPr/>
          </p:nvSpPr>
          <p:spPr bwMode="auto">
            <a:xfrm>
              <a:off x="1596" y="2054"/>
              <a:ext cx="2482" cy="188"/>
            </a:xfrm>
            <a:custGeom>
              <a:avLst/>
              <a:gdLst>
                <a:gd name="T0" fmla="*/ 50 w 2482"/>
                <a:gd name="T1" fmla="*/ 183 h 188"/>
                <a:gd name="T2" fmla="*/ 150 w 2482"/>
                <a:gd name="T3" fmla="*/ 185 h 188"/>
                <a:gd name="T4" fmla="*/ 251 w 2482"/>
                <a:gd name="T5" fmla="*/ 184 h 188"/>
                <a:gd name="T6" fmla="*/ 350 w 2482"/>
                <a:gd name="T7" fmla="*/ 187 h 188"/>
                <a:gd name="T8" fmla="*/ 450 w 2482"/>
                <a:gd name="T9" fmla="*/ 185 h 188"/>
                <a:gd name="T10" fmla="*/ 551 w 2482"/>
                <a:gd name="T11" fmla="*/ 185 h 188"/>
                <a:gd name="T12" fmla="*/ 651 w 2482"/>
                <a:gd name="T13" fmla="*/ 184 h 188"/>
                <a:gd name="T14" fmla="*/ 752 w 2482"/>
                <a:gd name="T15" fmla="*/ 183 h 188"/>
                <a:gd name="T16" fmla="*/ 851 w 2482"/>
                <a:gd name="T17" fmla="*/ 180 h 188"/>
                <a:gd name="T18" fmla="*/ 953 w 2482"/>
                <a:gd name="T19" fmla="*/ 180 h 188"/>
                <a:gd name="T20" fmla="*/ 1052 w 2482"/>
                <a:gd name="T21" fmla="*/ 177 h 188"/>
                <a:gd name="T22" fmla="*/ 1152 w 2482"/>
                <a:gd name="T23" fmla="*/ 176 h 188"/>
                <a:gd name="T24" fmla="*/ 1252 w 2482"/>
                <a:gd name="T25" fmla="*/ 176 h 188"/>
                <a:gd name="T26" fmla="*/ 1351 w 2482"/>
                <a:gd name="T27" fmla="*/ 176 h 188"/>
                <a:gd name="T28" fmla="*/ 1449 w 2482"/>
                <a:gd name="T29" fmla="*/ 174 h 188"/>
                <a:gd name="T30" fmla="*/ 1547 w 2482"/>
                <a:gd name="T31" fmla="*/ 176 h 188"/>
                <a:gd name="T32" fmla="*/ 1644 w 2482"/>
                <a:gd name="T33" fmla="*/ 176 h 188"/>
                <a:gd name="T34" fmla="*/ 1728 w 2482"/>
                <a:gd name="T35" fmla="*/ 178 h 188"/>
                <a:gd name="T36" fmla="*/ 1801 w 2482"/>
                <a:gd name="T37" fmla="*/ 178 h 188"/>
                <a:gd name="T38" fmla="*/ 1862 w 2482"/>
                <a:gd name="T39" fmla="*/ 179 h 188"/>
                <a:gd name="T40" fmla="*/ 1914 w 2482"/>
                <a:gd name="T41" fmla="*/ 178 h 188"/>
                <a:gd name="T42" fmla="*/ 1955 w 2482"/>
                <a:gd name="T43" fmla="*/ 178 h 188"/>
                <a:gd name="T44" fmla="*/ 1989 w 2482"/>
                <a:gd name="T45" fmla="*/ 178 h 188"/>
                <a:gd name="T46" fmla="*/ 2014 w 2482"/>
                <a:gd name="T47" fmla="*/ 178 h 188"/>
                <a:gd name="T48" fmla="*/ 2034 w 2482"/>
                <a:gd name="T49" fmla="*/ 177 h 188"/>
                <a:gd name="T50" fmla="*/ 2047 w 2482"/>
                <a:gd name="T51" fmla="*/ 175 h 188"/>
                <a:gd name="T52" fmla="*/ 2057 w 2482"/>
                <a:gd name="T53" fmla="*/ 175 h 188"/>
                <a:gd name="T54" fmla="*/ 2061 w 2482"/>
                <a:gd name="T55" fmla="*/ 176 h 188"/>
                <a:gd name="T56" fmla="*/ 2063 w 2482"/>
                <a:gd name="T57" fmla="*/ 174 h 188"/>
                <a:gd name="T58" fmla="*/ 2062 w 2482"/>
                <a:gd name="T59" fmla="*/ 176 h 188"/>
                <a:gd name="T60" fmla="*/ 2069 w 2482"/>
                <a:gd name="T61" fmla="*/ 175 h 188"/>
                <a:gd name="T62" fmla="*/ 2085 w 2482"/>
                <a:gd name="T63" fmla="*/ 175 h 188"/>
                <a:gd name="T64" fmla="*/ 2109 w 2482"/>
                <a:gd name="T65" fmla="*/ 176 h 188"/>
                <a:gd name="T66" fmla="*/ 2134 w 2482"/>
                <a:gd name="T67" fmla="*/ 175 h 188"/>
                <a:gd name="T68" fmla="*/ 2164 w 2482"/>
                <a:gd name="T69" fmla="*/ 175 h 188"/>
                <a:gd name="T70" fmla="*/ 2191 w 2482"/>
                <a:gd name="T71" fmla="*/ 176 h 188"/>
                <a:gd name="T72" fmla="*/ 2216 w 2482"/>
                <a:gd name="T73" fmla="*/ 175 h 188"/>
                <a:gd name="T74" fmla="*/ 2233 w 2482"/>
                <a:gd name="T75" fmla="*/ 174 h 188"/>
                <a:gd name="T76" fmla="*/ 2245 w 2482"/>
                <a:gd name="T77" fmla="*/ 172 h 188"/>
                <a:gd name="T78" fmla="*/ 2270 w 2482"/>
                <a:gd name="T79" fmla="*/ 169 h 188"/>
                <a:gd name="T80" fmla="*/ 2302 w 2482"/>
                <a:gd name="T81" fmla="*/ 162 h 188"/>
                <a:gd name="T82" fmla="*/ 2340 w 2482"/>
                <a:gd name="T83" fmla="*/ 152 h 188"/>
                <a:gd name="T84" fmla="*/ 2380 w 2482"/>
                <a:gd name="T85" fmla="*/ 140 h 188"/>
                <a:gd name="T86" fmla="*/ 2418 w 2482"/>
                <a:gd name="T87" fmla="*/ 123 h 188"/>
                <a:gd name="T88" fmla="*/ 2451 w 2482"/>
                <a:gd name="T89" fmla="*/ 101 h 188"/>
                <a:gd name="T90" fmla="*/ 2465 w 2482"/>
                <a:gd name="T91" fmla="*/ 52 h 188"/>
                <a:gd name="T92" fmla="*/ 2479 w 2482"/>
                <a:gd name="T93" fmla="*/ 0 h 188"/>
                <a:gd name="T94" fmla="*/ 33 w 2482"/>
                <a:gd name="T95" fmla="*/ 110 h 188"/>
                <a:gd name="T96" fmla="*/ 32 w 2482"/>
                <a:gd name="T97" fmla="*/ 134 h 188"/>
                <a:gd name="T98" fmla="*/ 29 w 2482"/>
                <a:gd name="T99" fmla="*/ 157 h 188"/>
                <a:gd name="T100" fmla="*/ 16 w 2482"/>
                <a:gd name="T101" fmla="*/ 176 h 18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482"/>
                <a:gd name="T154" fmla="*/ 0 h 188"/>
                <a:gd name="T155" fmla="*/ 2482 w 2482"/>
                <a:gd name="T156" fmla="*/ 188 h 18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482" h="188">
                  <a:moveTo>
                    <a:pt x="0" y="182"/>
                  </a:moveTo>
                  <a:lnTo>
                    <a:pt x="50" y="183"/>
                  </a:lnTo>
                  <a:lnTo>
                    <a:pt x="100" y="184"/>
                  </a:lnTo>
                  <a:lnTo>
                    <a:pt x="150" y="185"/>
                  </a:lnTo>
                  <a:lnTo>
                    <a:pt x="200" y="186"/>
                  </a:lnTo>
                  <a:lnTo>
                    <a:pt x="251" y="184"/>
                  </a:lnTo>
                  <a:lnTo>
                    <a:pt x="301" y="185"/>
                  </a:lnTo>
                  <a:lnTo>
                    <a:pt x="350" y="187"/>
                  </a:lnTo>
                  <a:lnTo>
                    <a:pt x="401" y="186"/>
                  </a:lnTo>
                  <a:lnTo>
                    <a:pt x="450" y="185"/>
                  </a:lnTo>
                  <a:lnTo>
                    <a:pt x="501" y="185"/>
                  </a:lnTo>
                  <a:lnTo>
                    <a:pt x="551" y="185"/>
                  </a:lnTo>
                  <a:lnTo>
                    <a:pt x="601" y="184"/>
                  </a:lnTo>
                  <a:lnTo>
                    <a:pt x="651" y="184"/>
                  </a:lnTo>
                  <a:lnTo>
                    <a:pt x="700" y="182"/>
                  </a:lnTo>
                  <a:lnTo>
                    <a:pt x="752" y="183"/>
                  </a:lnTo>
                  <a:lnTo>
                    <a:pt x="801" y="182"/>
                  </a:lnTo>
                  <a:lnTo>
                    <a:pt x="851" y="180"/>
                  </a:lnTo>
                  <a:lnTo>
                    <a:pt x="903" y="180"/>
                  </a:lnTo>
                  <a:lnTo>
                    <a:pt x="953" y="180"/>
                  </a:lnTo>
                  <a:lnTo>
                    <a:pt x="1003" y="179"/>
                  </a:lnTo>
                  <a:lnTo>
                    <a:pt x="1052" y="177"/>
                  </a:lnTo>
                  <a:lnTo>
                    <a:pt x="1102" y="176"/>
                  </a:lnTo>
                  <a:lnTo>
                    <a:pt x="1152" y="176"/>
                  </a:lnTo>
                  <a:lnTo>
                    <a:pt x="1203" y="175"/>
                  </a:lnTo>
                  <a:lnTo>
                    <a:pt x="1252" y="176"/>
                  </a:lnTo>
                  <a:lnTo>
                    <a:pt x="1301" y="176"/>
                  </a:lnTo>
                  <a:lnTo>
                    <a:pt x="1351" y="176"/>
                  </a:lnTo>
                  <a:lnTo>
                    <a:pt x="1399" y="175"/>
                  </a:lnTo>
                  <a:lnTo>
                    <a:pt x="1449" y="174"/>
                  </a:lnTo>
                  <a:lnTo>
                    <a:pt x="1498" y="175"/>
                  </a:lnTo>
                  <a:lnTo>
                    <a:pt x="1547" y="176"/>
                  </a:lnTo>
                  <a:lnTo>
                    <a:pt x="1597" y="175"/>
                  </a:lnTo>
                  <a:lnTo>
                    <a:pt x="1644" y="176"/>
                  </a:lnTo>
                  <a:lnTo>
                    <a:pt x="1689" y="177"/>
                  </a:lnTo>
                  <a:lnTo>
                    <a:pt x="1728" y="178"/>
                  </a:lnTo>
                  <a:lnTo>
                    <a:pt x="1767" y="179"/>
                  </a:lnTo>
                  <a:lnTo>
                    <a:pt x="1801" y="178"/>
                  </a:lnTo>
                  <a:lnTo>
                    <a:pt x="1832" y="179"/>
                  </a:lnTo>
                  <a:lnTo>
                    <a:pt x="1862" y="179"/>
                  </a:lnTo>
                  <a:lnTo>
                    <a:pt x="1888" y="180"/>
                  </a:lnTo>
                  <a:lnTo>
                    <a:pt x="1914" y="178"/>
                  </a:lnTo>
                  <a:lnTo>
                    <a:pt x="1936" y="178"/>
                  </a:lnTo>
                  <a:lnTo>
                    <a:pt x="1955" y="178"/>
                  </a:lnTo>
                  <a:lnTo>
                    <a:pt x="1973" y="178"/>
                  </a:lnTo>
                  <a:lnTo>
                    <a:pt x="1989" y="178"/>
                  </a:lnTo>
                  <a:lnTo>
                    <a:pt x="2002" y="178"/>
                  </a:lnTo>
                  <a:lnTo>
                    <a:pt x="2014" y="178"/>
                  </a:lnTo>
                  <a:lnTo>
                    <a:pt x="2024" y="177"/>
                  </a:lnTo>
                  <a:lnTo>
                    <a:pt x="2034" y="177"/>
                  </a:lnTo>
                  <a:lnTo>
                    <a:pt x="2042" y="176"/>
                  </a:lnTo>
                  <a:lnTo>
                    <a:pt x="2047" y="175"/>
                  </a:lnTo>
                  <a:lnTo>
                    <a:pt x="2053" y="176"/>
                  </a:lnTo>
                  <a:lnTo>
                    <a:pt x="2057" y="175"/>
                  </a:lnTo>
                  <a:lnTo>
                    <a:pt x="2060" y="176"/>
                  </a:lnTo>
                  <a:lnTo>
                    <a:pt x="2061" y="176"/>
                  </a:lnTo>
                  <a:lnTo>
                    <a:pt x="2062" y="175"/>
                  </a:lnTo>
                  <a:lnTo>
                    <a:pt x="2063" y="174"/>
                  </a:lnTo>
                  <a:lnTo>
                    <a:pt x="2062" y="175"/>
                  </a:lnTo>
                  <a:lnTo>
                    <a:pt x="2062" y="176"/>
                  </a:lnTo>
                  <a:lnTo>
                    <a:pt x="2064" y="176"/>
                  </a:lnTo>
                  <a:lnTo>
                    <a:pt x="2069" y="175"/>
                  </a:lnTo>
                  <a:lnTo>
                    <a:pt x="2077" y="176"/>
                  </a:lnTo>
                  <a:lnTo>
                    <a:pt x="2085" y="175"/>
                  </a:lnTo>
                  <a:lnTo>
                    <a:pt x="2096" y="176"/>
                  </a:lnTo>
                  <a:lnTo>
                    <a:pt x="2109" y="176"/>
                  </a:lnTo>
                  <a:lnTo>
                    <a:pt x="2121" y="176"/>
                  </a:lnTo>
                  <a:lnTo>
                    <a:pt x="2134" y="175"/>
                  </a:lnTo>
                  <a:lnTo>
                    <a:pt x="2150" y="177"/>
                  </a:lnTo>
                  <a:lnTo>
                    <a:pt x="2164" y="175"/>
                  </a:lnTo>
                  <a:lnTo>
                    <a:pt x="2178" y="176"/>
                  </a:lnTo>
                  <a:lnTo>
                    <a:pt x="2191" y="176"/>
                  </a:lnTo>
                  <a:lnTo>
                    <a:pt x="2203" y="176"/>
                  </a:lnTo>
                  <a:lnTo>
                    <a:pt x="2216" y="175"/>
                  </a:lnTo>
                  <a:lnTo>
                    <a:pt x="2225" y="175"/>
                  </a:lnTo>
                  <a:lnTo>
                    <a:pt x="2233" y="174"/>
                  </a:lnTo>
                  <a:lnTo>
                    <a:pt x="2237" y="172"/>
                  </a:lnTo>
                  <a:lnTo>
                    <a:pt x="2245" y="172"/>
                  </a:lnTo>
                  <a:lnTo>
                    <a:pt x="2257" y="170"/>
                  </a:lnTo>
                  <a:lnTo>
                    <a:pt x="2270" y="169"/>
                  </a:lnTo>
                  <a:lnTo>
                    <a:pt x="2286" y="165"/>
                  </a:lnTo>
                  <a:lnTo>
                    <a:pt x="2302" y="162"/>
                  </a:lnTo>
                  <a:lnTo>
                    <a:pt x="2321" y="159"/>
                  </a:lnTo>
                  <a:lnTo>
                    <a:pt x="2340" y="152"/>
                  </a:lnTo>
                  <a:lnTo>
                    <a:pt x="2359" y="147"/>
                  </a:lnTo>
                  <a:lnTo>
                    <a:pt x="2380" y="140"/>
                  </a:lnTo>
                  <a:lnTo>
                    <a:pt x="2400" y="131"/>
                  </a:lnTo>
                  <a:lnTo>
                    <a:pt x="2418" y="123"/>
                  </a:lnTo>
                  <a:lnTo>
                    <a:pt x="2437" y="113"/>
                  </a:lnTo>
                  <a:lnTo>
                    <a:pt x="2451" y="101"/>
                  </a:lnTo>
                  <a:lnTo>
                    <a:pt x="2466" y="89"/>
                  </a:lnTo>
                  <a:lnTo>
                    <a:pt x="2465" y="52"/>
                  </a:lnTo>
                  <a:lnTo>
                    <a:pt x="2481" y="47"/>
                  </a:lnTo>
                  <a:lnTo>
                    <a:pt x="2479" y="0"/>
                  </a:lnTo>
                  <a:lnTo>
                    <a:pt x="34" y="97"/>
                  </a:lnTo>
                  <a:lnTo>
                    <a:pt x="33" y="110"/>
                  </a:lnTo>
                  <a:lnTo>
                    <a:pt x="32" y="121"/>
                  </a:lnTo>
                  <a:lnTo>
                    <a:pt x="32" y="134"/>
                  </a:lnTo>
                  <a:lnTo>
                    <a:pt x="32" y="146"/>
                  </a:lnTo>
                  <a:lnTo>
                    <a:pt x="29" y="157"/>
                  </a:lnTo>
                  <a:lnTo>
                    <a:pt x="24" y="167"/>
                  </a:lnTo>
                  <a:lnTo>
                    <a:pt x="16" y="176"/>
                  </a:lnTo>
                  <a:lnTo>
                    <a:pt x="0" y="182"/>
                  </a:lnTo>
                </a:path>
              </a:pathLst>
            </a:custGeom>
            <a:solidFill>
              <a:srgbClr val="FF0000"/>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49" name="Freeform 11"/>
            <p:cNvSpPr>
              <a:spLocks/>
            </p:cNvSpPr>
            <p:nvPr/>
          </p:nvSpPr>
          <p:spPr bwMode="auto">
            <a:xfrm>
              <a:off x="1594" y="2056"/>
              <a:ext cx="2490" cy="191"/>
            </a:xfrm>
            <a:custGeom>
              <a:avLst/>
              <a:gdLst>
                <a:gd name="T0" fmla="*/ 0 w 2490"/>
                <a:gd name="T1" fmla="*/ 186 h 191"/>
                <a:gd name="T2" fmla="*/ 100 w 2490"/>
                <a:gd name="T3" fmla="*/ 188 h 191"/>
                <a:gd name="T4" fmla="*/ 200 w 2490"/>
                <a:gd name="T5" fmla="*/ 190 h 191"/>
                <a:gd name="T6" fmla="*/ 301 w 2490"/>
                <a:gd name="T7" fmla="*/ 189 h 191"/>
                <a:gd name="T8" fmla="*/ 402 w 2490"/>
                <a:gd name="T9" fmla="*/ 189 h 191"/>
                <a:gd name="T10" fmla="*/ 502 w 2490"/>
                <a:gd name="T11" fmla="*/ 188 h 191"/>
                <a:gd name="T12" fmla="*/ 602 w 2490"/>
                <a:gd name="T13" fmla="*/ 187 h 191"/>
                <a:gd name="T14" fmla="*/ 703 w 2490"/>
                <a:gd name="T15" fmla="*/ 185 h 191"/>
                <a:gd name="T16" fmla="*/ 804 w 2490"/>
                <a:gd name="T17" fmla="*/ 185 h 191"/>
                <a:gd name="T18" fmla="*/ 904 w 2490"/>
                <a:gd name="T19" fmla="*/ 183 h 191"/>
                <a:gd name="T20" fmla="*/ 1006 w 2490"/>
                <a:gd name="T21" fmla="*/ 181 h 191"/>
                <a:gd name="T22" fmla="*/ 1105 w 2490"/>
                <a:gd name="T23" fmla="*/ 179 h 191"/>
                <a:gd name="T24" fmla="*/ 1205 w 2490"/>
                <a:gd name="T25" fmla="*/ 178 h 191"/>
                <a:gd name="T26" fmla="*/ 1305 w 2490"/>
                <a:gd name="T27" fmla="*/ 177 h 191"/>
                <a:gd name="T28" fmla="*/ 1403 w 2490"/>
                <a:gd name="T29" fmla="*/ 177 h 191"/>
                <a:gd name="T30" fmla="*/ 1503 w 2490"/>
                <a:gd name="T31" fmla="*/ 177 h 191"/>
                <a:gd name="T32" fmla="*/ 1600 w 2490"/>
                <a:gd name="T33" fmla="*/ 178 h 191"/>
                <a:gd name="T34" fmla="*/ 1693 w 2490"/>
                <a:gd name="T35" fmla="*/ 179 h 191"/>
                <a:gd name="T36" fmla="*/ 1772 w 2490"/>
                <a:gd name="T37" fmla="*/ 180 h 191"/>
                <a:gd name="T38" fmla="*/ 1838 w 2490"/>
                <a:gd name="T39" fmla="*/ 181 h 191"/>
                <a:gd name="T40" fmla="*/ 1895 w 2490"/>
                <a:gd name="T41" fmla="*/ 182 h 191"/>
                <a:gd name="T42" fmla="*/ 1941 w 2490"/>
                <a:gd name="T43" fmla="*/ 180 h 191"/>
                <a:gd name="T44" fmla="*/ 1979 w 2490"/>
                <a:gd name="T45" fmla="*/ 181 h 191"/>
                <a:gd name="T46" fmla="*/ 2008 w 2490"/>
                <a:gd name="T47" fmla="*/ 180 h 191"/>
                <a:gd name="T48" fmla="*/ 2031 w 2490"/>
                <a:gd name="T49" fmla="*/ 179 h 191"/>
                <a:gd name="T50" fmla="*/ 2047 w 2490"/>
                <a:gd name="T51" fmla="*/ 178 h 191"/>
                <a:gd name="T52" fmla="*/ 2059 w 2490"/>
                <a:gd name="T53" fmla="*/ 177 h 191"/>
                <a:gd name="T54" fmla="*/ 2064 w 2490"/>
                <a:gd name="T55" fmla="*/ 178 h 191"/>
                <a:gd name="T56" fmla="*/ 2069 w 2490"/>
                <a:gd name="T57" fmla="*/ 177 h 191"/>
                <a:gd name="T58" fmla="*/ 2069 w 2490"/>
                <a:gd name="T59" fmla="*/ 177 h 191"/>
                <a:gd name="T60" fmla="*/ 2071 w 2490"/>
                <a:gd name="T61" fmla="*/ 178 h 191"/>
                <a:gd name="T62" fmla="*/ 2082 w 2490"/>
                <a:gd name="T63" fmla="*/ 177 h 191"/>
                <a:gd name="T64" fmla="*/ 2102 w 2490"/>
                <a:gd name="T65" fmla="*/ 178 h 191"/>
                <a:gd name="T66" fmla="*/ 2128 w 2490"/>
                <a:gd name="T67" fmla="*/ 178 h 191"/>
                <a:gd name="T68" fmla="*/ 2155 w 2490"/>
                <a:gd name="T69" fmla="*/ 179 h 191"/>
                <a:gd name="T70" fmla="*/ 2184 w 2490"/>
                <a:gd name="T71" fmla="*/ 178 h 191"/>
                <a:gd name="T72" fmla="*/ 2210 w 2490"/>
                <a:gd name="T73" fmla="*/ 177 h 191"/>
                <a:gd name="T74" fmla="*/ 2232 w 2490"/>
                <a:gd name="T75" fmla="*/ 176 h 191"/>
                <a:gd name="T76" fmla="*/ 2244 w 2490"/>
                <a:gd name="T77" fmla="*/ 173 h 191"/>
                <a:gd name="T78" fmla="*/ 2262 w 2490"/>
                <a:gd name="T79" fmla="*/ 172 h 191"/>
                <a:gd name="T80" fmla="*/ 2293 w 2490"/>
                <a:gd name="T81" fmla="*/ 167 h 191"/>
                <a:gd name="T82" fmla="*/ 2328 w 2490"/>
                <a:gd name="T83" fmla="*/ 160 h 191"/>
                <a:gd name="T84" fmla="*/ 2367 w 2490"/>
                <a:gd name="T85" fmla="*/ 148 h 191"/>
                <a:gd name="T86" fmla="*/ 2407 w 2490"/>
                <a:gd name="T87" fmla="*/ 133 h 191"/>
                <a:gd name="T88" fmla="*/ 2445 w 2490"/>
                <a:gd name="T89" fmla="*/ 114 h 191"/>
                <a:gd name="T90" fmla="*/ 2473 w 2490"/>
                <a:gd name="T91" fmla="*/ 89 h 191"/>
                <a:gd name="T92" fmla="*/ 2489 w 2490"/>
                <a:gd name="T93" fmla="*/ 48 h 191"/>
                <a:gd name="T94" fmla="*/ 34 w 2490"/>
                <a:gd name="T95" fmla="*/ 101 h 191"/>
                <a:gd name="T96" fmla="*/ 31 w 2490"/>
                <a:gd name="T97" fmla="*/ 125 h 191"/>
                <a:gd name="T98" fmla="*/ 32 w 2490"/>
                <a:gd name="T99" fmla="*/ 149 h 191"/>
                <a:gd name="T100" fmla="*/ 24 w 2490"/>
                <a:gd name="T101" fmla="*/ 170 h 191"/>
                <a:gd name="T102" fmla="*/ 0 w 2490"/>
                <a:gd name="T103" fmla="*/ 186 h 19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490"/>
                <a:gd name="T157" fmla="*/ 0 h 191"/>
                <a:gd name="T158" fmla="*/ 2490 w 2490"/>
                <a:gd name="T159" fmla="*/ 191 h 19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490" h="191">
                  <a:moveTo>
                    <a:pt x="0" y="186"/>
                  </a:moveTo>
                  <a:lnTo>
                    <a:pt x="0" y="186"/>
                  </a:lnTo>
                  <a:lnTo>
                    <a:pt x="50" y="187"/>
                  </a:lnTo>
                  <a:lnTo>
                    <a:pt x="100" y="188"/>
                  </a:lnTo>
                  <a:lnTo>
                    <a:pt x="150" y="189"/>
                  </a:lnTo>
                  <a:lnTo>
                    <a:pt x="200" y="190"/>
                  </a:lnTo>
                  <a:lnTo>
                    <a:pt x="251" y="189"/>
                  </a:lnTo>
                  <a:lnTo>
                    <a:pt x="301" y="189"/>
                  </a:lnTo>
                  <a:lnTo>
                    <a:pt x="350" y="190"/>
                  </a:lnTo>
                  <a:lnTo>
                    <a:pt x="402" y="189"/>
                  </a:lnTo>
                  <a:lnTo>
                    <a:pt x="452" y="189"/>
                  </a:lnTo>
                  <a:lnTo>
                    <a:pt x="502" y="188"/>
                  </a:lnTo>
                  <a:lnTo>
                    <a:pt x="553" y="188"/>
                  </a:lnTo>
                  <a:lnTo>
                    <a:pt x="602" y="187"/>
                  </a:lnTo>
                  <a:lnTo>
                    <a:pt x="653" y="186"/>
                  </a:lnTo>
                  <a:lnTo>
                    <a:pt x="703" y="185"/>
                  </a:lnTo>
                  <a:lnTo>
                    <a:pt x="753" y="186"/>
                  </a:lnTo>
                  <a:lnTo>
                    <a:pt x="804" y="185"/>
                  </a:lnTo>
                  <a:lnTo>
                    <a:pt x="854" y="183"/>
                  </a:lnTo>
                  <a:lnTo>
                    <a:pt x="904" y="183"/>
                  </a:lnTo>
                  <a:lnTo>
                    <a:pt x="955" y="181"/>
                  </a:lnTo>
                  <a:lnTo>
                    <a:pt x="1006" y="181"/>
                  </a:lnTo>
                  <a:lnTo>
                    <a:pt x="1056" y="180"/>
                  </a:lnTo>
                  <a:lnTo>
                    <a:pt x="1105" y="179"/>
                  </a:lnTo>
                  <a:lnTo>
                    <a:pt x="1156" y="179"/>
                  </a:lnTo>
                  <a:lnTo>
                    <a:pt x="1205" y="178"/>
                  </a:lnTo>
                  <a:lnTo>
                    <a:pt x="1256" y="177"/>
                  </a:lnTo>
                  <a:lnTo>
                    <a:pt x="1305" y="177"/>
                  </a:lnTo>
                  <a:lnTo>
                    <a:pt x="1355" y="178"/>
                  </a:lnTo>
                  <a:lnTo>
                    <a:pt x="1403" y="177"/>
                  </a:lnTo>
                  <a:lnTo>
                    <a:pt x="1454" y="177"/>
                  </a:lnTo>
                  <a:lnTo>
                    <a:pt x="1503" y="177"/>
                  </a:lnTo>
                  <a:lnTo>
                    <a:pt x="1552" y="178"/>
                  </a:lnTo>
                  <a:lnTo>
                    <a:pt x="1600" y="178"/>
                  </a:lnTo>
                  <a:lnTo>
                    <a:pt x="1648" y="179"/>
                  </a:lnTo>
                  <a:lnTo>
                    <a:pt x="1693" y="179"/>
                  </a:lnTo>
                  <a:lnTo>
                    <a:pt x="1732" y="180"/>
                  </a:lnTo>
                  <a:lnTo>
                    <a:pt x="1772" y="180"/>
                  </a:lnTo>
                  <a:lnTo>
                    <a:pt x="1807" y="181"/>
                  </a:lnTo>
                  <a:lnTo>
                    <a:pt x="1838" y="181"/>
                  </a:lnTo>
                  <a:lnTo>
                    <a:pt x="1868" y="180"/>
                  </a:lnTo>
                  <a:lnTo>
                    <a:pt x="1895" y="182"/>
                  </a:lnTo>
                  <a:lnTo>
                    <a:pt x="1919" y="181"/>
                  </a:lnTo>
                  <a:lnTo>
                    <a:pt x="1941" y="180"/>
                  </a:lnTo>
                  <a:lnTo>
                    <a:pt x="1961" y="180"/>
                  </a:lnTo>
                  <a:lnTo>
                    <a:pt x="1979" y="181"/>
                  </a:lnTo>
                  <a:lnTo>
                    <a:pt x="1994" y="179"/>
                  </a:lnTo>
                  <a:lnTo>
                    <a:pt x="2008" y="180"/>
                  </a:lnTo>
                  <a:lnTo>
                    <a:pt x="2020" y="180"/>
                  </a:lnTo>
                  <a:lnTo>
                    <a:pt x="2031" y="179"/>
                  </a:lnTo>
                  <a:lnTo>
                    <a:pt x="2040" y="179"/>
                  </a:lnTo>
                  <a:lnTo>
                    <a:pt x="2047" y="178"/>
                  </a:lnTo>
                  <a:lnTo>
                    <a:pt x="2053" y="177"/>
                  </a:lnTo>
                  <a:lnTo>
                    <a:pt x="2059" y="177"/>
                  </a:lnTo>
                  <a:lnTo>
                    <a:pt x="2063" y="178"/>
                  </a:lnTo>
                  <a:lnTo>
                    <a:pt x="2064" y="178"/>
                  </a:lnTo>
                  <a:lnTo>
                    <a:pt x="2066" y="177"/>
                  </a:lnTo>
                  <a:lnTo>
                    <a:pt x="2069" y="177"/>
                  </a:lnTo>
                  <a:lnTo>
                    <a:pt x="2069" y="176"/>
                  </a:lnTo>
                  <a:lnTo>
                    <a:pt x="2069" y="177"/>
                  </a:lnTo>
                  <a:lnTo>
                    <a:pt x="2068" y="178"/>
                  </a:lnTo>
                  <a:lnTo>
                    <a:pt x="2071" y="178"/>
                  </a:lnTo>
                  <a:lnTo>
                    <a:pt x="2075" y="177"/>
                  </a:lnTo>
                  <a:lnTo>
                    <a:pt x="2082" y="177"/>
                  </a:lnTo>
                  <a:lnTo>
                    <a:pt x="2091" y="178"/>
                  </a:lnTo>
                  <a:lnTo>
                    <a:pt x="2102" y="178"/>
                  </a:lnTo>
                  <a:lnTo>
                    <a:pt x="2114" y="178"/>
                  </a:lnTo>
                  <a:lnTo>
                    <a:pt x="2128" y="178"/>
                  </a:lnTo>
                  <a:lnTo>
                    <a:pt x="2140" y="177"/>
                  </a:lnTo>
                  <a:lnTo>
                    <a:pt x="2155" y="179"/>
                  </a:lnTo>
                  <a:lnTo>
                    <a:pt x="2169" y="177"/>
                  </a:lnTo>
                  <a:lnTo>
                    <a:pt x="2184" y="178"/>
                  </a:lnTo>
                  <a:lnTo>
                    <a:pt x="2198" y="177"/>
                  </a:lnTo>
                  <a:lnTo>
                    <a:pt x="2210" y="177"/>
                  </a:lnTo>
                  <a:lnTo>
                    <a:pt x="2222" y="175"/>
                  </a:lnTo>
                  <a:lnTo>
                    <a:pt x="2232" y="176"/>
                  </a:lnTo>
                  <a:lnTo>
                    <a:pt x="2240" y="175"/>
                  </a:lnTo>
                  <a:lnTo>
                    <a:pt x="2244" y="173"/>
                  </a:lnTo>
                  <a:lnTo>
                    <a:pt x="2252" y="173"/>
                  </a:lnTo>
                  <a:lnTo>
                    <a:pt x="2262" y="172"/>
                  </a:lnTo>
                  <a:lnTo>
                    <a:pt x="2276" y="170"/>
                  </a:lnTo>
                  <a:lnTo>
                    <a:pt x="2293" y="167"/>
                  </a:lnTo>
                  <a:lnTo>
                    <a:pt x="2309" y="163"/>
                  </a:lnTo>
                  <a:lnTo>
                    <a:pt x="2328" y="160"/>
                  </a:lnTo>
                  <a:lnTo>
                    <a:pt x="2347" y="153"/>
                  </a:lnTo>
                  <a:lnTo>
                    <a:pt x="2367" y="148"/>
                  </a:lnTo>
                  <a:lnTo>
                    <a:pt x="2388" y="141"/>
                  </a:lnTo>
                  <a:lnTo>
                    <a:pt x="2407" y="133"/>
                  </a:lnTo>
                  <a:lnTo>
                    <a:pt x="2425" y="124"/>
                  </a:lnTo>
                  <a:lnTo>
                    <a:pt x="2445" y="114"/>
                  </a:lnTo>
                  <a:lnTo>
                    <a:pt x="2459" y="102"/>
                  </a:lnTo>
                  <a:lnTo>
                    <a:pt x="2473" y="89"/>
                  </a:lnTo>
                  <a:lnTo>
                    <a:pt x="2472" y="52"/>
                  </a:lnTo>
                  <a:lnTo>
                    <a:pt x="2489" y="48"/>
                  </a:lnTo>
                  <a:lnTo>
                    <a:pt x="2487" y="0"/>
                  </a:lnTo>
                  <a:lnTo>
                    <a:pt x="34" y="101"/>
                  </a:lnTo>
                  <a:lnTo>
                    <a:pt x="33" y="113"/>
                  </a:lnTo>
                  <a:lnTo>
                    <a:pt x="31" y="125"/>
                  </a:lnTo>
                  <a:lnTo>
                    <a:pt x="32" y="138"/>
                  </a:lnTo>
                  <a:lnTo>
                    <a:pt x="32" y="149"/>
                  </a:lnTo>
                  <a:lnTo>
                    <a:pt x="29" y="161"/>
                  </a:lnTo>
                  <a:lnTo>
                    <a:pt x="24" y="170"/>
                  </a:lnTo>
                  <a:lnTo>
                    <a:pt x="15" y="179"/>
                  </a:lnTo>
                  <a:lnTo>
                    <a:pt x="0" y="186"/>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50" name="Freeform 12"/>
            <p:cNvSpPr>
              <a:spLocks/>
            </p:cNvSpPr>
            <p:nvPr/>
          </p:nvSpPr>
          <p:spPr bwMode="auto">
            <a:xfrm>
              <a:off x="3528" y="2187"/>
              <a:ext cx="140" cy="114"/>
            </a:xfrm>
            <a:custGeom>
              <a:avLst/>
              <a:gdLst>
                <a:gd name="T0" fmla="*/ 79 w 140"/>
                <a:gd name="T1" fmla="*/ 26 h 114"/>
                <a:gd name="T2" fmla="*/ 72 w 140"/>
                <a:gd name="T3" fmla="*/ 38 h 114"/>
                <a:gd name="T4" fmla="*/ 61 w 140"/>
                <a:gd name="T5" fmla="*/ 44 h 114"/>
                <a:gd name="T6" fmla="*/ 51 w 140"/>
                <a:gd name="T7" fmla="*/ 53 h 114"/>
                <a:gd name="T8" fmla="*/ 35 w 140"/>
                <a:gd name="T9" fmla="*/ 56 h 114"/>
                <a:gd name="T10" fmla="*/ 22 w 140"/>
                <a:gd name="T11" fmla="*/ 59 h 114"/>
                <a:gd name="T12" fmla="*/ 12 w 140"/>
                <a:gd name="T13" fmla="*/ 60 h 114"/>
                <a:gd name="T14" fmla="*/ 3 w 140"/>
                <a:gd name="T15" fmla="*/ 60 h 114"/>
                <a:gd name="T16" fmla="*/ 1 w 140"/>
                <a:gd name="T17" fmla="*/ 59 h 114"/>
                <a:gd name="T18" fmla="*/ 0 w 140"/>
                <a:gd name="T19" fmla="*/ 113 h 114"/>
                <a:gd name="T20" fmla="*/ 2 w 140"/>
                <a:gd name="T21" fmla="*/ 112 h 114"/>
                <a:gd name="T22" fmla="*/ 7 w 140"/>
                <a:gd name="T23" fmla="*/ 112 h 114"/>
                <a:gd name="T24" fmla="*/ 12 w 140"/>
                <a:gd name="T25" fmla="*/ 113 h 114"/>
                <a:gd name="T26" fmla="*/ 20 w 140"/>
                <a:gd name="T27" fmla="*/ 112 h 114"/>
                <a:gd name="T28" fmla="*/ 29 w 140"/>
                <a:gd name="T29" fmla="*/ 111 h 114"/>
                <a:gd name="T30" fmla="*/ 39 w 140"/>
                <a:gd name="T31" fmla="*/ 109 h 114"/>
                <a:gd name="T32" fmla="*/ 50 w 140"/>
                <a:gd name="T33" fmla="*/ 106 h 114"/>
                <a:gd name="T34" fmla="*/ 61 w 140"/>
                <a:gd name="T35" fmla="*/ 103 h 114"/>
                <a:gd name="T36" fmla="*/ 74 w 140"/>
                <a:gd name="T37" fmla="*/ 99 h 114"/>
                <a:gd name="T38" fmla="*/ 85 w 140"/>
                <a:gd name="T39" fmla="*/ 94 h 114"/>
                <a:gd name="T40" fmla="*/ 97 w 140"/>
                <a:gd name="T41" fmla="*/ 87 h 114"/>
                <a:gd name="T42" fmla="*/ 109 w 140"/>
                <a:gd name="T43" fmla="*/ 78 h 114"/>
                <a:gd name="T44" fmla="*/ 118 w 140"/>
                <a:gd name="T45" fmla="*/ 68 h 114"/>
                <a:gd name="T46" fmla="*/ 127 w 140"/>
                <a:gd name="T47" fmla="*/ 58 h 114"/>
                <a:gd name="T48" fmla="*/ 132 w 140"/>
                <a:gd name="T49" fmla="*/ 46 h 114"/>
                <a:gd name="T50" fmla="*/ 139 w 140"/>
                <a:gd name="T51" fmla="*/ 30 h 114"/>
                <a:gd name="T52" fmla="*/ 139 w 140"/>
                <a:gd name="T53" fmla="*/ 26 h 114"/>
                <a:gd name="T54" fmla="*/ 138 w 140"/>
                <a:gd name="T55" fmla="*/ 21 h 114"/>
                <a:gd name="T56" fmla="*/ 135 w 140"/>
                <a:gd name="T57" fmla="*/ 16 h 114"/>
                <a:gd name="T58" fmla="*/ 132 w 140"/>
                <a:gd name="T59" fmla="*/ 12 h 114"/>
                <a:gd name="T60" fmla="*/ 128 w 140"/>
                <a:gd name="T61" fmla="*/ 6 h 114"/>
                <a:gd name="T62" fmla="*/ 125 w 140"/>
                <a:gd name="T63" fmla="*/ 2 h 114"/>
                <a:gd name="T64" fmla="*/ 120 w 140"/>
                <a:gd name="T65" fmla="*/ 0 h 114"/>
                <a:gd name="T66" fmla="*/ 113 w 140"/>
                <a:gd name="T67" fmla="*/ 0 h 114"/>
                <a:gd name="T68" fmla="*/ 108 w 140"/>
                <a:gd name="T69" fmla="*/ 1 h 114"/>
                <a:gd name="T70" fmla="*/ 101 w 140"/>
                <a:gd name="T71" fmla="*/ 3 h 114"/>
                <a:gd name="T72" fmla="*/ 97 w 140"/>
                <a:gd name="T73" fmla="*/ 3 h 114"/>
                <a:gd name="T74" fmla="*/ 91 w 140"/>
                <a:gd name="T75" fmla="*/ 6 h 114"/>
                <a:gd name="T76" fmla="*/ 88 w 140"/>
                <a:gd name="T77" fmla="*/ 10 h 114"/>
                <a:gd name="T78" fmla="*/ 84 w 140"/>
                <a:gd name="T79" fmla="*/ 13 h 114"/>
                <a:gd name="T80" fmla="*/ 81 w 140"/>
                <a:gd name="T81" fmla="*/ 19 h 114"/>
                <a:gd name="T82" fmla="*/ 79 w 140"/>
                <a:gd name="T83" fmla="*/ 26 h 1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0"/>
                <a:gd name="T127" fmla="*/ 0 h 114"/>
                <a:gd name="T128" fmla="*/ 140 w 140"/>
                <a:gd name="T129" fmla="*/ 114 h 1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0" h="114">
                  <a:moveTo>
                    <a:pt x="79" y="26"/>
                  </a:moveTo>
                  <a:lnTo>
                    <a:pt x="72" y="38"/>
                  </a:lnTo>
                  <a:lnTo>
                    <a:pt x="61" y="44"/>
                  </a:lnTo>
                  <a:lnTo>
                    <a:pt x="51" y="53"/>
                  </a:lnTo>
                  <a:lnTo>
                    <a:pt x="35" y="56"/>
                  </a:lnTo>
                  <a:lnTo>
                    <a:pt x="22" y="59"/>
                  </a:lnTo>
                  <a:lnTo>
                    <a:pt x="12" y="60"/>
                  </a:lnTo>
                  <a:lnTo>
                    <a:pt x="3" y="60"/>
                  </a:lnTo>
                  <a:lnTo>
                    <a:pt x="1" y="59"/>
                  </a:lnTo>
                  <a:lnTo>
                    <a:pt x="0" y="113"/>
                  </a:lnTo>
                  <a:lnTo>
                    <a:pt x="2" y="112"/>
                  </a:lnTo>
                  <a:lnTo>
                    <a:pt x="7" y="112"/>
                  </a:lnTo>
                  <a:lnTo>
                    <a:pt x="12" y="113"/>
                  </a:lnTo>
                  <a:lnTo>
                    <a:pt x="20" y="112"/>
                  </a:lnTo>
                  <a:lnTo>
                    <a:pt x="29" y="111"/>
                  </a:lnTo>
                  <a:lnTo>
                    <a:pt x="39" y="109"/>
                  </a:lnTo>
                  <a:lnTo>
                    <a:pt x="50" y="106"/>
                  </a:lnTo>
                  <a:lnTo>
                    <a:pt x="61" y="103"/>
                  </a:lnTo>
                  <a:lnTo>
                    <a:pt x="74" y="99"/>
                  </a:lnTo>
                  <a:lnTo>
                    <a:pt x="85" y="94"/>
                  </a:lnTo>
                  <a:lnTo>
                    <a:pt x="97" y="87"/>
                  </a:lnTo>
                  <a:lnTo>
                    <a:pt x="109" y="78"/>
                  </a:lnTo>
                  <a:lnTo>
                    <a:pt x="118" y="68"/>
                  </a:lnTo>
                  <a:lnTo>
                    <a:pt x="127" y="58"/>
                  </a:lnTo>
                  <a:lnTo>
                    <a:pt x="132" y="46"/>
                  </a:lnTo>
                  <a:lnTo>
                    <a:pt x="139" y="30"/>
                  </a:lnTo>
                  <a:lnTo>
                    <a:pt x="139" y="26"/>
                  </a:lnTo>
                  <a:lnTo>
                    <a:pt x="138" y="21"/>
                  </a:lnTo>
                  <a:lnTo>
                    <a:pt x="135" y="16"/>
                  </a:lnTo>
                  <a:lnTo>
                    <a:pt x="132" y="12"/>
                  </a:lnTo>
                  <a:lnTo>
                    <a:pt x="128" y="6"/>
                  </a:lnTo>
                  <a:lnTo>
                    <a:pt x="125" y="2"/>
                  </a:lnTo>
                  <a:lnTo>
                    <a:pt x="120" y="0"/>
                  </a:lnTo>
                  <a:lnTo>
                    <a:pt x="113" y="0"/>
                  </a:lnTo>
                  <a:lnTo>
                    <a:pt x="108" y="1"/>
                  </a:lnTo>
                  <a:lnTo>
                    <a:pt x="101" y="3"/>
                  </a:lnTo>
                  <a:lnTo>
                    <a:pt x="97" y="3"/>
                  </a:lnTo>
                  <a:lnTo>
                    <a:pt x="91" y="6"/>
                  </a:lnTo>
                  <a:lnTo>
                    <a:pt x="88" y="10"/>
                  </a:lnTo>
                  <a:lnTo>
                    <a:pt x="84" y="13"/>
                  </a:lnTo>
                  <a:lnTo>
                    <a:pt x="81" y="19"/>
                  </a:lnTo>
                  <a:lnTo>
                    <a:pt x="79" y="26"/>
                  </a:lnTo>
                </a:path>
              </a:pathLst>
            </a:custGeom>
            <a:solidFill>
              <a:srgbClr val="669999"/>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51" name="Freeform 13"/>
            <p:cNvSpPr>
              <a:spLocks/>
            </p:cNvSpPr>
            <p:nvPr/>
          </p:nvSpPr>
          <p:spPr bwMode="auto">
            <a:xfrm>
              <a:off x="3527" y="2188"/>
              <a:ext cx="147" cy="119"/>
            </a:xfrm>
            <a:custGeom>
              <a:avLst/>
              <a:gdLst>
                <a:gd name="T0" fmla="*/ 82 w 147"/>
                <a:gd name="T1" fmla="*/ 27 h 119"/>
                <a:gd name="T2" fmla="*/ 82 w 147"/>
                <a:gd name="T3" fmla="*/ 27 h 119"/>
                <a:gd name="T4" fmla="*/ 75 w 147"/>
                <a:gd name="T5" fmla="*/ 40 h 119"/>
                <a:gd name="T6" fmla="*/ 64 w 147"/>
                <a:gd name="T7" fmla="*/ 47 h 119"/>
                <a:gd name="T8" fmla="*/ 53 w 147"/>
                <a:gd name="T9" fmla="*/ 54 h 119"/>
                <a:gd name="T10" fmla="*/ 36 w 147"/>
                <a:gd name="T11" fmla="*/ 59 h 119"/>
                <a:gd name="T12" fmla="*/ 23 w 147"/>
                <a:gd name="T13" fmla="*/ 61 h 119"/>
                <a:gd name="T14" fmla="*/ 12 w 147"/>
                <a:gd name="T15" fmla="*/ 62 h 119"/>
                <a:gd name="T16" fmla="*/ 3 w 147"/>
                <a:gd name="T17" fmla="*/ 63 h 119"/>
                <a:gd name="T18" fmla="*/ 1 w 147"/>
                <a:gd name="T19" fmla="*/ 62 h 119"/>
                <a:gd name="T20" fmla="*/ 0 w 147"/>
                <a:gd name="T21" fmla="*/ 118 h 119"/>
                <a:gd name="T22" fmla="*/ 1 w 147"/>
                <a:gd name="T23" fmla="*/ 117 h 119"/>
                <a:gd name="T24" fmla="*/ 6 w 147"/>
                <a:gd name="T25" fmla="*/ 118 h 119"/>
                <a:gd name="T26" fmla="*/ 10 w 147"/>
                <a:gd name="T27" fmla="*/ 117 h 119"/>
                <a:gd name="T28" fmla="*/ 20 w 147"/>
                <a:gd name="T29" fmla="*/ 117 h 119"/>
                <a:gd name="T30" fmla="*/ 28 w 147"/>
                <a:gd name="T31" fmla="*/ 115 h 119"/>
                <a:gd name="T32" fmla="*/ 40 w 147"/>
                <a:gd name="T33" fmla="*/ 115 h 119"/>
                <a:gd name="T34" fmla="*/ 51 w 147"/>
                <a:gd name="T35" fmla="*/ 111 h 119"/>
                <a:gd name="T36" fmla="*/ 64 w 147"/>
                <a:gd name="T37" fmla="*/ 108 h 119"/>
                <a:gd name="T38" fmla="*/ 77 w 147"/>
                <a:gd name="T39" fmla="*/ 104 h 119"/>
                <a:gd name="T40" fmla="*/ 89 w 147"/>
                <a:gd name="T41" fmla="*/ 99 h 119"/>
                <a:gd name="T42" fmla="*/ 101 w 147"/>
                <a:gd name="T43" fmla="*/ 92 h 119"/>
                <a:gd name="T44" fmla="*/ 113 w 147"/>
                <a:gd name="T45" fmla="*/ 82 h 119"/>
                <a:gd name="T46" fmla="*/ 123 w 147"/>
                <a:gd name="T47" fmla="*/ 72 h 119"/>
                <a:gd name="T48" fmla="*/ 132 w 147"/>
                <a:gd name="T49" fmla="*/ 62 h 119"/>
                <a:gd name="T50" fmla="*/ 139 w 147"/>
                <a:gd name="T51" fmla="*/ 48 h 119"/>
                <a:gd name="T52" fmla="*/ 145 w 147"/>
                <a:gd name="T53" fmla="*/ 32 h 119"/>
                <a:gd name="T54" fmla="*/ 146 w 147"/>
                <a:gd name="T55" fmla="*/ 28 h 119"/>
                <a:gd name="T56" fmla="*/ 145 w 147"/>
                <a:gd name="T57" fmla="*/ 22 h 119"/>
                <a:gd name="T58" fmla="*/ 141 w 147"/>
                <a:gd name="T59" fmla="*/ 17 h 119"/>
                <a:gd name="T60" fmla="*/ 138 w 147"/>
                <a:gd name="T61" fmla="*/ 13 h 119"/>
                <a:gd name="T62" fmla="*/ 133 w 147"/>
                <a:gd name="T63" fmla="*/ 7 h 119"/>
                <a:gd name="T64" fmla="*/ 129 w 147"/>
                <a:gd name="T65" fmla="*/ 2 h 119"/>
                <a:gd name="T66" fmla="*/ 125 w 147"/>
                <a:gd name="T67" fmla="*/ 0 h 119"/>
                <a:gd name="T68" fmla="*/ 118 w 147"/>
                <a:gd name="T69" fmla="*/ 0 h 119"/>
                <a:gd name="T70" fmla="*/ 111 w 147"/>
                <a:gd name="T71" fmla="*/ 2 h 119"/>
                <a:gd name="T72" fmla="*/ 106 w 147"/>
                <a:gd name="T73" fmla="*/ 3 h 119"/>
                <a:gd name="T74" fmla="*/ 101 w 147"/>
                <a:gd name="T75" fmla="*/ 5 h 119"/>
                <a:gd name="T76" fmla="*/ 95 w 147"/>
                <a:gd name="T77" fmla="*/ 7 h 119"/>
                <a:gd name="T78" fmla="*/ 90 w 147"/>
                <a:gd name="T79" fmla="*/ 11 h 119"/>
                <a:gd name="T80" fmla="*/ 88 w 147"/>
                <a:gd name="T81" fmla="*/ 14 h 119"/>
                <a:gd name="T82" fmla="*/ 85 w 147"/>
                <a:gd name="T83" fmla="*/ 20 h 119"/>
                <a:gd name="T84" fmla="*/ 82 w 147"/>
                <a:gd name="T85" fmla="*/ 27 h 11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7"/>
                <a:gd name="T130" fmla="*/ 0 h 119"/>
                <a:gd name="T131" fmla="*/ 147 w 147"/>
                <a:gd name="T132" fmla="*/ 119 h 11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7" h="119">
                  <a:moveTo>
                    <a:pt x="82" y="27"/>
                  </a:moveTo>
                  <a:lnTo>
                    <a:pt x="82" y="27"/>
                  </a:lnTo>
                  <a:lnTo>
                    <a:pt x="75" y="40"/>
                  </a:lnTo>
                  <a:lnTo>
                    <a:pt x="64" y="47"/>
                  </a:lnTo>
                  <a:lnTo>
                    <a:pt x="53" y="54"/>
                  </a:lnTo>
                  <a:lnTo>
                    <a:pt x="36" y="59"/>
                  </a:lnTo>
                  <a:lnTo>
                    <a:pt x="23" y="61"/>
                  </a:lnTo>
                  <a:lnTo>
                    <a:pt x="12" y="62"/>
                  </a:lnTo>
                  <a:lnTo>
                    <a:pt x="3" y="63"/>
                  </a:lnTo>
                  <a:lnTo>
                    <a:pt x="1" y="62"/>
                  </a:lnTo>
                  <a:lnTo>
                    <a:pt x="0" y="118"/>
                  </a:lnTo>
                  <a:lnTo>
                    <a:pt x="1" y="117"/>
                  </a:lnTo>
                  <a:lnTo>
                    <a:pt x="6" y="118"/>
                  </a:lnTo>
                  <a:lnTo>
                    <a:pt x="10" y="117"/>
                  </a:lnTo>
                  <a:lnTo>
                    <a:pt x="20" y="117"/>
                  </a:lnTo>
                  <a:lnTo>
                    <a:pt x="28" y="115"/>
                  </a:lnTo>
                  <a:lnTo>
                    <a:pt x="40" y="115"/>
                  </a:lnTo>
                  <a:lnTo>
                    <a:pt x="51" y="111"/>
                  </a:lnTo>
                  <a:lnTo>
                    <a:pt x="64" y="108"/>
                  </a:lnTo>
                  <a:lnTo>
                    <a:pt x="77" y="104"/>
                  </a:lnTo>
                  <a:lnTo>
                    <a:pt x="89" y="99"/>
                  </a:lnTo>
                  <a:lnTo>
                    <a:pt x="101" y="92"/>
                  </a:lnTo>
                  <a:lnTo>
                    <a:pt x="113" y="82"/>
                  </a:lnTo>
                  <a:lnTo>
                    <a:pt x="123" y="72"/>
                  </a:lnTo>
                  <a:lnTo>
                    <a:pt x="132" y="62"/>
                  </a:lnTo>
                  <a:lnTo>
                    <a:pt x="139" y="48"/>
                  </a:lnTo>
                  <a:lnTo>
                    <a:pt x="145" y="32"/>
                  </a:lnTo>
                  <a:lnTo>
                    <a:pt x="146" y="28"/>
                  </a:lnTo>
                  <a:lnTo>
                    <a:pt x="145" y="22"/>
                  </a:lnTo>
                  <a:lnTo>
                    <a:pt x="141" y="17"/>
                  </a:lnTo>
                  <a:lnTo>
                    <a:pt x="138" y="13"/>
                  </a:lnTo>
                  <a:lnTo>
                    <a:pt x="133" y="7"/>
                  </a:lnTo>
                  <a:lnTo>
                    <a:pt x="129" y="2"/>
                  </a:lnTo>
                  <a:lnTo>
                    <a:pt x="125" y="0"/>
                  </a:lnTo>
                  <a:lnTo>
                    <a:pt x="118" y="0"/>
                  </a:lnTo>
                  <a:lnTo>
                    <a:pt x="111" y="2"/>
                  </a:lnTo>
                  <a:lnTo>
                    <a:pt x="106" y="3"/>
                  </a:lnTo>
                  <a:lnTo>
                    <a:pt x="101" y="5"/>
                  </a:lnTo>
                  <a:lnTo>
                    <a:pt x="95" y="7"/>
                  </a:lnTo>
                  <a:lnTo>
                    <a:pt x="90" y="11"/>
                  </a:lnTo>
                  <a:lnTo>
                    <a:pt x="88" y="14"/>
                  </a:lnTo>
                  <a:lnTo>
                    <a:pt x="85" y="20"/>
                  </a:lnTo>
                  <a:lnTo>
                    <a:pt x="82" y="27"/>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52" name="Freeform 14"/>
            <p:cNvSpPr>
              <a:spLocks/>
            </p:cNvSpPr>
            <p:nvPr/>
          </p:nvSpPr>
          <p:spPr bwMode="auto">
            <a:xfrm>
              <a:off x="4079" y="1951"/>
              <a:ext cx="170" cy="148"/>
            </a:xfrm>
            <a:custGeom>
              <a:avLst/>
              <a:gdLst>
                <a:gd name="T0" fmla="*/ 3 w 170"/>
                <a:gd name="T1" fmla="*/ 147 h 148"/>
                <a:gd name="T2" fmla="*/ 9 w 170"/>
                <a:gd name="T3" fmla="*/ 145 h 148"/>
                <a:gd name="T4" fmla="*/ 19 w 170"/>
                <a:gd name="T5" fmla="*/ 143 h 148"/>
                <a:gd name="T6" fmla="*/ 29 w 170"/>
                <a:gd name="T7" fmla="*/ 141 h 148"/>
                <a:gd name="T8" fmla="*/ 44 w 170"/>
                <a:gd name="T9" fmla="*/ 138 h 148"/>
                <a:gd name="T10" fmla="*/ 56 w 170"/>
                <a:gd name="T11" fmla="*/ 135 h 148"/>
                <a:gd name="T12" fmla="*/ 68 w 170"/>
                <a:gd name="T13" fmla="*/ 130 h 148"/>
                <a:gd name="T14" fmla="*/ 84 w 170"/>
                <a:gd name="T15" fmla="*/ 126 h 148"/>
                <a:gd name="T16" fmla="*/ 98 w 170"/>
                <a:gd name="T17" fmla="*/ 122 h 148"/>
                <a:gd name="T18" fmla="*/ 110 w 170"/>
                <a:gd name="T19" fmla="*/ 117 h 148"/>
                <a:gd name="T20" fmla="*/ 126 w 170"/>
                <a:gd name="T21" fmla="*/ 112 h 148"/>
                <a:gd name="T22" fmla="*/ 137 w 170"/>
                <a:gd name="T23" fmla="*/ 107 h 148"/>
                <a:gd name="T24" fmla="*/ 147 w 170"/>
                <a:gd name="T25" fmla="*/ 100 h 148"/>
                <a:gd name="T26" fmla="*/ 155 w 170"/>
                <a:gd name="T27" fmla="*/ 93 h 148"/>
                <a:gd name="T28" fmla="*/ 162 w 170"/>
                <a:gd name="T29" fmla="*/ 89 h 148"/>
                <a:gd name="T30" fmla="*/ 167 w 170"/>
                <a:gd name="T31" fmla="*/ 82 h 148"/>
                <a:gd name="T32" fmla="*/ 169 w 170"/>
                <a:gd name="T33" fmla="*/ 75 h 148"/>
                <a:gd name="T34" fmla="*/ 166 w 170"/>
                <a:gd name="T35" fmla="*/ 67 h 148"/>
                <a:gd name="T36" fmla="*/ 161 w 170"/>
                <a:gd name="T37" fmla="*/ 61 h 148"/>
                <a:gd name="T38" fmla="*/ 153 w 170"/>
                <a:gd name="T39" fmla="*/ 52 h 148"/>
                <a:gd name="T40" fmla="*/ 143 w 170"/>
                <a:gd name="T41" fmla="*/ 47 h 148"/>
                <a:gd name="T42" fmla="*/ 130 w 170"/>
                <a:gd name="T43" fmla="*/ 41 h 148"/>
                <a:gd name="T44" fmla="*/ 115 w 170"/>
                <a:gd name="T45" fmla="*/ 34 h 148"/>
                <a:gd name="T46" fmla="*/ 100 w 170"/>
                <a:gd name="T47" fmla="*/ 27 h 148"/>
                <a:gd name="T48" fmla="*/ 85 w 170"/>
                <a:gd name="T49" fmla="*/ 22 h 148"/>
                <a:gd name="T50" fmla="*/ 70 w 170"/>
                <a:gd name="T51" fmla="*/ 17 h 148"/>
                <a:gd name="T52" fmla="*/ 54 w 170"/>
                <a:gd name="T53" fmla="*/ 12 h 148"/>
                <a:gd name="T54" fmla="*/ 40 w 170"/>
                <a:gd name="T55" fmla="*/ 7 h 148"/>
                <a:gd name="T56" fmla="*/ 27 w 170"/>
                <a:gd name="T57" fmla="*/ 5 h 148"/>
                <a:gd name="T58" fmla="*/ 15 w 170"/>
                <a:gd name="T59" fmla="*/ 2 h 148"/>
                <a:gd name="T60" fmla="*/ 8 w 170"/>
                <a:gd name="T61" fmla="*/ 0 h 148"/>
                <a:gd name="T62" fmla="*/ 2 w 170"/>
                <a:gd name="T63" fmla="*/ 1 h 148"/>
                <a:gd name="T64" fmla="*/ 0 w 170"/>
                <a:gd name="T65" fmla="*/ 0 h 148"/>
                <a:gd name="T66" fmla="*/ 3 w 170"/>
                <a:gd name="T67" fmla="*/ 147 h 14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70"/>
                <a:gd name="T103" fmla="*/ 0 h 148"/>
                <a:gd name="T104" fmla="*/ 170 w 170"/>
                <a:gd name="T105" fmla="*/ 148 h 14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70" h="148">
                  <a:moveTo>
                    <a:pt x="3" y="147"/>
                  </a:moveTo>
                  <a:lnTo>
                    <a:pt x="9" y="145"/>
                  </a:lnTo>
                  <a:lnTo>
                    <a:pt x="19" y="143"/>
                  </a:lnTo>
                  <a:lnTo>
                    <a:pt x="29" y="141"/>
                  </a:lnTo>
                  <a:lnTo>
                    <a:pt x="44" y="138"/>
                  </a:lnTo>
                  <a:lnTo>
                    <a:pt x="56" y="135"/>
                  </a:lnTo>
                  <a:lnTo>
                    <a:pt x="68" y="130"/>
                  </a:lnTo>
                  <a:lnTo>
                    <a:pt x="84" y="126"/>
                  </a:lnTo>
                  <a:lnTo>
                    <a:pt x="98" y="122"/>
                  </a:lnTo>
                  <a:lnTo>
                    <a:pt x="110" y="117"/>
                  </a:lnTo>
                  <a:lnTo>
                    <a:pt x="126" y="112"/>
                  </a:lnTo>
                  <a:lnTo>
                    <a:pt x="137" y="107"/>
                  </a:lnTo>
                  <a:lnTo>
                    <a:pt x="147" y="100"/>
                  </a:lnTo>
                  <a:lnTo>
                    <a:pt x="155" y="93"/>
                  </a:lnTo>
                  <a:lnTo>
                    <a:pt x="162" y="89"/>
                  </a:lnTo>
                  <a:lnTo>
                    <a:pt x="167" y="82"/>
                  </a:lnTo>
                  <a:lnTo>
                    <a:pt x="169" y="75"/>
                  </a:lnTo>
                  <a:lnTo>
                    <a:pt x="166" y="67"/>
                  </a:lnTo>
                  <a:lnTo>
                    <a:pt x="161" y="61"/>
                  </a:lnTo>
                  <a:lnTo>
                    <a:pt x="153" y="52"/>
                  </a:lnTo>
                  <a:lnTo>
                    <a:pt x="143" y="47"/>
                  </a:lnTo>
                  <a:lnTo>
                    <a:pt x="130" y="41"/>
                  </a:lnTo>
                  <a:lnTo>
                    <a:pt x="115" y="34"/>
                  </a:lnTo>
                  <a:lnTo>
                    <a:pt x="100" y="27"/>
                  </a:lnTo>
                  <a:lnTo>
                    <a:pt x="85" y="22"/>
                  </a:lnTo>
                  <a:lnTo>
                    <a:pt x="70" y="17"/>
                  </a:lnTo>
                  <a:lnTo>
                    <a:pt x="54" y="12"/>
                  </a:lnTo>
                  <a:lnTo>
                    <a:pt x="40" y="7"/>
                  </a:lnTo>
                  <a:lnTo>
                    <a:pt x="27" y="5"/>
                  </a:lnTo>
                  <a:lnTo>
                    <a:pt x="15" y="2"/>
                  </a:lnTo>
                  <a:lnTo>
                    <a:pt x="8" y="0"/>
                  </a:lnTo>
                  <a:lnTo>
                    <a:pt x="2" y="1"/>
                  </a:lnTo>
                  <a:lnTo>
                    <a:pt x="0" y="0"/>
                  </a:lnTo>
                  <a:lnTo>
                    <a:pt x="3" y="147"/>
                  </a:lnTo>
                </a:path>
              </a:pathLst>
            </a:custGeom>
            <a:solidFill>
              <a:srgbClr val="FFFFFF"/>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53" name="Freeform 15"/>
            <p:cNvSpPr>
              <a:spLocks/>
            </p:cNvSpPr>
            <p:nvPr/>
          </p:nvSpPr>
          <p:spPr bwMode="auto">
            <a:xfrm>
              <a:off x="4079" y="1951"/>
              <a:ext cx="176" cy="153"/>
            </a:xfrm>
            <a:custGeom>
              <a:avLst/>
              <a:gdLst>
                <a:gd name="T0" fmla="*/ 3 w 176"/>
                <a:gd name="T1" fmla="*/ 152 h 153"/>
                <a:gd name="T2" fmla="*/ 3 w 176"/>
                <a:gd name="T3" fmla="*/ 152 h 153"/>
                <a:gd name="T4" fmla="*/ 9 w 176"/>
                <a:gd name="T5" fmla="*/ 151 h 153"/>
                <a:gd name="T6" fmla="*/ 19 w 176"/>
                <a:gd name="T7" fmla="*/ 150 h 153"/>
                <a:gd name="T8" fmla="*/ 30 w 176"/>
                <a:gd name="T9" fmla="*/ 146 h 153"/>
                <a:gd name="T10" fmla="*/ 43 w 176"/>
                <a:gd name="T11" fmla="*/ 144 h 153"/>
                <a:gd name="T12" fmla="*/ 57 w 176"/>
                <a:gd name="T13" fmla="*/ 140 h 153"/>
                <a:gd name="T14" fmla="*/ 71 w 176"/>
                <a:gd name="T15" fmla="*/ 137 h 153"/>
                <a:gd name="T16" fmla="*/ 85 w 176"/>
                <a:gd name="T17" fmla="*/ 132 h 153"/>
                <a:gd name="T18" fmla="*/ 101 w 176"/>
                <a:gd name="T19" fmla="*/ 127 h 153"/>
                <a:gd name="T20" fmla="*/ 114 w 176"/>
                <a:gd name="T21" fmla="*/ 122 h 153"/>
                <a:gd name="T22" fmla="*/ 128 w 176"/>
                <a:gd name="T23" fmla="*/ 116 h 153"/>
                <a:gd name="T24" fmla="*/ 141 w 176"/>
                <a:gd name="T25" fmla="*/ 111 h 153"/>
                <a:gd name="T26" fmla="*/ 151 w 176"/>
                <a:gd name="T27" fmla="*/ 104 h 153"/>
                <a:gd name="T28" fmla="*/ 161 w 176"/>
                <a:gd name="T29" fmla="*/ 98 h 153"/>
                <a:gd name="T30" fmla="*/ 168 w 176"/>
                <a:gd name="T31" fmla="*/ 92 h 153"/>
                <a:gd name="T32" fmla="*/ 173 w 176"/>
                <a:gd name="T33" fmla="*/ 85 h 153"/>
                <a:gd name="T34" fmla="*/ 175 w 176"/>
                <a:gd name="T35" fmla="*/ 78 h 153"/>
                <a:gd name="T36" fmla="*/ 172 w 176"/>
                <a:gd name="T37" fmla="*/ 70 h 153"/>
                <a:gd name="T38" fmla="*/ 166 w 176"/>
                <a:gd name="T39" fmla="*/ 63 h 153"/>
                <a:gd name="T40" fmla="*/ 158 w 176"/>
                <a:gd name="T41" fmla="*/ 55 h 153"/>
                <a:gd name="T42" fmla="*/ 148 w 176"/>
                <a:gd name="T43" fmla="*/ 49 h 153"/>
                <a:gd name="T44" fmla="*/ 134 w 176"/>
                <a:gd name="T45" fmla="*/ 43 h 153"/>
                <a:gd name="T46" fmla="*/ 119 w 176"/>
                <a:gd name="T47" fmla="*/ 35 h 153"/>
                <a:gd name="T48" fmla="*/ 103 w 176"/>
                <a:gd name="T49" fmla="*/ 29 h 153"/>
                <a:gd name="T50" fmla="*/ 88 w 176"/>
                <a:gd name="T51" fmla="*/ 23 h 153"/>
                <a:gd name="T52" fmla="*/ 72 w 176"/>
                <a:gd name="T53" fmla="*/ 18 h 153"/>
                <a:gd name="T54" fmla="*/ 56 w 176"/>
                <a:gd name="T55" fmla="*/ 13 h 153"/>
                <a:gd name="T56" fmla="*/ 41 w 176"/>
                <a:gd name="T57" fmla="*/ 8 h 153"/>
                <a:gd name="T58" fmla="*/ 28 w 176"/>
                <a:gd name="T59" fmla="*/ 5 h 153"/>
                <a:gd name="T60" fmla="*/ 16 w 176"/>
                <a:gd name="T61" fmla="*/ 3 h 153"/>
                <a:gd name="T62" fmla="*/ 8 w 176"/>
                <a:gd name="T63" fmla="*/ 0 h 153"/>
                <a:gd name="T64" fmla="*/ 2 w 176"/>
                <a:gd name="T65" fmla="*/ 1 h 153"/>
                <a:gd name="T66" fmla="*/ 0 w 176"/>
                <a:gd name="T67" fmla="*/ 0 h 153"/>
                <a:gd name="T68" fmla="*/ 3 w 176"/>
                <a:gd name="T69" fmla="*/ 152 h 15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76"/>
                <a:gd name="T106" fmla="*/ 0 h 153"/>
                <a:gd name="T107" fmla="*/ 176 w 176"/>
                <a:gd name="T108" fmla="*/ 153 h 15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76" h="153">
                  <a:moveTo>
                    <a:pt x="3" y="152"/>
                  </a:moveTo>
                  <a:lnTo>
                    <a:pt x="3" y="152"/>
                  </a:lnTo>
                  <a:lnTo>
                    <a:pt x="9" y="151"/>
                  </a:lnTo>
                  <a:lnTo>
                    <a:pt x="19" y="150"/>
                  </a:lnTo>
                  <a:lnTo>
                    <a:pt x="30" y="146"/>
                  </a:lnTo>
                  <a:lnTo>
                    <a:pt x="43" y="144"/>
                  </a:lnTo>
                  <a:lnTo>
                    <a:pt x="57" y="140"/>
                  </a:lnTo>
                  <a:lnTo>
                    <a:pt x="71" y="137"/>
                  </a:lnTo>
                  <a:lnTo>
                    <a:pt x="85" y="132"/>
                  </a:lnTo>
                  <a:lnTo>
                    <a:pt x="101" y="127"/>
                  </a:lnTo>
                  <a:lnTo>
                    <a:pt x="114" y="122"/>
                  </a:lnTo>
                  <a:lnTo>
                    <a:pt x="128" y="116"/>
                  </a:lnTo>
                  <a:lnTo>
                    <a:pt x="141" y="111"/>
                  </a:lnTo>
                  <a:lnTo>
                    <a:pt x="151" y="104"/>
                  </a:lnTo>
                  <a:lnTo>
                    <a:pt x="161" y="98"/>
                  </a:lnTo>
                  <a:lnTo>
                    <a:pt x="168" y="92"/>
                  </a:lnTo>
                  <a:lnTo>
                    <a:pt x="173" y="85"/>
                  </a:lnTo>
                  <a:lnTo>
                    <a:pt x="175" y="78"/>
                  </a:lnTo>
                  <a:lnTo>
                    <a:pt x="172" y="70"/>
                  </a:lnTo>
                  <a:lnTo>
                    <a:pt x="166" y="63"/>
                  </a:lnTo>
                  <a:lnTo>
                    <a:pt x="158" y="55"/>
                  </a:lnTo>
                  <a:lnTo>
                    <a:pt x="148" y="49"/>
                  </a:lnTo>
                  <a:lnTo>
                    <a:pt x="134" y="43"/>
                  </a:lnTo>
                  <a:lnTo>
                    <a:pt x="119" y="35"/>
                  </a:lnTo>
                  <a:lnTo>
                    <a:pt x="103" y="29"/>
                  </a:lnTo>
                  <a:lnTo>
                    <a:pt x="88" y="23"/>
                  </a:lnTo>
                  <a:lnTo>
                    <a:pt x="72" y="18"/>
                  </a:lnTo>
                  <a:lnTo>
                    <a:pt x="56" y="13"/>
                  </a:lnTo>
                  <a:lnTo>
                    <a:pt x="41" y="8"/>
                  </a:lnTo>
                  <a:lnTo>
                    <a:pt x="28" y="5"/>
                  </a:lnTo>
                  <a:lnTo>
                    <a:pt x="16" y="3"/>
                  </a:lnTo>
                  <a:lnTo>
                    <a:pt x="8" y="0"/>
                  </a:lnTo>
                  <a:lnTo>
                    <a:pt x="2" y="1"/>
                  </a:lnTo>
                  <a:lnTo>
                    <a:pt x="0" y="0"/>
                  </a:lnTo>
                  <a:lnTo>
                    <a:pt x="3" y="152"/>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54" name="Freeform 16"/>
            <p:cNvSpPr>
              <a:spLocks/>
            </p:cNvSpPr>
            <p:nvPr/>
          </p:nvSpPr>
          <p:spPr bwMode="auto">
            <a:xfrm>
              <a:off x="4086" y="1952"/>
              <a:ext cx="162" cy="76"/>
            </a:xfrm>
            <a:custGeom>
              <a:avLst/>
              <a:gdLst>
                <a:gd name="T0" fmla="*/ 161 w 162"/>
                <a:gd name="T1" fmla="*/ 75 h 76"/>
                <a:gd name="T2" fmla="*/ 159 w 162"/>
                <a:gd name="T3" fmla="*/ 69 h 76"/>
                <a:gd name="T4" fmla="*/ 154 w 162"/>
                <a:gd name="T5" fmla="*/ 61 h 76"/>
                <a:gd name="T6" fmla="*/ 147 w 162"/>
                <a:gd name="T7" fmla="*/ 54 h 76"/>
                <a:gd name="T8" fmla="*/ 136 w 162"/>
                <a:gd name="T9" fmla="*/ 47 h 76"/>
                <a:gd name="T10" fmla="*/ 126 w 162"/>
                <a:gd name="T11" fmla="*/ 42 h 76"/>
                <a:gd name="T12" fmla="*/ 111 w 162"/>
                <a:gd name="T13" fmla="*/ 35 h 76"/>
                <a:gd name="T14" fmla="*/ 97 w 162"/>
                <a:gd name="T15" fmla="*/ 30 h 76"/>
                <a:gd name="T16" fmla="*/ 82 w 162"/>
                <a:gd name="T17" fmla="*/ 24 h 76"/>
                <a:gd name="T18" fmla="*/ 67 w 162"/>
                <a:gd name="T19" fmla="*/ 20 h 76"/>
                <a:gd name="T20" fmla="*/ 52 w 162"/>
                <a:gd name="T21" fmla="*/ 14 h 76"/>
                <a:gd name="T22" fmla="*/ 37 w 162"/>
                <a:gd name="T23" fmla="*/ 10 h 76"/>
                <a:gd name="T24" fmla="*/ 26 w 162"/>
                <a:gd name="T25" fmla="*/ 7 h 76"/>
                <a:gd name="T26" fmla="*/ 15 w 162"/>
                <a:gd name="T27" fmla="*/ 5 h 76"/>
                <a:gd name="T28" fmla="*/ 7 w 162"/>
                <a:gd name="T29" fmla="*/ 2 h 76"/>
                <a:gd name="T30" fmla="*/ 1 w 162"/>
                <a:gd name="T31" fmla="*/ 1 h 76"/>
                <a:gd name="T32" fmla="*/ 0 w 162"/>
                <a:gd name="T33" fmla="*/ 0 h 76"/>
                <a:gd name="T34" fmla="*/ 3 w 162"/>
                <a:gd name="T35" fmla="*/ 75 h 76"/>
                <a:gd name="T36" fmla="*/ 161 w 162"/>
                <a:gd name="T37" fmla="*/ 75 h 7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62"/>
                <a:gd name="T58" fmla="*/ 0 h 76"/>
                <a:gd name="T59" fmla="*/ 162 w 162"/>
                <a:gd name="T60" fmla="*/ 76 h 7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62" h="76">
                  <a:moveTo>
                    <a:pt x="161" y="75"/>
                  </a:moveTo>
                  <a:lnTo>
                    <a:pt x="159" y="69"/>
                  </a:lnTo>
                  <a:lnTo>
                    <a:pt x="154" y="61"/>
                  </a:lnTo>
                  <a:lnTo>
                    <a:pt x="147" y="54"/>
                  </a:lnTo>
                  <a:lnTo>
                    <a:pt x="136" y="47"/>
                  </a:lnTo>
                  <a:lnTo>
                    <a:pt x="126" y="42"/>
                  </a:lnTo>
                  <a:lnTo>
                    <a:pt x="111" y="35"/>
                  </a:lnTo>
                  <a:lnTo>
                    <a:pt x="97" y="30"/>
                  </a:lnTo>
                  <a:lnTo>
                    <a:pt x="82" y="24"/>
                  </a:lnTo>
                  <a:lnTo>
                    <a:pt x="67" y="20"/>
                  </a:lnTo>
                  <a:lnTo>
                    <a:pt x="52" y="14"/>
                  </a:lnTo>
                  <a:lnTo>
                    <a:pt x="37" y="10"/>
                  </a:lnTo>
                  <a:lnTo>
                    <a:pt x="26" y="7"/>
                  </a:lnTo>
                  <a:lnTo>
                    <a:pt x="15" y="5"/>
                  </a:lnTo>
                  <a:lnTo>
                    <a:pt x="7" y="2"/>
                  </a:lnTo>
                  <a:lnTo>
                    <a:pt x="1" y="1"/>
                  </a:lnTo>
                  <a:lnTo>
                    <a:pt x="0" y="0"/>
                  </a:lnTo>
                  <a:lnTo>
                    <a:pt x="3" y="75"/>
                  </a:lnTo>
                  <a:lnTo>
                    <a:pt x="161" y="75"/>
                  </a:lnTo>
                </a:path>
              </a:pathLst>
            </a:custGeom>
            <a:solidFill>
              <a:srgbClr val="000000"/>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55" name="Freeform 17"/>
            <p:cNvSpPr>
              <a:spLocks/>
            </p:cNvSpPr>
            <p:nvPr/>
          </p:nvSpPr>
          <p:spPr bwMode="auto">
            <a:xfrm>
              <a:off x="4086" y="1953"/>
              <a:ext cx="168" cy="81"/>
            </a:xfrm>
            <a:custGeom>
              <a:avLst/>
              <a:gdLst>
                <a:gd name="T0" fmla="*/ 167 w 168"/>
                <a:gd name="T1" fmla="*/ 77 h 81"/>
                <a:gd name="T2" fmla="*/ 167 w 168"/>
                <a:gd name="T3" fmla="*/ 77 h 81"/>
                <a:gd name="T4" fmla="*/ 165 w 168"/>
                <a:gd name="T5" fmla="*/ 71 h 81"/>
                <a:gd name="T6" fmla="*/ 159 w 168"/>
                <a:gd name="T7" fmla="*/ 63 h 81"/>
                <a:gd name="T8" fmla="*/ 152 w 168"/>
                <a:gd name="T9" fmla="*/ 55 h 81"/>
                <a:gd name="T10" fmla="*/ 141 w 168"/>
                <a:gd name="T11" fmla="*/ 48 h 81"/>
                <a:gd name="T12" fmla="*/ 130 w 168"/>
                <a:gd name="T13" fmla="*/ 43 h 81"/>
                <a:gd name="T14" fmla="*/ 115 w 168"/>
                <a:gd name="T15" fmla="*/ 35 h 81"/>
                <a:gd name="T16" fmla="*/ 99 w 168"/>
                <a:gd name="T17" fmla="*/ 30 h 81"/>
                <a:gd name="T18" fmla="*/ 85 w 168"/>
                <a:gd name="T19" fmla="*/ 24 h 81"/>
                <a:gd name="T20" fmla="*/ 68 w 168"/>
                <a:gd name="T21" fmla="*/ 19 h 81"/>
                <a:gd name="T22" fmla="*/ 53 w 168"/>
                <a:gd name="T23" fmla="*/ 14 h 81"/>
                <a:gd name="T24" fmla="*/ 38 w 168"/>
                <a:gd name="T25" fmla="*/ 10 h 81"/>
                <a:gd name="T26" fmla="*/ 27 w 168"/>
                <a:gd name="T27" fmla="*/ 7 h 81"/>
                <a:gd name="T28" fmla="*/ 15 w 168"/>
                <a:gd name="T29" fmla="*/ 5 h 81"/>
                <a:gd name="T30" fmla="*/ 6 w 168"/>
                <a:gd name="T31" fmla="*/ 2 h 81"/>
                <a:gd name="T32" fmla="*/ 1 w 168"/>
                <a:gd name="T33" fmla="*/ 1 h 81"/>
                <a:gd name="T34" fmla="*/ 0 w 168"/>
                <a:gd name="T35" fmla="*/ 0 h 81"/>
                <a:gd name="T36" fmla="*/ 1 w 168"/>
                <a:gd name="T37" fmla="*/ 80 h 81"/>
                <a:gd name="T38" fmla="*/ 167 w 168"/>
                <a:gd name="T39" fmla="*/ 77 h 8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68"/>
                <a:gd name="T61" fmla="*/ 0 h 81"/>
                <a:gd name="T62" fmla="*/ 168 w 168"/>
                <a:gd name="T63" fmla="*/ 81 h 8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68" h="81">
                  <a:moveTo>
                    <a:pt x="167" y="77"/>
                  </a:moveTo>
                  <a:lnTo>
                    <a:pt x="167" y="77"/>
                  </a:lnTo>
                  <a:lnTo>
                    <a:pt x="165" y="71"/>
                  </a:lnTo>
                  <a:lnTo>
                    <a:pt x="159" y="63"/>
                  </a:lnTo>
                  <a:lnTo>
                    <a:pt x="152" y="55"/>
                  </a:lnTo>
                  <a:lnTo>
                    <a:pt x="141" y="48"/>
                  </a:lnTo>
                  <a:lnTo>
                    <a:pt x="130" y="43"/>
                  </a:lnTo>
                  <a:lnTo>
                    <a:pt x="115" y="35"/>
                  </a:lnTo>
                  <a:lnTo>
                    <a:pt x="99" y="30"/>
                  </a:lnTo>
                  <a:lnTo>
                    <a:pt x="85" y="24"/>
                  </a:lnTo>
                  <a:lnTo>
                    <a:pt x="68" y="19"/>
                  </a:lnTo>
                  <a:lnTo>
                    <a:pt x="53" y="14"/>
                  </a:lnTo>
                  <a:lnTo>
                    <a:pt x="38" y="10"/>
                  </a:lnTo>
                  <a:lnTo>
                    <a:pt x="27" y="7"/>
                  </a:lnTo>
                  <a:lnTo>
                    <a:pt x="15" y="5"/>
                  </a:lnTo>
                  <a:lnTo>
                    <a:pt x="6" y="2"/>
                  </a:lnTo>
                  <a:lnTo>
                    <a:pt x="1" y="1"/>
                  </a:lnTo>
                  <a:lnTo>
                    <a:pt x="0" y="0"/>
                  </a:lnTo>
                  <a:lnTo>
                    <a:pt x="1" y="80"/>
                  </a:lnTo>
                  <a:lnTo>
                    <a:pt x="167" y="77"/>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56" name="Freeform 18"/>
            <p:cNvSpPr>
              <a:spLocks/>
            </p:cNvSpPr>
            <p:nvPr/>
          </p:nvSpPr>
          <p:spPr bwMode="auto">
            <a:xfrm>
              <a:off x="4057" y="1946"/>
              <a:ext cx="198" cy="165"/>
            </a:xfrm>
            <a:custGeom>
              <a:avLst/>
              <a:gdLst>
                <a:gd name="T0" fmla="*/ 8 w 198"/>
                <a:gd name="T1" fmla="*/ 164 h 165"/>
                <a:gd name="T2" fmla="*/ 8 w 198"/>
                <a:gd name="T3" fmla="*/ 164 h 165"/>
                <a:gd name="T4" fmla="*/ 17 w 198"/>
                <a:gd name="T5" fmla="*/ 162 h 165"/>
                <a:gd name="T6" fmla="*/ 26 w 198"/>
                <a:gd name="T7" fmla="*/ 159 h 165"/>
                <a:gd name="T8" fmla="*/ 38 w 198"/>
                <a:gd name="T9" fmla="*/ 157 h 165"/>
                <a:gd name="T10" fmla="*/ 51 w 198"/>
                <a:gd name="T11" fmla="*/ 152 h 165"/>
                <a:gd name="T12" fmla="*/ 66 w 198"/>
                <a:gd name="T13" fmla="*/ 150 h 165"/>
                <a:gd name="T14" fmla="*/ 84 w 198"/>
                <a:gd name="T15" fmla="*/ 145 h 165"/>
                <a:gd name="T16" fmla="*/ 99 w 198"/>
                <a:gd name="T17" fmla="*/ 140 h 165"/>
                <a:gd name="T18" fmla="*/ 115 w 198"/>
                <a:gd name="T19" fmla="*/ 135 h 165"/>
                <a:gd name="T20" fmla="*/ 130 w 198"/>
                <a:gd name="T21" fmla="*/ 129 h 165"/>
                <a:gd name="T22" fmla="*/ 146 w 198"/>
                <a:gd name="T23" fmla="*/ 122 h 165"/>
                <a:gd name="T24" fmla="*/ 160 w 198"/>
                <a:gd name="T25" fmla="*/ 117 h 165"/>
                <a:gd name="T26" fmla="*/ 172 w 198"/>
                <a:gd name="T27" fmla="*/ 110 h 165"/>
                <a:gd name="T28" fmla="*/ 182 w 198"/>
                <a:gd name="T29" fmla="*/ 104 h 165"/>
                <a:gd name="T30" fmla="*/ 190 w 198"/>
                <a:gd name="T31" fmla="*/ 97 h 165"/>
                <a:gd name="T32" fmla="*/ 195 w 198"/>
                <a:gd name="T33" fmla="*/ 89 h 165"/>
                <a:gd name="T34" fmla="*/ 197 w 198"/>
                <a:gd name="T35" fmla="*/ 83 h 165"/>
                <a:gd name="T36" fmla="*/ 194 w 198"/>
                <a:gd name="T37" fmla="*/ 74 h 165"/>
                <a:gd name="T38" fmla="*/ 188 w 198"/>
                <a:gd name="T39" fmla="*/ 66 h 165"/>
                <a:gd name="T40" fmla="*/ 178 w 198"/>
                <a:gd name="T41" fmla="*/ 58 h 165"/>
                <a:gd name="T42" fmla="*/ 165 w 198"/>
                <a:gd name="T43" fmla="*/ 52 h 165"/>
                <a:gd name="T44" fmla="*/ 150 w 198"/>
                <a:gd name="T45" fmla="*/ 45 h 165"/>
                <a:gd name="T46" fmla="*/ 133 w 198"/>
                <a:gd name="T47" fmla="*/ 37 h 165"/>
                <a:gd name="T48" fmla="*/ 116 w 198"/>
                <a:gd name="T49" fmla="*/ 31 h 165"/>
                <a:gd name="T50" fmla="*/ 98 w 198"/>
                <a:gd name="T51" fmla="*/ 25 h 165"/>
                <a:gd name="T52" fmla="*/ 80 w 198"/>
                <a:gd name="T53" fmla="*/ 19 h 165"/>
                <a:gd name="T54" fmla="*/ 62 w 198"/>
                <a:gd name="T55" fmla="*/ 14 h 165"/>
                <a:gd name="T56" fmla="*/ 46 w 198"/>
                <a:gd name="T57" fmla="*/ 10 h 165"/>
                <a:gd name="T58" fmla="*/ 31 w 198"/>
                <a:gd name="T59" fmla="*/ 6 h 165"/>
                <a:gd name="T60" fmla="*/ 17 w 198"/>
                <a:gd name="T61" fmla="*/ 3 h 165"/>
                <a:gd name="T62" fmla="*/ 7 w 198"/>
                <a:gd name="T63" fmla="*/ 1 h 165"/>
                <a:gd name="T64" fmla="*/ 1 w 198"/>
                <a:gd name="T65" fmla="*/ 1 h 165"/>
                <a:gd name="T66" fmla="*/ 0 w 198"/>
                <a:gd name="T67" fmla="*/ 0 h 1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98"/>
                <a:gd name="T103" fmla="*/ 0 h 165"/>
                <a:gd name="T104" fmla="*/ 198 w 198"/>
                <a:gd name="T105" fmla="*/ 165 h 16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98" h="165">
                  <a:moveTo>
                    <a:pt x="8" y="164"/>
                  </a:moveTo>
                  <a:lnTo>
                    <a:pt x="8" y="164"/>
                  </a:lnTo>
                  <a:lnTo>
                    <a:pt x="17" y="162"/>
                  </a:lnTo>
                  <a:lnTo>
                    <a:pt x="26" y="159"/>
                  </a:lnTo>
                  <a:lnTo>
                    <a:pt x="38" y="157"/>
                  </a:lnTo>
                  <a:lnTo>
                    <a:pt x="51" y="152"/>
                  </a:lnTo>
                  <a:lnTo>
                    <a:pt x="66" y="150"/>
                  </a:lnTo>
                  <a:lnTo>
                    <a:pt x="84" y="145"/>
                  </a:lnTo>
                  <a:lnTo>
                    <a:pt x="99" y="140"/>
                  </a:lnTo>
                  <a:lnTo>
                    <a:pt x="115" y="135"/>
                  </a:lnTo>
                  <a:lnTo>
                    <a:pt x="130" y="129"/>
                  </a:lnTo>
                  <a:lnTo>
                    <a:pt x="146" y="122"/>
                  </a:lnTo>
                  <a:lnTo>
                    <a:pt x="160" y="117"/>
                  </a:lnTo>
                  <a:lnTo>
                    <a:pt x="172" y="110"/>
                  </a:lnTo>
                  <a:lnTo>
                    <a:pt x="182" y="104"/>
                  </a:lnTo>
                  <a:lnTo>
                    <a:pt x="190" y="97"/>
                  </a:lnTo>
                  <a:lnTo>
                    <a:pt x="195" y="89"/>
                  </a:lnTo>
                  <a:lnTo>
                    <a:pt x="197" y="83"/>
                  </a:lnTo>
                  <a:lnTo>
                    <a:pt x="194" y="74"/>
                  </a:lnTo>
                  <a:lnTo>
                    <a:pt x="188" y="66"/>
                  </a:lnTo>
                  <a:lnTo>
                    <a:pt x="178" y="58"/>
                  </a:lnTo>
                  <a:lnTo>
                    <a:pt x="165" y="52"/>
                  </a:lnTo>
                  <a:lnTo>
                    <a:pt x="150" y="45"/>
                  </a:lnTo>
                  <a:lnTo>
                    <a:pt x="133" y="37"/>
                  </a:lnTo>
                  <a:lnTo>
                    <a:pt x="116" y="31"/>
                  </a:lnTo>
                  <a:lnTo>
                    <a:pt x="98" y="25"/>
                  </a:lnTo>
                  <a:lnTo>
                    <a:pt x="80" y="19"/>
                  </a:lnTo>
                  <a:lnTo>
                    <a:pt x="62" y="14"/>
                  </a:lnTo>
                  <a:lnTo>
                    <a:pt x="46" y="10"/>
                  </a:lnTo>
                  <a:lnTo>
                    <a:pt x="31" y="6"/>
                  </a:lnTo>
                  <a:lnTo>
                    <a:pt x="17" y="3"/>
                  </a:lnTo>
                  <a:lnTo>
                    <a:pt x="7" y="1"/>
                  </a:lnTo>
                  <a:lnTo>
                    <a:pt x="1" y="1"/>
                  </a:lnTo>
                  <a:lnTo>
                    <a:pt x="0" y="0"/>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57" name="Line 19"/>
            <p:cNvSpPr>
              <a:spLocks noChangeShapeType="1"/>
            </p:cNvSpPr>
            <p:nvPr/>
          </p:nvSpPr>
          <p:spPr bwMode="auto">
            <a:xfrm>
              <a:off x="4085" y="1957"/>
              <a:ext cx="3" cy="142"/>
            </a:xfrm>
            <a:prstGeom prst="line">
              <a:avLst/>
            </a:prstGeom>
            <a:noFill/>
            <a:ln w="12700">
              <a:solidFill>
                <a:srgbClr val="000000"/>
              </a:solidFill>
              <a:round/>
              <a:headEnd/>
              <a:tailEnd/>
            </a:ln>
          </p:spPr>
          <p:txBody>
            <a:bodyPr wrap="none" anchor="ctr"/>
            <a:lstStyle/>
            <a:p>
              <a:endParaRPr lang="en-GB" b="1">
                <a:solidFill>
                  <a:srgbClr val="FFFF00"/>
                </a:solidFill>
              </a:endParaRPr>
            </a:p>
          </p:txBody>
        </p:sp>
        <p:sp>
          <p:nvSpPr>
            <p:cNvPr id="39958" name="Line 20"/>
            <p:cNvSpPr>
              <a:spLocks noChangeShapeType="1"/>
            </p:cNvSpPr>
            <p:nvPr/>
          </p:nvSpPr>
          <p:spPr bwMode="auto">
            <a:xfrm flipH="1">
              <a:off x="1676" y="1544"/>
              <a:ext cx="10" cy="6"/>
            </a:xfrm>
            <a:prstGeom prst="line">
              <a:avLst/>
            </a:prstGeom>
            <a:noFill/>
            <a:ln w="12700">
              <a:solidFill>
                <a:srgbClr val="FFFFFF"/>
              </a:solidFill>
              <a:round/>
              <a:headEnd/>
              <a:tailEnd/>
            </a:ln>
          </p:spPr>
          <p:txBody>
            <a:bodyPr wrap="none" anchor="ctr"/>
            <a:lstStyle/>
            <a:p>
              <a:endParaRPr lang="en-GB" b="1">
                <a:solidFill>
                  <a:srgbClr val="FFFF00"/>
                </a:solidFill>
              </a:endParaRPr>
            </a:p>
          </p:txBody>
        </p:sp>
        <p:sp>
          <p:nvSpPr>
            <p:cNvPr id="39959" name="Freeform 21"/>
            <p:cNvSpPr>
              <a:spLocks/>
            </p:cNvSpPr>
            <p:nvPr/>
          </p:nvSpPr>
          <p:spPr bwMode="auto">
            <a:xfrm>
              <a:off x="1621" y="1541"/>
              <a:ext cx="60" cy="629"/>
            </a:xfrm>
            <a:custGeom>
              <a:avLst/>
              <a:gdLst>
                <a:gd name="T0" fmla="*/ 59 w 60"/>
                <a:gd name="T1" fmla="*/ 0 h 629"/>
                <a:gd name="T2" fmla="*/ 59 w 60"/>
                <a:gd name="T3" fmla="*/ 0 h 629"/>
                <a:gd name="T4" fmla="*/ 58 w 60"/>
                <a:gd name="T5" fmla="*/ 3 h 629"/>
                <a:gd name="T6" fmla="*/ 57 w 60"/>
                <a:gd name="T7" fmla="*/ 14 h 629"/>
                <a:gd name="T8" fmla="*/ 59 w 60"/>
                <a:gd name="T9" fmla="*/ 27 h 629"/>
                <a:gd name="T10" fmla="*/ 59 w 60"/>
                <a:gd name="T11" fmla="*/ 43 h 629"/>
                <a:gd name="T12" fmla="*/ 59 w 60"/>
                <a:gd name="T13" fmla="*/ 59 h 629"/>
                <a:gd name="T14" fmla="*/ 59 w 60"/>
                <a:gd name="T15" fmla="*/ 74 h 629"/>
                <a:gd name="T16" fmla="*/ 59 w 60"/>
                <a:gd name="T17" fmla="*/ 84 h 629"/>
                <a:gd name="T18" fmla="*/ 59 w 60"/>
                <a:gd name="T19" fmla="*/ 87 h 629"/>
                <a:gd name="T20" fmla="*/ 0 w 60"/>
                <a:gd name="T21" fmla="*/ 87 h 629"/>
                <a:gd name="T22" fmla="*/ 6 w 60"/>
                <a:gd name="T23" fmla="*/ 628 h 62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0"/>
                <a:gd name="T37" fmla="*/ 0 h 629"/>
                <a:gd name="T38" fmla="*/ 60 w 60"/>
                <a:gd name="T39" fmla="*/ 629 h 62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0" h="629">
                  <a:moveTo>
                    <a:pt x="59" y="0"/>
                  </a:moveTo>
                  <a:lnTo>
                    <a:pt x="59" y="0"/>
                  </a:lnTo>
                  <a:lnTo>
                    <a:pt x="58" y="3"/>
                  </a:lnTo>
                  <a:lnTo>
                    <a:pt x="57" y="14"/>
                  </a:lnTo>
                  <a:lnTo>
                    <a:pt x="59" y="27"/>
                  </a:lnTo>
                  <a:lnTo>
                    <a:pt x="59" y="43"/>
                  </a:lnTo>
                  <a:lnTo>
                    <a:pt x="59" y="59"/>
                  </a:lnTo>
                  <a:lnTo>
                    <a:pt x="59" y="74"/>
                  </a:lnTo>
                  <a:lnTo>
                    <a:pt x="59" y="84"/>
                  </a:lnTo>
                  <a:lnTo>
                    <a:pt x="59" y="87"/>
                  </a:lnTo>
                  <a:lnTo>
                    <a:pt x="0" y="87"/>
                  </a:lnTo>
                  <a:lnTo>
                    <a:pt x="6" y="628"/>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60" name="Freeform 22"/>
            <p:cNvSpPr>
              <a:spLocks/>
            </p:cNvSpPr>
            <p:nvPr/>
          </p:nvSpPr>
          <p:spPr bwMode="auto">
            <a:xfrm>
              <a:off x="2775" y="1791"/>
              <a:ext cx="862" cy="158"/>
            </a:xfrm>
            <a:custGeom>
              <a:avLst/>
              <a:gdLst>
                <a:gd name="T0" fmla="*/ 861 w 862"/>
                <a:gd name="T1" fmla="*/ 109 h 158"/>
                <a:gd name="T2" fmla="*/ 845 w 862"/>
                <a:gd name="T3" fmla="*/ 151 h 158"/>
                <a:gd name="T4" fmla="*/ 693 w 862"/>
                <a:gd name="T5" fmla="*/ 157 h 158"/>
                <a:gd name="T6" fmla="*/ 51 w 862"/>
                <a:gd name="T7" fmla="*/ 62 h 158"/>
                <a:gd name="T8" fmla="*/ 49 w 862"/>
                <a:gd name="T9" fmla="*/ 59 h 158"/>
                <a:gd name="T10" fmla="*/ 44 w 862"/>
                <a:gd name="T11" fmla="*/ 52 h 158"/>
                <a:gd name="T12" fmla="*/ 35 w 862"/>
                <a:gd name="T13" fmla="*/ 43 h 158"/>
                <a:gd name="T14" fmla="*/ 25 w 862"/>
                <a:gd name="T15" fmla="*/ 31 h 158"/>
                <a:gd name="T16" fmla="*/ 15 w 862"/>
                <a:gd name="T17" fmla="*/ 20 h 158"/>
                <a:gd name="T18" fmla="*/ 7 w 862"/>
                <a:gd name="T19" fmla="*/ 10 h 158"/>
                <a:gd name="T20" fmla="*/ 2 w 862"/>
                <a:gd name="T21" fmla="*/ 3 h 158"/>
                <a:gd name="T22" fmla="*/ 0 w 862"/>
                <a:gd name="T23" fmla="*/ 0 h 1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62"/>
                <a:gd name="T37" fmla="*/ 0 h 158"/>
                <a:gd name="T38" fmla="*/ 862 w 862"/>
                <a:gd name="T39" fmla="*/ 158 h 15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62" h="158">
                  <a:moveTo>
                    <a:pt x="861" y="109"/>
                  </a:moveTo>
                  <a:lnTo>
                    <a:pt x="845" y="151"/>
                  </a:lnTo>
                  <a:lnTo>
                    <a:pt x="693" y="157"/>
                  </a:lnTo>
                  <a:lnTo>
                    <a:pt x="51" y="62"/>
                  </a:lnTo>
                  <a:lnTo>
                    <a:pt x="49" y="59"/>
                  </a:lnTo>
                  <a:lnTo>
                    <a:pt x="44" y="52"/>
                  </a:lnTo>
                  <a:lnTo>
                    <a:pt x="35" y="43"/>
                  </a:lnTo>
                  <a:lnTo>
                    <a:pt x="25" y="31"/>
                  </a:lnTo>
                  <a:lnTo>
                    <a:pt x="15" y="20"/>
                  </a:lnTo>
                  <a:lnTo>
                    <a:pt x="7" y="10"/>
                  </a:lnTo>
                  <a:lnTo>
                    <a:pt x="2" y="3"/>
                  </a:lnTo>
                  <a:lnTo>
                    <a:pt x="0" y="0"/>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61" name="Freeform 23"/>
            <p:cNvSpPr>
              <a:spLocks/>
            </p:cNvSpPr>
            <p:nvPr/>
          </p:nvSpPr>
          <p:spPr bwMode="auto">
            <a:xfrm>
              <a:off x="2753" y="1799"/>
              <a:ext cx="896" cy="171"/>
            </a:xfrm>
            <a:custGeom>
              <a:avLst/>
              <a:gdLst>
                <a:gd name="T0" fmla="*/ 895 w 896"/>
                <a:gd name="T1" fmla="*/ 101 h 171"/>
                <a:gd name="T2" fmla="*/ 868 w 896"/>
                <a:gd name="T3" fmla="*/ 165 h 171"/>
                <a:gd name="T4" fmla="*/ 710 w 896"/>
                <a:gd name="T5" fmla="*/ 170 h 171"/>
                <a:gd name="T6" fmla="*/ 60 w 896"/>
                <a:gd name="T7" fmla="*/ 74 h 171"/>
                <a:gd name="T8" fmla="*/ 0 w 896"/>
                <a:gd name="T9" fmla="*/ 0 h 171"/>
                <a:gd name="T10" fmla="*/ 0 60000 65536"/>
                <a:gd name="T11" fmla="*/ 0 60000 65536"/>
                <a:gd name="T12" fmla="*/ 0 60000 65536"/>
                <a:gd name="T13" fmla="*/ 0 60000 65536"/>
                <a:gd name="T14" fmla="*/ 0 60000 65536"/>
                <a:gd name="T15" fmla="*/ 0 w 896"/>
                <a:gd name="T16" fmla="*/ 0 h 171"/>
                <a:gd name="T17" fmla="*/ 896 w 896"/>
                <a:gd name="T18" fmla="*/ 171 h 171"/>
              </a:gdLst>
              <a:ahLst/>
              <a:cxnLst>
                <a:cxn ang="T10">
                  <a:pos x="T0" y="T1"/>
                </a:cxn>
                <a:cxn ang="T11">
                  <a:pos x="T2" y="T3"/>
                </a:cxn>
                <a:cxn ang="T12">
                  <a:pos x="T4" y="T5"/>
                </a:cxn>
                <a:cxn ang="T13">
                  <a:pos x="T6" y="T7"/>
                </a:cxn>
                <a:cxn ang="T14">
                  <a:pos x="T8" y="T9"/>
                </a:cxn>
              </a:cxnLst>
              <a:rect l="T15" t="T16" r="T17" b="T18"/>
              <a:pathLst>
                <a:path w="896" h="171">
                  <a:moveTo>
                    <a:pt x="895" y="101"/>
                  </a:moveTo>
                  <a:lnTo>
                    <a:pt x="868" y="165"/>
                  </a:lnTo>
                  <a:lnTo>
                    <a:pt x="710" y="170"/>
                  </a:lnTo>
                  <a:lnTo>
                    <a:pt x="60" y="74"/>
                  </a:lnTo>
                  <a:lnTo>
                    <a:pt x="0" y="0"/>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62" name="Freeform 24"/>
            <p:cNvSpPr>
              <a:spLocks/>
            </p:cNvSpPr>
            <p:nvPr/>
          </p:nvSpPr>
          <p:spPr bwMode="auto">
            <a:xfrm>
              <a:off x="1457" y="1682"/>
              <a:ext cx="58" cy="263"/>
            </a:xfrm>
            <a:custGeom>
              <a:avLst/>
              <a:gdLst>
                <a:gd name="T0" fmla="*/ 28 w 58"/>
                <a:gd name="T1" fmla="*/ 0 h 263"/>
                <a:gd name="T2" fmla="*/ 57 w 58"/>
                <a:gd name="T3" fmla="*/ 0 h 263"/>
                <a:gd name="T4" fmla="*/ 55 w 58"/>
                <a:gd name="T5" fmla="*/ 11 h 263"/>
                <a:gd name="T6" fmla="*/ 52 w 58"/>
                <a:gd name="T7" fmla="*/ 39 h 263"/>
                <a:gd name="T8" fmla="*/ 48 w 58"/>
                <a:gd name="T9" fmla="*/ 80 h 263"/>
                <a:gd name="T10" fmla="*/ 44 w 58"/>
                <a:gd name="T11" fmla="*/ 128 h 263"/>
                <a:gd name="T12" fmla="*/ 38 w 58"/>
                <a:gd name="T13" fmla="*/ 175 h 263"/>
                <a:gd name="T14" fmla="*/ 34 w 58"/>
                <a:gd name="T15" fmla="*/ 215 h 263"/>
                <a:gd name="T16" fmla="*/ 31 w 58"/>
                <a:gd name="T17" fmla="*/ 245 h 263"/>
                <a:gd name="T18" fmla="*/ 29 w 58"/>
                <a:gd name="T19" fmla="*/ 255 h 263"/>
                <a:gd name="T20" fmla="*/ 32 w 58"/>
                <a:gd name="T21" fmla="*/ 256 h 263"/>
                <a:gd name="T22" fmla="*/ 35 w 58"/>
                <a:gd name="T23" fmla="*/ 257 h 263"/>
                <a:gd name="T24" fmla="*/ 39 w 58"/>
                <a:gd name="T25" fmla="*/ 257 h 263"/>
                <a:gd name="T26" fmla="*/ 45 w 58"/>
                <a:gd name="T27" fmla="*/ 257 h 263"/>
                <a:gd name="T28" fmla="*/ 48 w 58"/>
                <a:gd name="T29" fmla="*/ 257 h 263"/>
                <a:gd name="T30" fmla="*/ 50 w 58"/>
                <a:gd name="T31" fmla="*/ 258 h 263"/>
                <a:gd name="T32" fmla="*/ 51 w 58"/>
                <a:gd name="T33" fmla="*/ 257 h 263"/>
                <a:gd name="T34" fmla="*/ 51 w 58"/>
                <a:gd name="T35" fmla="*/ 262 h 263"/>
                <a:gd name="T36" fmla="*/ 0 w 58"/>
                <a:gd name="T37" fmla="*/ 261 h 26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8"/>
                <a:gd name="T58" fmla="*/ 0 h 263"/>
                <a:gd name="T59" fmla="*/ 58 w 58"/>
                <a:gd name="T60" fmla="*/ 263 h 26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8" h="263">
                  <a:moveTo>
                    <a:pt x="28" y="0"/>
                  </a:moveTo>
                  <a:lnTo>
                    <a:pt x="57" y="0"/>
                  </a:lnTo>
                  <a:lnTo>
                    <a:pt x="55" y="11"/>
                  </a:lnTo>
                  <a:lnTo>
                    <a:pt x="52" y="39"/>
                  </a:lnTo>
                  <a:lnTo>
                    <a:pt x="48" y="80"/>
                  </a:lnTo>
                  <a:lnTo>
                    <a:pt x="44" y="128"/>
                  </a:lnTo>
                  <a:lnTo>
                    <a:pt x="38" y="175"/>
                  </a:lnTo>
                  <a:lnTo>
                    <a:pt x="34" y="215"/>
                  </a:lnTo>
                  <a:lnTo>
                    <a:pt x="31" y="245"/>
                  </a:lnTo>
                  <a:lnTo>
                    <a:pt x="29" y="255"/>
                  </a:lnTo>
                  <a:lnTo>
                    <a:pt x="32" y="256"/>
                  </a:lnTo>
                  <a:lnTo>
                    <a:pt x="35" y="257"/>
                  </a:lnTo>
                  <a:lnTo>
                    <a:pt x="39" y="257"/>
                  </a:lnTo>
                  <a:lnTo>
                    <a:pt x="45" y="257"/>
                  </a:lnTo>
                  <a:lnTo>
                    <a:pt x="48" y="257"/>
                  </a:lnTo>
                  <a:lnTo>
                    <a:pt x="50" y="258"/>
                  </a:lnTo>
                  <a:lnTo>
                    <a:pt x="51" y="257"/>
                  </a:lnTo>
                  <a:lnTo>
                    <a:pt x="51" y="262"/>
                  </a:lnTo>
                  <a:lnTo>
                    <a:pt x="0" y="261"/>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63" name="Freeform 25"/>
            <p:cNvSpPr>
              <a:spLocks/>
            </p:cNvSpPr>
            <p:nvPr/>
          </p:nvSpPr>
          <p:spPr bwMode="auto">
            <a:xfrm>
              <a:off x="3957" y="2038"/>
              <a:ext cx="67" cy="34"/>
            </a:xfrm>
            <a:custGeom>
              <a:avLst/>
              <a:gdLst>
                <a:gd name="T0" fmla="*/ 66 w 67"/>
                <a:gd name="T1" fmla="*/ 19 h 34"/>
                <a:gd name="T2" fmla="*/ 64 w 67"/>
                <a:gd name="T3" fmla="*/ 17 h 34"/>
                <a:gd name="T4" fmla="*/ 61 w 67"/>
                <a:gd name="T5" fmla="*/ 16 h 34"/>
                <a:gd name="T6" fmla="*/ 53 w 67"/>
                <a:gd name="T7" fmla="*/ 14 h 34"/>
                <a:gd name="T8" fmla="*/ 46 w 67"/>
                <a:gd name="T9" fmla="*/ 11 h 34"/>
                <a:gd name="T10" fmla="*/ 38 w 67"/>
                <a:gd name="T11" fmla="*/ 9 h 34"/>
                <a:gd name="T12" fmla="*/ 28 w 67"/>
                <a:gd name="T13" fmla="*/ 8 h 34"/>
                <a:gd name="T14" fmla="*/ 18 w 67"/>
                <a:gd name="T15" fmla="*/ 3 h 34"/>
                <a:gd name="T16" fmla="*/ 9 w 67"/>
                <a:gd name="T17" fmla="*/ 0 h 34"/>
                <a:gd name="T18" fmla="*/ 4 w 67"/>
                <a:gd name="T19" fmla="*/ 0 h 34"/>
                <a:gd name="T20" fmla="*/ 1 w 67"/>
                <a:gd name="T21" fmla="*/ 2 h 34"/>
                <a:gd name="T22" fmla="*/ 0 w 67"/>
                <a:gd name="T23" fmla="*/ 7 h 34"/>
                <a:gd name="T24" fmla="*/ 1 w 67"/>
                <a:gd name="T25" fmla="*/ 14 h 34"/>
                <a:gd name="T26" fmla="*/ 1 w 67"/>
                <a:gd name="T27" fmla="*/ 20 h 34"/>
                <a:gd name="T28" fmla="*/ 2 w 67"/>
                <a:gd name="T29" fmla="*/ 26 h 34"/>
                <a:gd name="T30" fmla="*/ 5 w 67"/>
                <a:gd name="T31" fmla="*/ 31 h 34"/>
                <a:gd name="T32" fmla="*/ 8 w 67"/>
                <a:gd name="T33" fmla="*/ 33 h 34"/>
                <a:gd name="T34" fmla="*/ 16 w 67"/>
                <a:gd name="T35" fmla="*/ 29 h 34"/>
                <a:gd name="T36" fmla="*/ 24 w 67"/>
                <a:gd name="T37" fmla="*/ 28 h 34"/>
                <a:gd name="T38" fmla="*/ 34 w 67"/>
                <a:gd name="T39" fmla="*/ 26 h 34"/>
                <a:gd name="T40" fmla="*/ 43 w 67"/>
                <a:gd name="T41" fmla="*/ 24 h 34"/>
                <a:gd name="T42" fmla="*/ 52 w 67"/>
                <a:gd name="T43" fmla="*/ 23 h 34"/>
                <a:gd name="T44" fmla="*/ 59 w 67"/>
                <a:gd name="T45" fmla="*/ 21 h 34"/>
                <a:gd name="T46" fmla="*/ 65 w 67"/>
                <a:gd name="T47" fmla="*/ 20 h 34"/>
                <a:gd name="T48" fmla="*/ 66 w 67"/>
                <a:gd name="T49" fmla="*/ 19 h 3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34"/>
                <a:gd name="T77" fmla="*/ 67 w 67"/>
                <a:gd name="T78" fmla="*/ 34 h 3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34">
                  <a:moveTo>
                    <a:pt x="66" y="19"/>
                  </a:moveTo>
                  <a:lnTo>
                    <a:pt x="64" y="17"/>
                  </a:lnTo>
                  <a:lnTo>
                    <a:pt x="61" y="16"/>
                  </a:lnTo>
                  <a:lnTo>
                    <a:pt x="53" y="14"/>
                  </a:lnTo>
                  <a:lnTo>
                    <a:pt x="46" y="11"/>
                  </a:lnTo>
                  <a:lnTo>
                    <a:pt x="38" y="9"/>
                  </a:lnTo>
                  <a:lnTo>
                    <a:pt x="28" y="8"/>
                  </a:lnTo>
                  <a:lnTo>
                    <a:pt x="18" y="3"/>
                  </a:lnTo>
                  <a:lnTo>
                    <a:pt x="9" y="0"/>
                  </a:lnTo>
                  <a:lnTo>
                    <a:pt x="4" y="0"/>
                  </a:lnTo>
                  <a:lnTo>
                    <a:pt x="1" y="2"/>
                  </a:lnTo>
                  <a:lnTo>
                    <a:pt x="0" y="7"/>
                  </a:lnTo>
                  <a:lnTo>
                    <a:pt x="1" y="14"/>
                  </a:lnTo>
                  <a:lnTo>
                    <a:pt x="1" y="20"/>
                  </a:lnTo>
                  <a:lnTo>
                    <a:pt x="2" y="26"/>
                  </a:lnTo>
                  <a:lnTo>
                    <a:pt x="5" y="31"/>
                  </a:lnTo>
                  <a:lnTo>
                    <a:pt x="8" y="33"/>
                  </a:lnTo>
                  <a:lnTo>
                    <a:pt x="16" y="29"/>
                  </a:lnTo>
                  <a:lnTo>
                    <a:pt x="24" y="28"/>
                  </a:lnTo>
                  <a:lnTo>
                    <a:pt x="34" y="26"/>
                  </a:lnTo>
                  <a:lnTo>
                    <a:pt x="43" y="24"/>
                  </a:lnTo>
                  <a:lnTo>
                    <a:pt x="52" y="23"/>
                  </a:lnTo>
                  <a:lnTo>
                    <a:pt x="59" y="21"/>
                  </a:lnTo>
                  <a:lnTo>
                    <a:pt x="65" y="20"/>
                  </a:lnTo>
                  <a:lnTo>
                    <a:pt x="66" y="19"/>
                  </a:lnTo>
                </a:path>
              </a:pathLst>
            </a:custGeom>
            <a:solidFill>
              <a:srgbClr val="FFFFFF"/>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64" name="Freeform 26"/>
            <p:cNvSpPr>
              <a:spLocks/>
            </p:cNvSpPr>
            <p:nvPr/>
          </p:nvSpPr>
          <p:spPr bwMode="auto">
            <a:xfrm>
              <a:off x="3956" y="2039"/>
              <a:ext cx="73" cy="39"/>
            </a:xfrm>
            <a:custGeom>
              <a:avLst/>
              <a:gdLst>
                <a:gd name="T0" fmla="*/ 72 w 73"/>
                <a:gd name="T1" fmla="*/ 20 h 39"/>
                <a:gd name="T2" fmla="*/ 72 w 73"/>
                <a:gd name="T3" fmla="*/ 20 h 39"/>
                <a:gd name="T4" fmla="*/ 71 w 73"/>
                <a:gd name="T5" fmla="*/ 18 h 39"/>
                <a:gd name="T6" fmla="*/ 67 w 73"/>
                <a:gd name="T7" fmla="*/ 16 h 39"/>
                <a:gd name="T8" fmla="*/ 58 w 73"/>
                <a:gd name="T9" fmla="*/ 15 h 39"/>
                <a:gd name="T10" fmla="*/ 51 w 73"/>
                <a:gd name="T11" fmla="*/ 13 h 39"/>
                <a:gd name="T12" fmla="*/ 41 w 73"/>
                <a:gd name="T13" fmla="*/ 10 h 39"/>
                <a:gd name="T14" fmla="*/ 31 w 73"/>
                <a:gd name="T15" fmla="*/ 8 h 39"/>
                <a:gd name="T16" fmla="*/ 19 w 73"/>
                <a:gd name="T17" fmla="*/ 4 h 39"/>
                <a:gd name="T18" fmla="*/ 9 w 73"/>
                <a:gd name="T19" fmla="*/ 0 h 39"/>
                <a:gd name="T20" fmla="*/ 5 w 73"/>
                <a:gd name="T21" fmla="*/ 0 h 39"/>
                <a:gd name="T22" fmla="*/ 2 w 73"/>
                <a:gd name="T23" fmla="*/ 3 h 39"/>
                <a:gd name="T24" fmla="*/ 0 w 73"/>
                <a:gd name="T25" fmla="*/ 9 h 39"/>
                <a:gd name="T26" fmla="*/ 0 w 73"/>
                <a:gd name="T27" fmla="*/ 16 h 39"/>
                <a:gd name="T28" fmla="*/ 0 w 73"/>
                <a:gd name="T29" fmla="*/ 24 h 39"/>
                <a:gd name="T30" fmla="*/ 2 w 73"/>
                <a:gd name="T31" fmla="*/ 31 h 39"/>
                <a:gd name="T32" fmla="*/ 5 w 73"/>
                <a:gd name="T33" fmla="*/ 35 h 39"/>
                <a:gd name="T34" fmla="*/ 9 w 73"/>
                <a:gd name="T35" fmla="*/ 38 h 39"/>
                <a:gd name="T36" fmla="*/ 17 w 73"/>
                <a:gd name="T37" fmla="*/ 34 h 39"/>
                <a:gd name="T38" fmla="*/ 27 w 73"/>
                <a:gd name="T39" fmla="*/ 32 h 39"/>
                <a:gd name="T40" fmla="*/ 36 w 73"/>
                <a:gd name="T41" fmla="*/ 28 h 39"/>
                <a:gd name="T42" fmla="*/ 47 w 73"/>
                <a:gd name="T43" fmla="*/ 26 h 39"/>
                <a:gd name="T44" fmla="*/ 57 w 73"/>
                <a:gd name="T45" fmla="*/ 26 h 39"/>
                <a:gd name="T46" fmla="*/ 64 w 73"/>
                <a:gd name="T47" fmla="*/ 23 h 39"/>
                <a:gd name="T48" fmla="*/ 70 w 73"/>
                <a:gd name="T49" fmla="*/ 22 h 39"/>
                <a:gd name="T50" fmla="*/ 72 w 73"/>
                <a:gd name="T51" fmla="*/ 20 h 3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3"/>
                <a:gd name="T79" fmla="*/ 0 h 39"/>
                <a:gd name="T80" fmla="*/ 73 w 73"/>
                <a:gd name="T81" fmla="*/ 39 h 3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3" h="39">
                  <a:moveTo>
                    <a:pt x="72" y="20"/>
                  </a:moveTo>
                  <a:lnTo>
                    <a:pt x="72" y="20"/>
                  </a:lnTo>
                  <a:lnTo>
                    <a:pt x="71" y="18"/>
                  </a:lnTo>
                  <a:lnTo>
                    <a:pt x="67" y="16"/>
                  </a:lnTo>
                  <a:lnTo>
                    <a:pt x="58" y="15"/>
                  </a:lnTo>
                  <a:lnTo>
                    <a:pt x="51" y="13"/>
                  </a:lnTo>
                  <a:lnTo>
                    <a:pt x="41" y="10"/>
                  </a:lnTo>
                  <a:lnTo>
                    <a:pt x="31" y="8"/>
                  </a:lnTo>
                  <a:lnTo>
                    <a:pt x="19" y="4"/>
                  </a:lnTo>
                  <a:lnTo>
                    <a:pt x="9" y="0"/>
                  </a:lnTo>
                  <a:lnTo>
                    <a:pt x="5" y="0"/>
                  </a:lnTo>
                  <a:lnTo>
                    <a:pt x="2" y="3"/>
                  </a:lnTo>
                  <a:lnTo>
                    <a:pt x="0" y="9"/>
                  </a:lnTo>
                  <a:lnTo>
                    <a:pt x="0" y="16"/>
                  </a:lnTo>
                  <a:lnTo>
                    <a:pt x="0" y="24"/>
                  </a:lnTo>
                  <a:lnTo>
                    <a:pt x="2" y="31"/>
                  </a:lnTo>
                  <a:lnTo>
                    <a:pt x="5" y="35"/>
                  </a:lnTo>
                  <a:lnTo>
                    <a:pt x="9" y="38"/>
                  </a:lnTo>
                  <a:lnTo>
                    <a:pt x="17" y="34"/>
                  </a:lnTo>
                  <a:lnTo>
                    <a:pt x="27" y="32"/>
                  </a:lnTo>
                  <a:lnTo>
                    <a:pt x="36" y="28"/>
                  </a:lnTo>
                  <a:lnTo>
                    <a:pt x="47" y="26"/>
                  </a:lnTo>
                  <a:lnTo>
                    <a:pt x="57" y="26"/>
                  </a:lnTo>
                  <a:lnTo>
                    <a:pt x="64" y="23"/>
                  </a:lnTo>
                  <a:lnTo>
                    <a:pt x="70" y="22"/>
                  </a:lnTo>
                  <a:lnTo>
                    <a:pt x="72" y="20"/>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65" name="Freeform 27"/>
            <p:cNvSpPr>
              <a:spLocks/>
            </p:cNvSpPr>
            <p:nvPr/>
          </p:nvSpPr>
          <p:spPr bwMode="auto">
            <a:xfrm>
              <a:off x="2385" y="1798"/>
              <a:ext cx="116" cy="86"/>
            </a:xfrm>
            <a:custGeom>
              <a:avLst/>
              <a:gdLst>
                <a:gd name="T0" fmla="*/ 5 w 116"/>
                <a:gd name="T1" fmla="*/ 14 h 86"/>
                <a:gd name="T2" fmla="*/ 1 w 116"/>
                <a:gd name="T3" fmla="*/ 15 h 86"/>
                <a:gd name="T4" fmla="*/ 0 w 116"/>
                <a:gd name="T5" fmla="*/ 18 h 86"/>
                <a:gd name="T6" fmla="*/ 2 w 116"/>
                <a:gd name="T7" fmla="*/ 20 h 86"/>
                <a:gd name="T8" fmla="*/ 6 w 116"/>
                <a:gd name="T9" fmla="*/ 22 h 86"/>
                <a:gd name="T10" fmla="*/ 58 w 116"/>
                <a:gd name="T11" fmla="*/ 12 h 86"/>
                <a:gd name="T12" fmla="*/ 83 w 116"/>
                <a:gd name="T13" fmla="*/ 85 h 86"/>
                <a:gd name="T14" fmla="*/ 115 w 116"/>
                <a:gd name="T15" fmla="*/ 77 h 86"/>
                <a:gd name="T16" fmla="*/ 75 w 116"/>
                <a:gd name="T17" fmla="*/ 8 h 86"/>
                <a:gd name="T18" fmla="*/ 84 w 116"/>
                <a:gd name="T19" fmla="*/ 8 h 86"/>
                <a:gd name="T20" fmla="*/ 86 w 116"/>
                <a:gd name="T21" fmla="*/ 5 h 86"/>
                <a:gd name="T22" fmla="*/ 87 w 116"/>
                <a:gd name="T23" fmla="*/ 2 h 86"/>
                <a:gd name="T24" fmla="*/ 86 w 116"/>
                <a:gd name="T25" fmla="*/ 0 h 86"/>
                <a:gd name="T26" fmla="*/ 81 w 116"/>
                <a:gd name="T27" fmla="*/ 0 h 86"/>
                <a:gd name="T28" fmla="*/ 5 w 116"/>
                <a:gd name="T29" fmla="*/ 14 h 8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6"/>
                <a:gd name="T46" fmla="*/ 0 h 86"/>
                <a:gd name="T47" fmla="*/ 116 w 116"/>
                <a:gd name="T48" fmla="*/ 86 h 8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6" h="86">
                  <a:moveTo>
                    <a:pt x="5" y="14"/>
                  </a:moveTo>
                  <a:lnTo>
                    <a:pt x="1" y="15"/>
                  </a:lnTo>
                  <a:lnTo>
                    <a:pt x="0" y="18"/>
                  </a:lnTo>
                  <a:lnTo>
                    <a:pt x="2" y="20"/>
                  </a:lnTo>
                  <a:lnTo>
                    <a:pt x="6" y="22"/>
                  </a:lnTo>
                  <a:lnTo>
                    <a:pt x="58" y="12"/>
                  </a:lnTo>
                  <a:lnTo>
                    <a:pt x="83" y="85"/>
                  </a:lnTo>
                  <a:lnTo>
                    <a:pt x="115" y="77"/>
                  </a:lnTo>
                  <a:lnTo>
                    <a:pt x="75" y="8"/>
                  </a:lnTo>
                  <a:lnTo>
                    <a:pt x="84" y="8"/>
                  </a:lnTo>
                  <a:lnTo>
                    <a:pt x="86" y="5"/>
                  </a:lnTo>
                  <a:lnTo>
                    <a:pt x="87" y="2"/>
                  </a:lnTo>
                  <a:lnTo>
                    <a:pt x="86" y="0"/>
                  </a:lnTo>
                  <a:lnTo>
                    <a:pt x="81" y="0"/>
                  </a:lnTo>
                  <a:lnTo>
                    <a:pt x="5" y="14"/>
                  </a:lnTo>
                </a:path>
              </a:pathLst>
            </a:custGeom>
            <a:solidFill>
              <a:srgbClr val="FFFFFF"/>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66" name="Freeform 28"/>
            <p:cNvSpPr>
              <a:spLocks/>
            </p:cNvSpPr>
            <p:nvPr/>
          </p:nvSpPr>
          <p:spPr bwMode="auto">
            <a:xfrm>
              <a:off x="2383" y="1799"/>
              <a:ext cx="122" cy="93"/>
            </a:xfrm>
            <a:custGeom>
              <a:avLst/>
              <a:gdLst>
                <a:gd name="T0" fmla="*/ 6 w 122"/>
                <a:gd name="T1" fmla="*/ 15 h 93"/>
                <a:gd name="T2" fmla="*/ 6 w 122"/>
                <a:gd name="T3" fmla="*/ 15 h 93"/>
                <a:gd name="T4" fmla="*/ 2 w 122"/>
                <a:gd name="T5" fmla="*/ 17 h 93"/>
                <a:gd name="T6" fmla="*/ 0 w 122"/>
                <a:gd name="T7" fmla="*/ 21 h 93"/>
                <a:gd name="T8" fmla="*/ 3 w 122"/>
                <a:gd name="T9" fmla="*/ 23 h 93"/>
                <a:gd name="T10" fmla="*/ 7 w 122"/>
                <a:gd name="T11" fmla="*/ 25 h 93"/>
                <a:gd name="T12" fmla="*/ 62 w 122"/>
                <a:gd name="T13" fmla="*/ 14 h 93"/>
                <a:gd name="T14" fmla="*/ 87 w 122"/>
                <a:gd name="T15" fmla="*/ 92 h 93"/>
                <a:gd name="T16" fmla="*/ 121 w 122"/>
                <a:gd name="T17" fmla="*/ 83 h 93"/>
                <a:gd name="T18" fmla="*/ 80 w 122"/>
                <a:gd name="T19" fmla="*/ 9 h 93"/>
                <a:gd name="T20" fmla="*/ 89 w 122"/>
                <a:gd name="T21" fmla="*/ 8 h 93"/>
                <a:gd name="T22" fmla="*/ 90 w 122"/>
                <a:gd name="T23" fmla="*/ 5 h 93"/>
                <a:gd name="T24" fmla="*/ 92 w 122"/>
                <a:gd name="T25" fmla="*/ 2 h 93"/>
                <a:gd name="T26" fmla="*/ 90 w 122"/>
                <a:gd name="T27" fmla="*/ 0 h 93"/>
                <a:gd name="T28" fmla="*/ 86 w 122"/>
                <a:gd name="T29" fmla="*/ 0 h 93"/>
                <a:gd name="T30" fmla="*/ 6 w 122"/>
                <a:gd name="T31" fmla="*/ 15 h 9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2"/>
                <a:gd name="T49" fmla="*/ 0 h 93"/>
                <a:gd name="T50" fmla="*/ 122 w 122"/>
                <a:gd name="T51" fmla="*/ 93 h 9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2" h="93">
                  <a:moveTo>
                    <a:pt x="6" y="15"/>
                  </a:moveTo>
                  <a:lnTo>
                    <a:pt x="6" y="15"/>
                  </a:lnTo>
                  <a:lnTo>
                    <a:pt x="2" y="17"/>
                  </a:lnTo>
                  <a:lnTo>
                    <a:pt x="0" y="21"/>
                  </a:lnTo>
                  <a:lnTo>
                    <a:pt x="3" y="23"/>
                  </a:lnTo>
                  <a:lnTo>
                    <a:pt x="7" y="25"/>
                  </a:lnTo>
                  <a:lnTo>
                    <a:pt x="62" y="14"/>
                  </a:lnTo>
                  <a:lnTo>
                    <a:pt x="87" y="92"/>
                  </a:lnTo>
                  <a:lnTo>
                    <a:pt x="121" y="83"/>
                  </a:lnTo>
                  <a:lnTo>
                    <a:pt x="80" y="9"/>
                  </a:lnTo>
                  <a:lnTo>
                    <a:pt x="89" y="8"/>
                  </a:lnTo>
                  <a:lnTo>
                    <a:pt x="90" y="5"/>
                  </a:lnTo>
                  <a:lnTo>
                    <a:pt x="92" y="2"/>
                  </a:lnTo>
                  <a:lnTo>
                    <a:pt x="90" y="0"/>
                  </a:lnTo>
                  <a:lnTo>
                    <a:pt x="86" y="0"/>
                  </a:lnTo>
                  <a:lnTo>
                    <a:pt x="6" y="15"/>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67" name="Freeform 29"/>
            <p:cNvSpPr>
              <a:spLocks/>
            </p:cNvSpPr>
            <p:nvPr/>
          </p:nvSpPr>
          <p:spPr bwMode="auto">
            <a:xfrm>
              <a:off x="2631" y="1940"/>
              <a:ext cx="137" cy="164"/>
            </a:xfrm>
            <a:custGeom>
              <a:avLst/>
              <a:gdLst>
                <a:gd name="T0" fmla="*/ 111 w 137"/>
                <a:gd name="T1" fmla="*/ 0 h 164"/>
                <a:gd name="T2" fmla="*/ 23 w 137"/>
                <a:gd name="T3" fmla="*/ 10 h 164"/>
                <a:gd name="T4" fmla="*/ 13 w 137"/>
                <a:gd name="T5" fmla="*/ 12 h 164"/>
                <a:gd name="T6" fmla="*/ 6 w 137"/>
                <a:gd name="T7" fmla="*/ 18 h 164"/>
                <a:gd name="T8" fmla="*/ 2 w 137"/>
                <a:gd name="T9" fmla="*/ 27 h 164"/>
                <a:gd name="T10" fmla="*/ 0 w 137"/>
                <a:gd name="T11" fmla="*/ 38 h 164"/>
                <a:gd name="T12" fmla="*/ 1 w 137"/>
                <a:gd name="T13" fmla="*/ 138 h 164"/>
                <a:gd name="T14" fmla="*/ 3 w 137"/>
                <a:gd name="T15" fmla="*/ 145 h 164"/>
                <a:gd name="T16" fmla="*/ 4 w 137"/>
                <a:gd name="T17" fmla="*/ 150 h 164"/>
                <a:gd name="T18" fmla="*/ 7 w 137"/>
                <a:gd name="T19" fmla="*/ 153 h 164"/>
                <a:gd name="T20" fmla="*/ 9 w 137"/>
                <a:gd name="T21" fmla="*/ 158 h 164"/>
                <a:gd name="T22" fmla="*/ 13 w 137"/>
                <a:gd name="T23" fmla="*/ 160 h 164"/>
                <a:gd name="T24" fmla="*/ 17 w 137"/>
                <a:gd name="T25" fmla="*/ 161 h 164"/>
                <a:gd name="T26" fmla="*/ 21 w 137"/>
                <a:gd name="T27" fmla="*/ 163 h 164"/>
                <a:gd name="T28" fmla="*/ 25 w 137"/>
                <a:gd name="T29" fmla="*/ 163 h 164"/>
                <a:gd name="T30" fmla="*/ 115 w 137"/>
                <a:gd name="T31" fmla="*/ 154 h 164"/>
                <a:gd name="T32" fmla="*/ 123 w 137"/>
                <a:gd name="T33" fmla="*/ 152 h 164"/>
                <a:gd name="T34" fmla="*/ 131 w 137"/>
                <a:gd name="T35" fmla="*/ 145 h 164"/>
                <a:gd name="T36" fmla="*/ 134 w 137"/>
                <a:gd name="T37" fmla="*/ 135 h 164"/>
                <a:gd name="T38" fmla="*/ 136 w 137"/>
                <a:gd name="T39" fmla="*/ 125 h 164"/>
                <a:gd name="T40" fmla="*/ 133 w 137"/>
                <a:gd name="T41" fmla="*/ 24 h 164"/>
                <a:gd name="T42" fmla="*/ 133 w 137"/>
                <a:gd name="T43" fmla="*/ 19 h 164"/>
                <a:gd name="T44" fmla="*/ 133 w 137"/>
                <a:gd name="T45" fmla="*/ 14 h 164"/>
                <a:gd name="T46" fmla="*/ 130 w 137"/>
                <a:gd name="T47" fmla="*/ 9 h 164"/>
                <a:gd name="T48" fmla="*/ 127 w 137"/>
                <a:gd name="T49" fmla="*/ 5 h 164"/>
                <a:gd name="T50" fmla="*/ 123 w 137"/>
                <a:gd name="T51" fmla="*/ 3 h 164"/>
                <a:gd name="T52" fmla="*/ 120 w 137"/>
                <a:gd name="T53" fmla="*/ 1 h 164"/>
                <a:gd name="T54" fmla="*/ 116 w 137"/>
                <a:gd name="T55" fmla="*/ 1 h 164"/>
                <a:gd name="T56" fmla="*/ 111 w 137"/>
                <a:gd name="T57" fmla="*/ 0 h 16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37"/>
                <a:gd name="T88" fmla="*/ 0 h 164"/>
                <a:gd name="T89" fmla="*/ 137 w 137"/>
                <a:gd name="T90" fmla="*/ 164 h 16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37" h="164">
                  <a:moveTo>
                    <a:pt x="111" y="0"/>
                  </a:moveTo>
                  <a:lnTo>
                    <a:pt x="23" y="10"/>
                  </a:lnTo>
                  <a:lnTo>
                    <a:pt x="13" y="12"/>
                  </a:lnTo>
                  <a:lnTo>
                    <a:pt x="6" y="18"/>
                  </a:lnTo>
                  <a:lnTo>
                    <a:pt x="2" y="27"/>
                  </a:lnTo>
                  <a:lnTo>
                    <a:pt x="0" y="38"/>
                  </a:lnTo>
                  <a:lnTo>
                    <a:pt x="1" y="138"/>
                  </a:lnTo>
                  <a:lnTo>
                    <a:pt x="3" y="145"/>
                  </a:lnTo>
                  <a:lnTo>
                    <a:pt x="4" y="150"/>
                  </a:lnTo>
                  <a:lnTo>
                    <a:pt x="7" y="153"/>
                  </a:lnTo>
                  <a:lnTo>
                    <a:pt x="9" y="158"/>
                  </a:lnTo>
                  <a:lnTo>
                    <a:pt x="13" y="160"/>
                  </a:lnTo>
                  <a:lnTo>
                    <a:pt x="17" y="161"/>
                  </a:lnTo>
                  <a:lnTo>
                    <a:pt x="21" y="163"/>
                  </a:lnTo>
                  <a:lnTo>
                    <a:pt x="25" y="163"/>
                  </a:lnTo>
                  <a:lnTo>
                    <a:pt x="115" y="154"/>
                  </a:lnTo>
                  <a:lnTo>
                    <a:pt x="123" y="152"/>
                  </a:lnTo>
                  <a:lnTo>
                    <a:pt x="131" y="145"/>
                  </a:lnTo>
                  <a:lnTo>
                    <a:pt x="134" y="135"/>
                  </a:lnTo>
                  <a:lnTo>
                    <a:pt x="136" y="125"/>
                  </a:lnTo>
                  <a:lnTo>
                    <a:pt x="133" y="24"/>
                  </a:lnTo>
                  <a:lnTo>
                    <a:pt x="133" y="19"/>
                  </a:lnTo>
                  <a:lnTo>
                    <a:pt x="133" y="14"/>
                  </a:lnTo>
                  <a:lnTo>
                    <a:pt x="130" y="9"/>
                  </a:lnTo>
                  <a:lnTo>
                    <a:pt x="127" y="5"/>
                  </a:lnTo>
                  <a:lnTo>
                    <a:pt x="123" y="3"/>
                  </a:lnTo>
                  <a:lnTo>
                    <a:pt x="120" y="1"/>
                  </a:lnTo>
                  <a:lnTo>
                    <a:pt x="116" y="1"/>
                  </a:lnTo>
                  <a:lnTo>
                    <a:pt x="111" y="0"/>
                  </a:lnTo>
                </a:path>
              </a:pathLst>
            </a:custGeom>
            <a:solidFill>
              <a:srgbClr val="FFFFFF"/>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68" name="Freeform 30"/>
            <p:cNvSpPr>
              <a:spLocks/>
            </p:cNvSpPr>
            <p:nvPr/>
          </p:nvSpPr>
          <p:spPr bwMode="auto">
            <a:xfrm>
              <a:off x="2630" y="1941"/>
              <a:ext cx="143" cy="170"/>
            </a:xfrm>
            <a:custGeom>
              <a:avLst/>
              <a:gdLst>
                <a:gd name="T0" fmla="*/ 115 w 143"/>
                <a:gd name="T1" fmla="*/ 0 h 170"/>
                <a:gd name="T2" fmla="*/ 24 w 143"/>
                <a:gd name="T3" fmla="*/ 10 h 170"/>
                <a:gd name="T4" fmla="*/ 13 w 143"/>
                <a:gd name="T5" fmla="*/ 12 h 170"/>
                <a:gd name="T6" fmla="*/ 6 w 143"/>
                <a:gd name="T7" fmla="*/ 19 h 170"/>
                <a:gd name="T8" fmla="*/ 2 w 143"/>
                <a:gd name="T9" fmla="*/ 28 h 170"/>
                <a:gd name="T10" fmla="*/ 0 w 143"/>
                <a:gd name="T11" fmla="*/ 39 h 170"/>
                <a:gd name="T12" fmla="*/ 2 w 143"/>
                <a:gd name="T13" fmla="*/ 144 h 170"/>
                <a:gd name="T14" fmla="*/ 4 w 143"/>
                <a:gd name="T15" fmla="*/ 149 h 170"/>
                <a:gd name="T16" fmla="*/ 5 w 143"/>
                <a:gd name="T17" fmla="*/ 154 h 170"/>
                <a:gd name="T18" fmla="*/ 6 w 143"/>
                <a:gd name="T19" fmla="*/ 159 h 170"/>
                <a:gd name="T20" fmla="*/ 10 w 143"/>
                <a:gd name="T21" fmla="*/ 163 h 170"/>
                <a:gd name="T22" fmla="*/ 14 w 143"/>
                <a:gd name="T23" fmla="*/ 166 h 170"/>
                <a:gd name="T24" fmla="*/ 18 w 143"/>
                <a:gd name="T25" fmla="*/ 167 h 170"/>
                <a:gd name="T26" fmla="*/ 22 w 143"/>
                <a:gd name="T27" fmla="*/ 169 h 170"/>
                <a:gd name="T28" fmla="*/ 27 w 143"/>
                <a:gd name="T29" fmla="*/ 169 h 170"/>
                <a:gd name="T30" fmla="*/ 118 w 143"/>
                <a:gd name="T31" fmla="*/ 160 h 170"/>
                <a:gd name="T32" fmla="*/ 128 w 143"/>
                <a:gd name="T33" fmla="*/ 157 h 170"/>
                <a:gd name="T34" fmla="*/ 135 w 143"/>
                <a:gd name="T35" fmla="*/ 149 h 170"/>
                <a:gd name="T36" fmla="*/ 139 w 143"/>
                <a:gd name="T37" fmla="*/ 140 h 170"/>
                <a:gd name="T38" fmla="*/ 142 w 143"/>
                <a:gd name="T39" fmla="*/ 130 h 170"/>
                <a:gd name="T40" fmla="*/ 138 w 143"/>
                <a:gd name="T41" fmla="*/ 24 h 170"/>
                <a:gd name="T42" fmla="*/ 137 w 143"/>
                <a:gd name="T43" fmla="*/ 19 h 170"/>
                <a:gd name="T44" fmla="*/ 137 w 143"/>
                <a:gd name="T45" fmla="*/ 14 h 170"/>
                <a:gd name="T46" fmla="*/ 135 w 143"/>
                <a:gd name="T47" fmla="*/ 10 h 170"/>
                <a:gd name="T48" fmla="*/ 132 w 143"/>
                <a:gd name="T49" fmla="*/ 5 h 170"/>
                <a:gd name="T50" fmla="*/ 128 w 143"/>
                <a:gd name="T51" fmla="*/ 3 h 170"/>
                <a:gd name="T52" fmla="*/ 124 w 143"/>
                <a:gd name="T53" fmla="*/ 2 h 170"/>
                <a:gd name="T54" fmla="*/ 120 w 143"/>
                <a:gd name="T55" fmla="*/ 1 h 170"/>
                <a:gd name="T56" fmla="*/ 115 w 143"/>
                <a:gd name="T57" fmla="*/ 0 h 17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43"/>
                <a:gd name="T88" fmla="*/ 0 h 170"/>
                <a:gd name="T89" fmla="*/ 143 w 143"/>
                <a:gd name="T90" fmla="*/ 170 h 17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43" h="170">
                  <a:moveTo>
                    <a:pt x="115" y="0"/>
                  </a:moveTo>
                  <a:lnTo>
                    <a:pt x="24" y="10"/>
                  </a:lnTo>
                  <a:lnTo>
                    <a:pt x="13" y="12"/>
                  </a:lnTo>
                  <a:lnTo>
                    <a:pt x="6" y="19"/>
                  </a:lnTo>
                  <a:lnTo>
                    <a:pt x="2" y="28"/>
                  </a:lnTo>
                  <a:lnTo>
                    <a:pt x="0" y="39"/>
                  </a:lnTo>
                  <a:lnTo>
                    <a:pt x="2" y="144"/>
                  </a:lnTo>
                  <a:lnTo>
                    <a:pt x="4" y="149"/>
                  </a:lnTo>
                  <a:lnTo>
                    <a:pt x="5" y="154"/>
                  </a:lnTo>
                  <a:lnTo>
                    <a:pt x="6" y="159"/>
                  </a:lnTo>
                  <a:lnTo>
                    <a:pt x="10" y="163"/>
                  </a:lnTo>
                  <a:lnTo>
                    <a:pt x="14" y="166"/>
                  </a:lnTo>
                  <a:lnTo>
                    <a:pt x="18" y="167"/>
                  </a:lnTo>
                  <a:lnTo>
                    <a:pt x="22" y="169"/>
                  </a:lnTo>
                  <a:lnTo>
                    <a:pt x="27" y="169"/>
                  </a:lnTo>
                  <a:lnTo>
                    <a:pt x="118" y="160"/>
                  </a:lnTo>
                  <a:lnTo>
                    <a:pt x="128" y="157"/>
                  </a:lnTo>
                  <a:lnTo>
                    <a:pt x="135" y="149"/>
                  </a:lnTo>
                  <a:lnTo>
                    <a:pt x="139" y="140"/>
                  </a:lnTo>
                  <a:lnTo>
                    <a:pt x="142" y="130"/>
                  </a:lnTo>
                  <a:lnTo>
                    <a:pt x="138" y="24"/>
                  </a:lnTo>
                  <a:lnTo>
                    <a:pt x="137" y="19"/>
                  </a:lnTo>
                  <a:lnTo>
                    <a:pt x="137" y="14"/>
                  </a:lnTo>
                  <a:lnTo>
                    <a:pt x="135" y="10"/>
                  </a:lnTo>
                  <a:lnTo>
                    <a:pt x="132" y="5"/>
                  </a:lnTo>
                  <a:lnTo>
                    <a:pt x="128" y="3"/>
                  </a:lnTo>
                  <a:lnTo>
                    <a:pt x="124" y="2"/>
                  </a:lnTo>
                  <a:lnTo>
                    <a:pt x="120" y="1"/>
                  </a:lnTo>
                  <a:lnTo>
                    <a:pt x="115" y="0"/>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69" name="Line 31"/>
            <p:cNvSpPr>
              <a:spLocks noChangeShapeType="1"/>
            </p:cNvSpPr>
            <p:nvPr/>
          </p:nvSpPr>
          <p:spPr bwMode="auto">
            <a:xfrm flipH="1" flipV="1">
              <a:off x="4149" y="1680"/>
              <a:ext cx="11" cy="297"/>
            </a:xfrm>
            <a:prstGeom prst="line">
              <a:avLst/>
            </a:prstGeom>
            <a:noFill/>
            <a:ln w="12700">
              <a:solidFill>
                <a:srgbClr val="000000"/>
              </a:solidFill>
              <a:round/>
              <a:headEnd/>
              <a:tailEnd/>
            </a:ln>
          </p:spPr>
          <p:txBody>
            <a:bodyPr wrap="none" anchor="ctr"/>
            <a:lstStyle/>
            <a:p>
              <a:endParaRPr lang="en-GB" b="1">
                <a:solidFill>
                  <a:srgbClr val="FFFF00"/>
                </a:solidFill>
              </a:endParaRPr>
            </a:p>
          </p:txBody>
        </p:sp>
        <p:sp>
          <p:nvSpPr>
            <p:cNvPr id="39970" name="Line 32"/>
            <p:cNvSpPr>
              <a:spLocks noChangeShapeType="1"/>
            </p:cNvSpPr>
            <p:nvPr/>
          </p:nvSpPr>
          <p:spPr bwMode="auto">
            <a:xfrm>
              <a:off x="4158" y="2088"/>
              <a:ext cx="2" cy="268"/>
            </a:xfrm>
            <a:prstGeom prst="line">
              <a:avLst/>
            </a:prstGeom>
            <a:noFill/>
            <a:ln w="12700">
              <a:solidFill>
                <a:srgbClr val="000000"/>
              </a:solidFill>
              <a:round/>
              <a:headEnd/>
              <a:tailEnd/>
            </a:ln>
          </p:spPr>
          <p:txBody>
            <a:bodyPr wrap="none" anchor="ctr"/>
            <a:lstStyle/>
            <a:p>
              <a:endParaRPr lang="en-GB" b="1">
                <a:solidFill>
                  <a:srgbClr val="FFFF00"/>
                </a:solidFill>
              </a:endParaRPr>
            </a:p>
          </p:txBody>
        </p:sp>
        <p:sp>
          <p:nvSpPr>
            <p:cNvPr id="39971" name="Freeform 33"/>
            <p:cNvSpPr>
              <a:spLocks/>
            </p:cNvSpPr>
            <p:nvPr/>
          </p:nvSpPr>
          <p:spPr bwMode="auto">
            <a:xfrm>
              <a:off x="1656" y="1988"/>
              <a:ext cx="600" cy="16"/>
            </a:xfrm>
            <a:custGeom>
              <a:avLst/>
              <a:gdLst>
                <a:gd name="T0" fmla="*/ 267 w 600"/>
                <a:gd name="T1" fmla="*/ 15 h 16"/>
                <a:gd name="T2" fmla="*/ 210 w 600"/>
                <a:gd name="T3" fmla="*/ 14 h 16"/>
                <a:gd name="T4" fmla="*/ 155 w 600"/>
                <a:gd name="T5" fmla="*/ 14 h 16"/>
                <a:gd name="T6" fmla="*/ 108 w 600"/>
                <a:gd name="T7" fmla="*/ 14 h 16"/>
                <a:gd name="T8" fmla="*/ 67 w 600"/>
                <a:gd name="T9" fmla="*/ 14 h 16"/>
                <a:gd name="T10" fmla="*/ 35 w 600"/>
                <a:gd name="T11" fmla="*/ 13 h 16"/>
                <a:gd name="T12" fmla="*/ 13 w 600"/>
                <a:gd name="T13" fmla="*/ 11 h 16"/>
                <a:gd name="T14" fmla="*/ 1 w 600"/>
                <a:gd name="T15" fmla="*/ 11 h 16"/>
                <a:gd name="T16" fmla="*/ 1 w 600"/>
                <a:gd name="T17" fmla="*/ 10 h 16"/>
                <a:gd name="T18" fmla="*/ 12 w 600"/>
                <a:gd name="T19" fmla="*/ 8 h 16"/>
                <a:gd name="T20" fmla="*/ 36 w 600"/>
                <a:gd name="T21" fmla="*/ 6 h 16"/>
                <a:gd name="T22" fmla="*/ 67 w 600"/>
                <a:gd name="T23" fmla="*/ 5 h 16"/>
                <a:gd name="T24" fmla="*/ 108 w 600"/>
                <a:gd name="T25" fmla="*/ 3 h 16"/>
                <a:gd name="T26" fmla="*/ 155 w 600"/>
                <a:gd name="T27" fmla="*/ 3 h 16"/>
                <a:gd name="T28" fmla="*/ 209 w 600"/>
                <a:gd name="T29" fmla="*/ 2 h 16"/>
                <a:gd name="T30" fmla="*/ 267 w 600"/>
                <a:gd name="T31" fmla="*/ 0 h 16"/>
                <a:gd name="T32" fmla="*/ 329 w 600"/>
                <a:gd name="T33" fmla="*/ 0 h 16"/>
                <a:gd name="T34" fmla="*/ 387 w 600"/>
                <a:gd name="T35" fmla="*/ 0 h 16"/>
                <a:gd name="T36" fmla="*/ 441 w 600"/>
                <a:gd name="T37" fmla="*/ 1 h 16"/>
                <a:gd name="T38" fmla="*/ 489 w 600"/>
                <a:gd name="T39" fmla="*/ 1 h 16"/>
                <a:gd name="T40" fmla="*/ 530 w 600"/>
                <a:gd name="T41" fmla="*/ 2 h 16"/>
                <a:gd name="T42" fmla="*/ 561 w 600"/>
                <a:gd name="T43" fmla="*/ 3 h 16"/>
                <a:gd name="T44" fmla="*/ 585 w 600"/>
                <a:gd name="T45" fmla="*/ 3 h 16"/>
                <a:gd name="T46" fmla="*/ 597 w 600"/>
                <a:gd name="T47" fmla="*/ 4 h 16"/>
                <a:gd name="T48" fmla="*/ 597 w 600"/>
                <a:gd name="T49" fmla="*/ 5 h 16"/>
                <a:gd name="T50" fmla="*/ 586 w 600"/>
                <a:gd name="T51" fmla="*/ 8 h 16"/>
                <a:gd name="T52" fmla="*/ 561 w 600"/>
                <a:gd name="T53" fmla="*/ 9 h 16"/>
                <a:gd name="T54" fmla="*/ 530 w 600"/>
                <a:gd name="T55" fmla="*/ 11 h 16"/>
                <a:gd name="T56" fmla="*/ 488 w 600"/>
                <a:gd name="T57" fmla="*/ 13 h 16"/>
                <a:gd name="T58" fmla="*/ 441 w 600"/>
                <a:gd name="T59" fmla="*/ 12 h 16"/>
                <a:gd name="T60" fmla="*/ 387 w 600"/>
                <a:gd name="T61" fmla="*/ 14 h 16"/>
                <a:gd name="T62" fmla="*/ 330 w 600"/>
                <a:gd name="T63" fmla="*/ 14 h 1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00"/>
                <a:gd name="T97" fmla="*/ 0 h 16"/>
                <a:gd name="T98" fmla="*/ 600 w 600"/>
                <a:gd name="T99" fmla="*/ 16 h 1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00" h="16">
                  <a:moveTo>
                    <a:pt x="299" y="14"/>
                  </a:moveTo>
                  <a:lnTo>
                    <a:pt x="267" y="15"/>
                  </a:lnTo>
                  <a:lnTo>
                    <a:pt x="239" y="15"/>
                  </a:lnTo>
                  <a:lnTo>
                    <a:pt x="210" y="14"/>
                  </a:lnTo>
                  <a:lnTo>
                    <a:pt x="181" y="15"/>
                  </a:lnTo>
                  <a:lnTo>
                    <a:pt x="155" y="14"/>
                  </a:lnTo>
                  <a:lnTo>
                    <a:pt x="132" y="15"/>
                  </a:lnTo>
                  <a:lnTo>
                    <a:pt x="108" y="14"/>
                  </a:lnTo>
                  <a:lnTo>
                    <a:pt x="87" y="14"/>
                  </a:lnTo>
                  <a:lnTo>
                    <a:pt x="67" y="14"/>
                  </a:lnTo>
                  <a:lnTo>
                    <a:pt x="50" y="12"/>
                  </a:lnTo>
                  <a:lnTo>
                    <a:pt x="35" y="13"/>
                  </a:lnTo>
                  <a:lnTo>
                    <a:pt x="22" y="12"/>
                  </a:lnTo>
                  <a:lnTo>
                    <a:pt x="13" y="11"/>
                  </a:lnTo>
                  <a:lnTo>
                    <a:pt x="5" y="12"/>
                  </a:lnTo>
                  <a:lnTo>
                    <a:pt x="1" y="11"/>
                  </a:lnTo>
                  <a:lnTo>
                    <a:pt x="0" y="11"/>
                  </a:lnTo>
                  <a:lnTo>
                    <a:pt x="1" y="10"/>
                  </a:lnTo>
                  <a:lnTo>
                    <a:pt x="4" y="8"/>
                  </a:lnTo>
                  <a:lnTo>
                    <a:pt x="12" y="8"/>
                  </a:lnTo>
                  <a:lnTo>
                    <a:pt x="23" y="6"/>
                  </a:lnTo>
                  <a:lnTo>
                    <a:pt x="36" y="6"/>
                  </a:lnTo>
                  <a:lnTo>
                    <a:pt x="50" y="6"/>
                  </a:lnTo>
                  <a:lnTo>
                    <a:pt x="67" y="5"/>
                  </a:lnTo>
                  <a:lnTo>
                    <a:pt x="87" y="5"/>
                  </a:lnTo>
                  <a:lnTo>
                    <a:pt x="108" y="3"/>
                  </a:lnTo>
                  <a:lnTo>
                    <a:pt x="131" y="2"/>
                  </a:lnTo>
                  <a:lnTo>
                    <a:pt x="155" y="3"/>
                  </a:lnTo>
                  <a:lnTo>
                    <a:pt x="182" y="2"/>
                  </a:lnTo>
                  <a:lnTo>
                    <a:pt x="209" y="2"/>
                  </a:lnTo>
                  <a:lnTo>
                    <a:pt x="238" y="1"/>
                  </a:lnTo>
                  <a:lnTo>
                    <a:pt x="267" y="0"/>
                  </a:lnTo>
                  <a:lnTo>
                    <a:pt x="298" y="0"/>
                  </a:lnTo>
                  <a:lnTo>
                    <a:pt x="329" y="0"/>
                  </a:lnTo>
                  <a:lnTo>
                    <a:pt x="359" y="0"/>
                  </a:lnTo>
                  <a:lnTo>
                    <a:pt x="387" y="0"/>
                  </a:lnTo>
                  <a:lnTo>
                    <a:pt x="415" y="0"/>
                  </a:lnTo>
                  <a:lnTo>
                    <a:pt x="441" y="1"/>
                  </a:lnTo>
                  <a:lnTo>
                    <a:pt x="466" y="1"/>
                  </a:lnTo>
                  <a:lnTo>
                    <a:pt x="489" y="1"/>
                  </a:lnTo>
                  <a:lnTo>
                    <a:pt x="510" y="1"/>
                  </a:lnTo>
                  <a:lnTo>
                    <a:pt x="530" y="2"/>
                  </a:lnTo>
                  <a:lnTo>
                    <a:pt x="547" y="2"/>
                  </a:lnTo>
                  <a:lnTo>
                    <a:pt x="561" y="3"/>
                  </a:lnTo>
                  <a:lnTo>
                    <a:pt x="575" y="3"/>
                  </a:lnTo>
                  <a:lnTo>
                    <a:pt x="585" y="3"/>
                  </a:lnTo>
                  <a:lnTo>
                    <a:pt x="593" y="3"/>
                  </a:lnTo>
                  <a:lnTo>
                    <a:pt x="597" y="4"/>
                  </a:lnTo>
                  <a:lnTo>
                    <a:pt x="599" y="5"/>
                  </a:lnTo>
                  <a:lnTo>
                    <a:pt x="597" y="5"/>
                  </a:lnTo>
                  <a:lnTo>
                    <a:pt x="593" y="6"/>
                  </a:lnTo>
                  <a:lnTo>
                    <a:pt x="586" y="8"/>
                  </a:lnTo>
                  <a:lnTo>
                    <a:pt x="575" y="10"/>
                  </a:lnTo>
                  <a:lnTo>
                    <a:pt x="561" y="9"/>
                  </a:lnTo>
                  <a:lnTo>
                    <a:pt x="547" y="10"/>
                  </a:lnTo>
                  <a:lnTo>
                    <a:pt x="530" y="11"/>
                  </a:lnTo>
                  <a:lnTo>
                    <a:pt x="510" y="10"/>
                  </a:lnTo>
                  <a:lnTo>
                    <a:pt x="488" y="13"/>
                  </a:lnTo>
                  <a:lnTo>
                    <a:pt x="466" y="12"/>
                  </a:lnTo>
                  <a:lnTo>
                    <a:pt x="441" y="12"/>
                  </a:lnTo>
                  <a:lnTo>
                    <a:pt x="414" y="13"/>
                  </a:lnTo>
                  <a:lnTo>
                    <a:pt x="387" y="14"/>
                  </a:lnTo>
                  <a:lnTo>
                    <a:pt x="360" y="13"/>
                  </a:lnTo>
                  <a:lnTo>
                    <a:pt x="330" y="14"/>
                  </a:lnTo>
                  <a:lnTo>
                    <a:pt x="299" y="14"/>
                  </a:lnTo>
                </a:path>
              </a:pathLst>
            </a:custGeom>
            <a:solidFill>
              <a:srgbClr val="FF0000"/>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72" name="Freeform 34"/>
            <p:cNvSpPr>
              <a:spLocks/>
            </p:cNvSpPr>
            <p:nvPr/>
          </p:nvSpPr>
          <p:spPr bwMode="auto">
            <a:xfrm>
              <a:off x="1654" y="1990"/>
              <a:ext cx="608" cy="19"/>
            </a:xfrm>
            <a:custGeom>
              <a:avLst/>
              <a:gdLst>
                <a:gd name="T0" fmla="*/ 302 w 608"/>
                <a:gd name="T1" fmla="*/ 16 h 19"/>
                <a:gd name="T2" fmla="*/ 242 w 608"/>
                <a:gd name="T3" fmla="*/ 16 h 19"/>
                <a:gd name="T4" fmla="*/ 184 w 608"/>
                <a:gd name="T5" fmla="*/ 17 h 19"/>
                <a:gd name="T6" fmla="*/ 133 w 608"/>
                <a:gd name="T7" fmla="*/ 18 h 19"/>
                <a:gd name="T8" fmla="*/ 89 w 608"/>
                <a:gd name="T9" fmla="*/ 18 h 19"/>
                <a:gd name="T10" fmla="*/ 50 w 608"/>
                <a:gd name="T11" fmla="*/ 17 h 19"/>
                <a:gd name="T12" fmla="*/ 21 w 608"/>
                <a:gd name="T13" fmla="*/ 16 h 19"/>
                <a:gd name="T14" fmla="*/ 5 w 608"/>
                <a:gd name="T15" fmla="*/ 15 h 19"/>
                <a:gd name="T16" fmla="*/ 0 w 608"/>
                <a:gd name="T17" fmla="*/ 13 h 19"/>
                <a:gd name="T18" fmla="*/ 4 w 608"/>
                <a:gd name="T19" fmla="*/ 11 h 19"/>
                <a:gd name="T20" fmla="*/ 23 w 608"/>
                <a:gd name="T21" fmla="*/ 10 h 19"/>
                <a:gd name="T22" fmla="*/ 51 w 608"/>
                <a:gd name="T23" fmla="*/ 9 h 19"/>
                <a:gd name="T24" fmla="*/ 88 w 608"/>
                <a:gd name="T25" fmla="*/ 8 h 19"/>
                <a:gd name="T26" fmla="*/ 132 w 608"/>
                <a:gd name="T27" fmla="*/ 5 h 19"/>
                <a:gd name="T28" fmla="*/ 184 w 608"/>
                <a:gd name="T29" fmla="*/ 4 h 19"/>
                <a:gd name="T30" fmla="*/ 240 w 608"/>
                <a:gd name="T31" fmla="*/ 2 h 19"/>
                <a:gd name="T32" fmla="*/ 302 w 608"/>
                <a:gd name="T33" fmla="*/ 2 h 19"/>
                <a:gd name="T34" fmla="*/ 363 w 608"/>
                <a:gd name="T35" fmla="*/ 1 h 19"/>
                <a:gd name="T36" fmla="*/ 420 w 608"/>
                <a:gd name="T37" fmla="*/ 0 h 19"/>
                <a:gd name="T38" fmla="*/ 472 w 608"/>
                <a:gd name="T39" fmla="*/ 1 h 19"/>
                <a:gd name="T40" fmla="*/ 517 w 608"/>
                <a:gd name="T41" fmla="*/ 2 h 19"/>
                <a:gd name="T42" fmla="*/ 554 w 608"/>
                <a:gd name="T43" fmla="*/ 2 h 19"/>
                <a:gd name="T44" fmla="*/ 582 w 608"/>
                <a:gd name="T45" fmla="*/ 3 h 19"/>
                <a:gd name="T46" fmla="*/ 600 w 608"/>
                <a:gd name="T47" fmla="*/ 4 h 19"/>
                <a:gd name="T48" fmla="*/ 607 w 608"/>
                <a:gd name="T49" fmla="*/ 6 h 19"/>
                <a:gd name="T50" fmla="*/ 600 w 608"/>
                <a:gd name="T51" fmla="*/ 6 h 19"/>
                <a:gd name="T52" fmla="*/ 582 w 608"/>
                <a:gd name="T53" fmla="*/ 10 h 19"/>
                <a:gd name="T54" fmla="*/ 554 w 608"/>
                <a:gd name="T55" fmla="*/ 11 h 19"/>
                <a:gd name="T56" fmla="*/ 517 w 608"/>
                <a:gd name="T57" fmla="*/ 12 h 19"/>
                <a:gd name="T58" fmla="*/ 471 w 608"/>
                <a:gd name="T59" fmla="*/ 13 h 19"/>
                <a:gd name="T60" fmla="*/ 419 w 608"/>
                <a:gd name="T61" fmla="*/ 15 h 19"/>
                <a:gd name="T62" fmla="*/ 364 w 608"/>
                <a:gd name="T63" fmla="*/ 15 h 19"/>
                <a:gd name="T64" fmla="*/ 302 w 608"/>
                <a:gd name="T65" fmla="*/ 16 h 1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08"/>
                <a:gd name="T100" fmla="*/ 0 h 19"/>
                <a:gd name="T101" fmla="*/ 608 w 608"/>
                <a:gd name="T102" fmla="*/ 19 h 1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08" h="19">
                  <a:moveTo>
                    <a:pt x="302" y="16"/>
                  </a:moveTo>
                  <a:lnTo>
                    <a:pt x="302" y="16"/>
                  </a:lnTo>
                  <a:lnTo>
                    <a:pt x="270" y="17"/>
                  </a:lnTo>
                  <a:lnTo>
                    <a:pt x="242" y="16"/>
                  </a:lnTo>
                  <a:lnTo>
                    <a:pt x="213" y="17"/>
                  </a:lnTo>
                  <a:lnTo>
                    <a:pt x="184" y="17"/>
                  </a:lnTo>
                  <a:lnTo>
                    <a:pt x="158" y="18"/>
                  </a:lnTo>
                  <a:lnTo>
                    <a:pt x="133" y="18"/>
                  </a:lnTo>
                  <a:lnTo>
                    <a:pt x="110" y="16"/>
                  </a:lnTo>
                  <a:lnTo>
                    <a:pt x="89" y="18"/>
                  </a:lnTo>
                  <a:lnTo>
                    <a:pt x="68" y="17"/>
                  </a:lnTo>
                  <a:lnTo>
                    <a:pt x="50" y="17"/>
                  </a:lnTo>
                  <a:lnTo>
                    <a:pt x="34" y="17"/>
                  </a:lnTo>
                  <a:lnTo>
                    <a:pt x="21" y="16"/>
                  </a:lnTo>
                  <a:lnTo>
                    <a:pt x="13" y="14"/>
                  </a:lnTo>
                  <a:lnTo>
                    <a:pt x="5" y="15"/>
                  </a:lnTo>
                  <a:lnTo>
                    <a:pt x="1" y="13"/>
                  </a:lnTo>
                  <a:lnTo>
                    <a:pt x="0" y="13"/>
                  </a:lnTo>
                  <a:lnTo>
                    <a:pt x="1" y="12"/>
                  </a:lnTo>
                  <a:lnTo>
                    <a:pt x="4" y="11"/>
                  </a:lnTo>
                  <a:lnTo>
                    <a:pt x="12" y="12"/>
                  </a:lnTo>
                  <a:lnTo>
                    <a:pt x="23" y="10"/>
                  </a:lnTo>
                  <a:lnTo>
                    <a:pt x="36" y="9"/>
                  </a:lnTo>
                  <a:lnTo>
                    <a:pt x="51" y="9"/>
                  </a:lnTo>
                  <a:lnTo>
                    <a:pt x="68" y="8"/>
                  </a:lnTo>
                  <a:lnTo>
                    <a:pt x="88" y="8"/>
                  </a:lnTo>
                  <a:lnTo>
                    <a:pt x="109" y="6"/>
                  </a:lnTo>
                  <a:lnTo>
                    <a:pt x="132" y="5"/>
                  </a:lnTo>
                  <a:lnTo>
                    <a:pt x="157" y="5"/>
                  </a:lnTo>
                  <a:lnTo>
                    <a:pt x="184" y="4"/>
                  </a:lnTo>
                  <a:lnTo>
                    <a:pt x="212" y="4"/>
                  </a:lnTo>
                  <a:lnTo>
                    <a:pt x="240" y="2"/>
                  </a:lnTo>
                  <a:lnTo>
                    <a:pt x="271" y="2"/>
                  </a:lnTo>
                  <a:lnTo>
                    <a:pt x="302" y="2"/>
                  </a:lnTo>
                  <a:lnTo>
                    <a:pt x="333" y="1"/>
                  </a:lnTo>
                  <a:lnTo>
                    <a:pt x="363" y="1"/>
                  </a:lnTo>
                  <a:lnTo>
                    <a:pt x="391" y="1"/>
                  </a:lnTo>
                  <a:lnTo>
                    <a:pt x="420" y="0"/>
                  </a:lnTo>
                  <a:lnTo>
                    <a:pt x="446" y="2"/>
                  </a:lnTo>
                  <a:lnTo>
                    <a:pt x="472" y="1"/>
                  </a:lnTo>
                  <a:lnTo>
                    <a:pt x="495" y="2"/>
                  </a:lnTo>
                  <a:lnTo>
                    <a:pt x="517" y="2"/>
                  </a:lnTo>
                  <a:lnTo>
                    <a:pt x="537" y="2"/>
                  </a:lnTo>
                  <a:lnTo>
                    <a:pt x="554" y="2"/>
                  </a:lnTo>
                  <a:lnTo>
                    <a:pt x="569" y="3"/>
                  </a:lnTo>
                  <a:lnTo>
                    <a:pt x="582" y="3"/>
                  </a:lnTo>
                  <a:lnTo>
                    <a:pt x="593" y="3"/>
                  </a:lnTo>
                  <a:lnTo>
                    <a:pt x="600" y="4"/>
                  </a:lnTo>
                  <a:lnTo>
                    <a:pt x="605" y="5"/>
                  </a:lnTo>
                  <a:lnTo>
                    <a:pt x="607" y="6"/>
                  </a:lnTo>
                  <a:lnTo>
                    <a:pt x="605" y="6"/>
                  </a:lnTo>
                  <a:lnTo>
                    <a:pt x="600" y="6"/>
                  </a:lnTo>
                  <a:lnTo>
                    <a:pt x="593" y="8"/>
                  </a:lnTo>
                  <a:lnTo>
                    <a:pt x="582" y="10"/>
                  </a:lnTo>
                  <a:lnTo>
                    <a:pt x="569" y="9"/>
                  </a:lnTo>
                  <a:lnTo>
                    <a:pt x="554" y="11"/>
                  </a:lnTo>
                  <a:lnTo>
                    <a:pt x="536" y="10"/>
                  </a:lnTo>
                  <a:lnTo>
                    <a:pt x="517" y="12"/>
                  </a:lnTo>
                  <a:lnTo>
                    <a:pt x="494" y="12"/>
                  </a:lnTo>
                  <a:lnTo>
                    <a:pt x="471" y="13"/>
                  </a:lnTo>
                  <a:lnTo>
                    <a:pt x="446" y="13"/>
                  </a:lnTo>
                  <a:lnTo>
                    <a:pt x="419" y="15"/>
                  </a:lnTo>
                  <a:lnTo>
                    <a:pt x="392" y="15"/>
                  </a:lnTo>
                  <a:lnTo>
                    <a:pt x="364" y="15"/>
                  </a:lnTo>
                  <a:lnTo>
                    <a:pt x="334" y="16"/>
                  </a:lnTo>
                  <a:lnTo>
                    <a:pt x="302" y="16"/>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73" name="Freeform 35"/>
            <p:cNvSpPr>
              <a:spLocks/>
            </p:cNvSpPr>
            <p:nvPr/>
          </p:nvSpPr>
          <p:spPr bwMode="auto">
            <a:xfrm>
              <a:off x="1725" y="1774"/>
              <a:ext cx="71" cy="12"/>
            </a:xfrm>
            <a:custGeom>
              <a:avLst/>
              <a:gdLst>
                <a:gd name="T0" fmla="*/ 36 w 71"/>
                <a:gd name="T1" fmla="*/ 10 h 12"/>
                <a:gd name="T2" fmla="*/ 28 w 71"/>
                <a:gd name="T3" fmla="*/ 11 h 12"/>
                <a:gd name="T4" fmla="*/ 21 w 71"/>
                <a:gd name="T5" fmla="*/ 8 h 12"/>
                <a:gd name="T6" fmla="*/ 16 w 71"/>
                <a:gd name="T7" fmla="*/ 9 h 12"/>
                <a:gd name="T8" fmla="*/ 11 w 71"/>
                <a:gd name="T9" fmla="*/ 7 h 12"/>
                <a:gd name="T10" fmla="*/ 5 w 71"/>
                <a:gd name="T11" fmla="*/ 6 h 12"/>
                <a:gd name="T12" fmla="*/ 3 w 71"/>
                <a:gd name="T13" fmla="*/ 6 h 12"/>
                <a:gd name="T14" fmla="*/ 1 w 71"/>
                <a:gd name="T15" fmla="*/ 6 h 12"/>
                <a:gd name="T16" fmla="*/ 0 w 71"/>
                <a:gd name="T17" fmla="*/ 4 h 12"/>
                <a:gd name="T18" fmla="*/ 2 w 71"/>
                <a:gd name="T19" fmla="*/ 3 h 12"/>
                <a:gd name="T20" fmla="*/ 3 w 71"/>
                <a:gd name="T21" fmla="*/ 4 h 12"/>
                <a:gd name="T22" fmla="*/ 7 w 71"/>
                <a:gd name="T23" fmla="*/ 3 h 12"/>
                <a:gd name="T24" fmla="*/ 10 w 71"/>
                <a:gd name="T25" fmla="*/ 2 h 12"/>
                <a:gd name="T26" fmla="*/ 16 w 71"/>
                <a:gd name="T27" fmla="*/ 2 h 12"/>
                <a:gd name="T28" fmla="*/ 22 w 71"/>
                <a:gd name="T29" fmla="*/ 0 h 12"/>
                <a:gd name="T30" fmla="*/ 28 w 71"/>
                <a:gd name="T31" fmla="*/ 0 h 12"/>
                <a:gd name="T32" fmla="*/ 35 w 71"/>
                <a:gd name="T33" fmla="*/ 0 h 12"/>
                <a:gd name="T34" fmla="*/ 42 w 71"/>
                <a:gd name="T35" fmla="*/ 1 h 12"/>
                <a:gd name="T36" fmla="*/ 49 w 71"/>
                <a:gd name="T37" fmla="*/ 2 h 12"/>
                <a:gd name="T38" fmla="*/ 56 w 71"/>
                <a:gd name="T39" fmla="*/ 3 h 12"/>
                <a:gd name="T40" fmla="*/ 60 w 71"/>
                <a:gd name="T41" fmla="*/ 4 h 12"/>
                <a:gd name="T42" fmla="*/ 65 w 71"/>
                <a:gd name="T43" fmla="*/ 5 h 12"/>
                <a:gd name="T44" fmla="*/ 67 w 71"/>
                <a:gd name="T45" fmla="*/ 5 h 12"/>
                <a:gd name="T46" fmla="*/ 69 w 71"/>
                <a:gd name="T47" fmla="*/ 6 h 12"/>
                <a:gd name="T48" fmla="*/ 70 w 71"/>
                <a:gd name="T49" fmla="*/ 7 h 12"/>
                <a:gd name="T50" fmla="*/ 69 w 71"/>
                <a:gd name="T51" fmla="*/ 7 h 12"/>
                <a:gd name="T52" fmla="*/ 67 w 71"/>
                <a:gd name="T53" fmla="*/ 8 h 12"/>
                <a:gd name="T54" fmla="*/ 64 w 71"/>
                <a:gd name="T55" fmla="*/ 10 h 12"/>
                <a:gd name="T56" fmla="*/ 59 w 71"/>
                <a:gd name="T57" fmla="*/ 9 h 12"/>
                <a:gd name="T58" fmla="*/ 55 w 71"/>
                <a:gd name="T59" fmla="*/ 9 h 12"/>
                <a:gd name="T60" fmla="*/ 49 w 71"/>
                <a:gd name="T61" fmla="*/ 8 h 12"/>
                <a:gd name="T62" fmla="*/ 42 w 71"/>
                <a:gd name="T63" fmla="*/ 10 h 12"/>
                <a:gd name="T64" fmla="*/ 36 w 71"/>
                <a:gd name="T65" fmla="*/ 10 h 1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1"/>
                <a:gd name="T100" fmla="*/ 0 h 12"/>
                <a:gd name="T101" fmla="*/ 71 w 71"/>
                <a:gd name="T102" fmla="*/ 12 h 1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1" h="12">
                  <a:moveTo>
                    <a:pt x="36" y="10"/>
                  </a:moveTo>
                  <a:lnTo>
                    <a:pt x="28" y="11"/>
                  </a:lnTo>
                  <a:lnTo>
                    <a:pt x="21" y="8"/>
                  </a:lnTo>
                  <a:lnTo>
                    <a:pt x="16" y="9"/>
                  </a:lnTo>
                  <a:lnTo>
                    <a:pt x="11" y="7"/>
                  </a:lnTo>
                  <a:lnTo>
                    <a:pt x="5" y="6"/>
                  </a:lnTo>
                  <a:lnTo>
                    <a:pt x="3" y="6"/>
                  </a:lnTo>
                  <a:lnTo>
                    <a:pt x="1" y="6"/>
                  </a:lnTo>
                  <a:lnTo>
                    <a:pt x="0" y="4"/>
                  </a:lnTo>
                  <a:lnTo>
                    <a:pt x="2" y="3"/>
                  </a:lnTo>
                  <a:lnTo>
                    <a:pt x="3" y="4"/>
                  </a:lnTo>
                  <a:lnTo>
                    <a:pt x="7" y="3"/>
                  </a:lnTo>
                  <a:lnTo>
                    <a:pt x="10" y="2"/>
                  </a:lnTo>
                  <a:lnTo>
                    <a:pt x="16" y="2"/>
                  </a:lnTo>
                  <a:lnTo>
                    <a:pt x="22" y="0"/>
                  </a:lnTo>
                  <a:lnTo>
                    <a:pt x="28" y="0"/>
                  </a:lnTo>
                  <a:lnTo>
                    <a:pt x="35" y="0"/>
                  </a:lnTo>
                  <a:lnTo>
                    <a:pt x="42" y="1"/>
                  </a:lnTo>
                  <a:lnTo>
                    <a:pt x="49" y="2"/>
                  </a:lnTo>
                  <a:lnTo>
                    <a:pt x="56" y="3"/>
                  </a:lnTo>
                  <a:lnTo>
                    <a:pt x="60" y="4"/>
                  </a:lnTo>
                  <a:lnTo>
                    <a:pt x="65" y="5"/>
                  </a:lnTo>
                  <a:lnTo>
                    <a:pt x="67" y="5"/>
                  </a:lnTo>
                  <a:lnTo>
                    <a:pt x="69" y="6"/>
                  </a:lnTo>
                  <a:lnTo>
                    <a:pt x="70" y="7"/>
                  </a:lnTo>
                  <a:lnTo>
                    <a:pt x="69" y="7"/>
                  </a:lnTo>
                  <a:lnTo>
                    <a:pt x="67" y="8"/>
                  </a:lnTo>
                  <a:lnTo>
                    <a:pt x="64" y="10"/>
                  </a:lnTo>
                  <a:lnTo>
                    <a:pt x="59" y="9"/>
                  </a:lnTo>
                  <a:lnTo>
                    <a:pt x="55" y="9"/>
                  </a:lnTo>
                  <a:lnTo>
                    <a:pt x="49" y="8"/>
                  </a:lnTo>
                  <a:lnTo>
                    <a:pt x="42" y="10"/>
                  </a:lnTo>
                  <a:lnTo>
                    <a:pt x="36" y="10"/>
                  </a:lnTo>
                </a:path>
              </a:pathLst>
            </a:custGeom>
            <a:solidFill>
              <a:srgbClr val="FFFFFF"/>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74" name="Freeform 36"/>
            <p:cNvSpPr>
              <a:spLocks/>
            </p:cNvSpPr>
            <p:nvPr/>
          </p:nvSpPr>
          <p:spPr bwMode="auto">
            <a:xfrm>
              <a:off x="1723" y="1777"/>
              <a:ext cx="78" cy="13"/>
            </a:xfrm>
            <a:custGeom>
              <a:avLst/>
              <a:gdLst>
                <a:gd name="T0" fmla="*/ 39 w 78"/>
                <a:gd name="T1" fmla="*/ 12 h 13"/>
                <a:gd name="T2" fmla="*/ 39 w 78"/>
                <a:gd name="T3" fmla="*/ 12 h 13"/>
                <a:gd name="T4" fmla="*/ 31 w 78"/>
                <a:gd name="T5" fmla="*/ 11 h 13"/>
                <a:gd name="T6" fmla="*/ 23 w 78"/>
                <a:gd name="T7" fmla="*/ 10 h 13"/>
                <a:gd name="T8" fmla="*/ 17 w 78"/>
                <a:gd name="T9" fmla="*/ 11 h 13"/>
                <a:gd name="T10" fmla="*/ 12 w 78"/>
                <a:gd name="T11" fmla="*/ 10 h 13"/>
                <a:gd name="T12" fmla="*/ 6 w 78"/>
                <a:gd name="T13" fmla="*/ 10 h 13"/>
                <a:gd name="T14" fmla="*/ 3 w 78"/>
                <a:gd name="T15" fmla="*/ 9 h 13"/>
                <a:gd name="T16" fmla="*/ 1 w 78"/>
                <a:gd name="T17" fmla="*/ 9 h 13"/>
                <a:gd name="T18" fmla="*/ 0 w 78"/>
                <a:gd name="T19" fmla="*/ 7 h 13"/>
                <a:gd name="T20" fmla="*/ 1 w 78"/>
                <a:gd name="T21" fmla="*/ 6 h 13"/>
                <a:gd name="T22" fmla="*/ 3 w 78"/>
                <a:gd name="T23" fmla="*/ 5 h 13"/>
                <a:gd name="T24" fmla="*/ 6 w 78"/>
                <a:gd name="T25" fmla="*/ 4 h 13"/>
                <a:gd name="T26" fmla="*/ 11 w 78"/>
                <a:gd name="T27" fmla="*/ 3 h 13"/>
                <a:gd name="T28" fmla="*/ 17 w 78"/>
                <a:gd name="T29" fmla="*/ 3 h 13"/>
                <a:gd name="T30" fmla="*/ 24 w 78"/>
                <a:gd name="T31" fmla="*/ 1 h 13"/>
                <a:gd name="T32" fmla="*/ 31 w 78"/>
                <a:gd name="T33" fmla="*/ 1 h 13"/>
                <a:gd name="T34" fmla="*/ 39 w 78"/>
                <a:gd name="T35" fmla="*/ 1 h 13"/>
                <a:gd name="T36" fmla="*/ 47 w 78"/>
                <a:gd name="T37" fmla="*/ 0 h 13"/>
                <a:gd name="T38" fmla="*/ 54 w 78"/>
                <a:gd name="T39" fmla="*/ 3 h 13"/>
                <a:gd name="T40" fmla="*/ 60 w 78"/>
                <a:gd name="T41" fmla="*/ 3 h 13"/>
                <a:gd name="T42" fmla="*/ 66 w 78"/>
                <a:gd name="T43" fmla="*/ 3 h 13"/>
                <a:gd name="T44" fmla="*/ 71 w 78"/>
                <a:gd name="T45" fmla="*/ 3 h 13"/>
                <a:gd name="T46" fmla="*/ 74 w 78"/>
                <a:gd name="T47" fmla="*/ 4 h 13"/>
                <a:gd name="T48" fmla="*/ 76 w 78"/>
                <a:gd name="T49" fmla="*/ 6 h 13"/>
                <a:gd name="T50" fmla="*/ 77 w 78"/>
                <a:gd name="T51" fmla="*/ 6 h 13"/>
                <a:gd name="T52" fmla="*/ 76 w 78"/>
                <a:gd name="T53" fmla="*/ 7 h 13"/>
                <a:gd name="T54" fmla="*/ 74 w 78"/>
                <a:gd name="T55" fmla="*/ 8 h 13"/>
                <a:gd name="T56" fmla="*/ 70 w 78"/>
                <a:gd name="T57" fmla="*/ 9 h 13"/>
                <a:gd name="T58" fmla="*/ 66 w 78"/>
                <a:gd name="T59" fmla="*/ 9 h 13"/>
                <a:gd name="T60" fmla="*/ 60 w 78"/>
                <a:gd name="T61" fmla="*/ 10 h 13"/>
                <a:gd name="T62" fmla="*/ 54 w 78"/>
                <a:gd name="T63" fmla="*/ 11 h 13"/>
                <a:gd name="T64" fmla="*/ 47 w 78"/>
                <a:gd name="T65" fmla="*/ 12 h 13"/>
                <a:gd name="T66" fmla="*/ 39 w 78"/>
                <a:gd name="T67" fmla="*/ 12 h 1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8"/>
                <a:gd name="T103" fmla="*/ 0 h 13"/>
                <a:gd name="T104" fmla="*/ 78 w 78"/>
                <a:gd name="T105" fmla="*/ 13 h 1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8" h="13">
                  <a:moveTo>
                    <a:pt x="39" y="12"/>
                  </a:moveTo>
                  <a:lnTo>
                    <a:pt x="39" y="12"/>
                  </a:lnTo>
                  <a:lnTo>
                    <a:pt x="31" y="11"/>
                  </a:lnTo>
                  <a:lnTo>
                    <a:pt x="23" y="10"/>
                  </a:lnTo>
                  <a:lnTo>
                    <a:pt x="17" y="11"/>
                  </a:lnTo>
                  <a:lnTo>
                    <a:pt x="12" y="10"/>
                  </a:lnTo>
                  <a:lnTo>
                    <a:pt x="6" y="10"/>
                  </a:lnTo>
                  <a:lnTo>
                    <a:pt x="3" y="9"/>
                  </a:lnTo>
                  <a:lnTo>
                    <a:pt x="1" y="9"/>
                  </a:lnTo>
                  <a:lnTo>
                    <a:pt x="0" y="7"/>
                  </a:lnTo>
                  <a:lnTo>
                    <a:pt x="1" y="6"/>
                  </a:lnTo>
                  <a:lnTo>
                    <a:pt x="3" y="5"/>
                  </a:lnTo>
                  <a:lnTo>
                    <a:pt x="6" y="4"/>
                  </a:lnTo>
                  <a:lnTo>
                    <a:pt x="11" y="3"/>
                  </a:lnTo>
                  <a:lnTo>
                    <a:pt x="17" y="3"/>
                  </a:lnTo>
                  <a:lnTo>
                    <a:pt x="24" y="1"/>
                  </a:lnTo>
                  <a:lnTo>
                    <a:pt x="31" y="1"/>
                  </a:lnTo>
                  <a:lnTo>
                    <a:pt x="39" y="1"/>
                  </a:lnTo>
                  <a:lnTo>
                    <a:pt x="47" y="0"/>
                  </a:lnTo>
                  <a:lnTo>
                    <a:pt x="54" y="3"/>
                  </a:lnTo>
                  <a:lnTo>
                    <a:pt x="60" y="3"/>
                  </a:lnTo>
                  <a:lnTo>
                    <a:pt x="66" y="3"/>
                  </a:lnTo>
                  <a:lnTo>
                    <a:pt x="71" y="3"/>
                  </a:lnTo>
                  <a:lnTo>
                    <a:pt x="74" y="4"/>
                  </a:lnTo>
                  <a:lnTo>
                    <a:pt x="76" y="6"/>
                  </a:lnTo>
                  <a:lnTo>
                    <a:pt x="77" y="6"/>
                  </a:lnTo>
                  <a:lnTo>
                    <a:pt x="76" y="7"/>
                  </a:lnTo>
                  <a:lnTo>
                    <a:pt x="74" y="8"/>
                  </a:lnTo>
                  <a:lnTo>
                    <a:pt x="70" y="9"/>
                  </a:lnTo>
                  <a:lnTo>
                    <a:pt x="66" y="9"/>
                  </a:lnTo>
                  <a:lnTo>
                    <a:pt x="60" y="10"/>
                  </a:lnTo>
                  <a:lnTo>
                    <a:pt x="54" y="11"/>
                  </a:lnTo>
                  <a:lnTo>
                    <a:pt x="47" y="12"/>
                  </a:lnTo>
                  <a:lnTo>
                    <a:pt x="39" y="12"/>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75" name="Freeform 37"/>
            <p:cNvSpPr>
              <a:spLocks/>
            </p:cNvSpPr>
            <p:nvPr/>
          </p:nvSpPr>
          <p:spPr bwMode="auto">
            <a:xfrm>
              <a:off x="2680" y="2137"/>
              <a:ext cx="862" cy="102"/>
            </a:xfrm>
            <a:custGeom>
              <a:avLst/>
              <a:gdLst>
                <a:gd name="T0" fmla="*/ 729 w 862"/>
                <a:gd name="T1" fmla="*/ 1 h 102"/>
                <a:gd name="T2" fmla="*/ 723 w 862"/>
                <a:gd name="T3" fmla="*/ 2 h 102"/>
                <a:gd name="T4" fmla="*/ 710 w 862"/>
                <a:gd name="T5" fmla="*/ 1 h 102"/>
                <a:gd name="T6" fmla="*/ 692 w 862"/>
                <a:gd name="T7" fmla="*/ 2 h 102"/>
                <a:gd name="T8" fmla="*/ 670 w 862"/>
                <a:gd name="T9" fmla="*/ 0 h 102"/>
                <a:gd name="T10" fmla="*/ 640 w 862"/>
                <a:gd name="T11" fmla="*/ 1 h 102"/>
                <a:gd name="T12" fmla="*/ 603 w 862"/>
                <a:gd name="T13" fmla="*/ 2 h 102"/>
                <a:gd name="T14" fmla="*/ 563 w 862"/>
                <a:gd name="T15" fmla="*/ 5 h 102"/>
                <a:gd name="T16" fmla="*/ 516 w 862"/>
                <a:gd name="T17" fmla="*/ 9 h 102"/>
                <a:gd name="T18" fmla="*/ 464 w 862"/>
                <a:gd name="T19" fmla="*/ 15 h 102"/>
                <a:gd name="T20" fmla="*/ 406 w 862"/>
                <a:gd name="T21" fmla="*/ 21 h 102"/>
                <a:gd name="T22" fmla="*/ 345 w 862"/>
                <a:gd name="T23" fmla="*/ 29 h 102"/>
                <a:gd name="T24" fmla="*/ 277 w 862"/>
                <a:gd name="T25" fmla="*/ 40 h 102"/>
                <a:gd name="T26" fmla="*/ 204 w 862"/>
                <a:gd name="T27" fmla="*/ 55 h 102"/>
                <a:gd name="T28" fmla="*/ 126 w 862"/>
                <a:gd name="T29" fmla="*/ 69 h 102"/>
                <a:gd name="T30" fmla="*/ 44 w 862"/>
                <a:gd name="T31" fmla="*/ 87 h 102"/>
                <a:gd name="T32" fmla="*/ 2 w 862"/>
                <a:gd name="T33" fmla="*/ 98 h 102"/>
                <a:gd name="T34" fmla="*/ 9 w 862"/>
                <a:gd name="T35" fmla="*/ 99 h 102"/>
                <a:gd name="T36" fmla="*/ 24 w 862"/>
                <a:gd name="T37" fmla="*/ 98 h 102"/>
                <a:gd name="T38" fmla="*/ 44 w 862"/>
                <a:gd name="T39" fmla="*/ 97 h 102"/>
                <a:gd name="T40" fmla="*/ 70 w 862"/>
                <a:gd name="T41" fmla="*/ 97 h 102"/>
                <a:gd name="T42" fmla="*/ 104 w 862"/>
                <a:gd name="T43" fmla="*/ 98 h 102"/>
                <a:gd name="T44" fmla="*/ 144 w 862"/>
                <a:gd name="T45" fmla="*/ 97 h 102"/>
                <a:gd name="T46" fmla="*/ 188 w 862"/>
                <a:gd name="T47" fmla="*/ 96 h 102"/>
                <a:gd name="T48" fmla="*/ 237 w 862"/>
                <a:gd name="T49" fmla="*/ 94 h 102"/>
                <a:gd name="T50" fmla="*/ 290 w 862"/>
                <a:gd name="T51" fmla="*/ 94 h 102"/>
                <a:gd name="T52" fmla="*/ 350 w 862"/>
                <a:gd name="T53" fmla="*/ 95 h 102"/>
                <a:gd name="T54" fmla="*/ 411 w 862"/>
                <a:gd name="T55" fmla="*/ 93 h 102"/>
                <a:gd name="T56" fmla="*/ 476 w 862"/>
                <a:gd name="T57" fmla="*/ 94 h 102"/>
                <a:gd name="T58" fmla="*/ 547 w 862"/>
                <a:gd name="T59" fmla="*/ 95 h 102"/>
                <a:gd name="T60" fmla="*/ 618 w 862"/>
                <a:gd name="T61" fmla="*/ 96 h 102"/>
                <a:gd name="T62" fmla="*/ 693 w 862"/>
                <a:gd name="T63" fmla="*/ 99 h 102"/>
                <a:gd name="T64" fmla="*/ 737 w 862"/>
                <a:gd name="T65" fmla="*/ 100 h 102"/>
                <a:gd name="T66" fmla="*/ 754 w 862"/>
                <a:gd name="T67" fmla="*/ 99 h 102"/>
                <a:gd name="T68" fmla="*/ 775 w 862"/>
                <a:gd name="T69" fmla="*/ 100 h 102"/>
                <a:gd name="T70" fmla="*/ 796 w 862"/>
                <a:gd name="T71" fmla="*/ 96 h 102"/>
                <a:gd name="T72" fmla="*/ 817 w 862"/>
                <a:gd name="T73" fmla="*/ 92 h 102"/>
                <a:gd name="T74" fmla="*/ 837 w 862"/>
                <a:gd name="T75" fmla="*/ 85 h 102"/>
                <a:gd name="T76" fmla="*/ 852 w 862"/>
                <a:gd name="T77" fmla="*/ 77 h 102"/>
                <a:gd name="T78" fmla="*/ 858 w 862"/>
                <a:gd name="T79" fmla="*/ 66 h 102"/>
                <a:gd name="T80" fmla="*/ 860 w 862"/>
                <a:gd name="T81" fmla="*/ 56 h 102"/>
                <a:gd name="T82" fmla="*/ 861 w 862"/>
                <a:gd name="T83" fmla="*/ 49 h 102"/>
                <a:gd name="T84" fmla="*/ 856 w 862"/>
                <a:gd name="T85" fmla="*/ 42 h 102"/>
                <a:gd name="T86" fmla="*/ 844 w 862"/>
                <a:gd name="T87" fmla="*/ 33 h 102"/>
                <a:gd name="T88" fmla="*/ 826 w 862"/>
                <a:gd name="T89" fmla="*/ 23 h 102"/>
                <a:gd name="T90" fmla="*/ 805 w 862"/>
                <a:gd name="T91" fmla="*/ 14 h 102"/>
                <a:gd name="T92" fmla="*/ 778 w 862"/>
                <a:gd name="T93" fmla="*/ 8 h 102"/>
                <a:gd name="T94" fmla="*/ 747 w 862"/>
                <a:gd name="T95" fmla="*/ 3 h 1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862"/>
                <a:gd name="T145" fmla="*/ 0 h 102"/>
                <a:gd name="T146" fmla="*/ 862 w 862"/>
                <a:gd name="T147" fmla="*/ 102 h 10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862" h="102">
                  <a:moveTo>
                    <a:pt x="729" y="1"/>
                  </a:moveTo>
                  <a:lnTo>
                    <a:pt x="729" y="1"/>
                  </a:lnTo>
                  <a:lnTo>
                    <a:pt x="726" y="1"/>
                  </a:lnTo>
                  <a:lnTo>
                    <a:pt x="723" y="2"/>
                  </a:lnTo>
                  <a:lnTo>
                    <a:pt x="717" y="0"/>
                  </a:lnTo>
                  <a:lnTo>
                    <a:pt x="710" y="1"/>
                  </a:lnTo>
                  <a:lnTo>
                    <a:pt x="702" y="2"/>
                  </a:lnTo>
                  <a:lnTo>
                    <a:pt x="692" y="2"/>
                  </a:lnTo>
                  <a:lnTo>
                    <a:pt x="681" y="0"/>
                  </a:lnTo>
                  <a:lnTo>
                    <a:pt x="670" y="0"/>
                  </a:lnTo>
                  <a:lnTo>
                    <a:pt x="656" y="1"/>
                  </a:lnTo>
                  <a:lnTo>
                    <a:pt x="640" y="1"/>
                  </a:lnTo>
                  <a:lnTo>
                    <a:pt x="622" y="2"/>
                  </a:lnTo>
                  <a:lnTo>
                    <a:pt x="603" y="2"/>
                  </a:lnTo>
                  <a:lnTo>
                    <a:pt x="584" y="4"/>
                  </a:lnTo>
                  <a:lnTo>
                    <a:pt x="563" y="5"/>
                  </a:lnTo>
                  <a:lnTo>
                    <a:pt x="540" y="7"/>
                  </a:lnTo>
                  <a:lnTo>
                    <a:pt x="516" y="9"/>
                  </a:lnTo>
                  <a:lnTo>
                    <a:pt x="491" y="11"/>
                  </a:lnTo>
                  <a:lnTo>
                    <a:pt x="464" y="15"/>
                  </a:lnTo>
                  <a:lnTo>
                    <a:pt x="435" y="17"/>
                  </a:lnTo>
                  <a:lnTo>
                    <a:pt x="406" y="21"/>
                  </a:lnTo>
                  <a:lnTo>
                    <a:pt x="377" y="24"/>
                  </a:lnTo>
                  <a:lnTo>
                    <a:pt x="345" y="29"/>
                  </a:lnTo>
                  <a:lnTo>
                    <a:pt x="311" y="34"/>
                  </a:lnTo>
                  <a:lnTo>
                    <a:pt x="277" y="40"/>
                  </a:lnTo>
                  <a:lnTo>
                    <a:pt x="241" y="47"/>
                  </a:lnTo>
                  <a:lnTo>
                    <a:pt x="204" y="55"/>
                  </a:lnTo>
                  <a:lnTo>
                    <a:pt x="165" y="61"/>
                  </a:lnTo>
                  <a:lnTo>
                    <a:pt x="126" y="69"/>
                  </a:lnTo>
                  <a:lnTo>
                    <a:pt x="85" y="77"/>
                  </a:lnTo>
                  <a:lnTo>
                    <a:pt x="44" y="87"/>
                  </a:lnTo>
                  <a:lnTo>
                    <a:pt x="0" y="97"/>
                  </a:lnTo>
                  <a:lnTo>
                    <a:pt x="2" y="98"/>
                  </a:lnTo>
                  <a:lnTo>
                    <a:pt x="4" y="99"/>
                  </a:lnTo>
                  <a:lnTo>
                    <a:pt x="9" y="99"/>
                  </a:lnTo>
                  <a:lnTo>
                    <a:pt x="15" y="98"/>
                  </a:lnTo>
                  <a:lnTo>
                    <a:pt x="24" y="98"/>
                  </a:lnTo>
                  <a:lnTo>
                    <a:pt x="33" y="99"/>
                  </a:lnTo>
                  <a:lnTo>
                    <a:pt x="44" y="97"/>
                  </a:lnTo>
                  <a:lnTo>
                    <a:pt x="57" y="98"/>
                  </a:lnTo>
                  <a:lnTo>
                    <a:pt x="70" y="97"/>
                  </a:lnTo>
                  <a:lnTo>
                    <a:pt x="86" y="97"/>
                  </a:lnTo>
                  <a:lnTo>
                    <a:pt x="104" y="98"/>
                  </a:lnTo>
                  <a:lnTo>
                    <a:pt x="123" y="96"/>
                  </a:lnTo>
                  <a:lnTo>
                    <a:pt x="144" y="97"/>
                  </a:lnTo>
                  <a:lnTo>
                    <a:pt x="165" y="95"/>
                  </a:lnTo>
                  <a:lnTo>
                    <a:pt x="188" y="96"/>
                  </a:lnTo>
                  <a:lnTo>
                    <a:pt x="212" y="94"/>
                  </a:lnTo>
                  <a:lnTo>
                    <a:pt x="237" y="94"/>
                  </a:lnTo>
                  <a:lnTo>
                    <a:pt x="263" y="95"/>
                  </a:lnTo>
                  <a:lnTo>
                    <a:pt x="290" y="94"/>
                  </a:lnTo>
                  <a:lnTo>
                    <a:pt x="319" y="94"/>
                  </a:lnTo>
                  <a:lnTo>
                    <a:pt x="350" y="95"/>
                  </a:lnTo>
                  <a:lnTo>
                    <a:pt x="379" y="93"/>
                  </a:lnTo>
                  <a:lnTo>
                    <a:pt x="411" y="93"/>
                  </a:lnTo>
                  <a:lnTo>
                    <a:pt x="443" y="95"/>
                  </a:lnTo>
                  <a:lnTo>
                    <a:pt x="476" y="94"/>
                  </a:lnTo>
                  <a:lnTo>
                    <a:pt x="511" y="94"/>
                  </a:lnTo>
                  <a:lnTo>
                    <a:pt x="547" y="95"/>
                  </a:lnTo>
                  <a:lnTo>
                    <a:pt x="583" y="96"/>
                  </a:lnTo>
                  <a:lnTo>
                    <a:pt x="618" y="96"/>
                  </a:lnTo>
                  <a:lnTo>
                    <a:pt x="655" y="97"/>
                  </a:lnTo>
                  <a:lnTo>
                    <a:pt x="693" y="99"/>
                  </a:lnTo>
                  <a:lnTo>
                    <a:pt x="732" y="101"/>
                  </a:lnTo>
                  <a:lnTo>
                    <a:pt x="737" y="100"/>
                  </a:lnTo>
                  <a:lnTo>
                    <a:pt x="744" y="100"/>
                  </a:lnTo>
                  <a:lnTo>
                    <a:pt x="754" y="99"/>
                  </a:lnTo>
                  <a:lnTo>
                    <a:pt x="763" y="100"/>
                  </a:lnTo>
                  <a:lnTo>
                    <a:pt x="775" y="100"/>
                  </a:lnTo>
                  <a:lnTo>
                    <a:pt x="784" y="98"/>
                  </a:lnTo>
                  <a:lnTo>
                    <a:pt x="796" y="96"/>
                  </a:lnTo>
                  <a:lnTo>
                    <a:pt x="807" y="95"/>
                  </a:lnTo>
                  <a:lnTo>
                    <a:pt x="817" y="92"/>
                  </a:lnTo>
                  <a:lnTo>
                    <a:pt x="828" y="89"/>
                  </a:lnTo>
                  <a:lnTo>
                    <a:pt x="837" y="85"/>
                  </a:lnTo>
                  <a:lnTo>
                    <a:pt x="845" y="81"/>
                  </a:lnTo>
                  <a:lnTo>
                    <a:pt x="852" y="77"/>
                  </a:lnTo>
                  <a:lnTo>
                    <a:pt x="856" y="70"/>
                  </a:lnTo>
                  <a:lnTo>
                    <a:pt x="858" y="66"/>
                  </a:lnTo>
                  <a:lnTo>
                    <a:pt x="857" y="58"/>
                  </a:lnTo>
                  <a:lnTo>
                    <a:pt x="860" y="56"/>
                  </a:lnTo>
                  <a:lnTo>
                    <a:pt x="861" y="52"/>
                  </a:lnTo>
                  <a:lnTo>
                    <a:pt x="861" y="49"/>
                  </a:lnTo>
                  <a:lnTo>
                    <a:pt x="859" y="46"/>
                  </a:lnTo>
                  <a:lnTo>
                    <a:pt x="856" y="42"/>
                  </a:lnTo>
                  <a:lnTo>
                    <a:pt x="851" y="37"/>
                  </a:lnTo>
                  <a:lnTo>
                    <a:pt x="844" y="33"/>
                  </a:lnTo>
                  <a:lnTo>
                    <a:pt x="836" y="29"/>
                  </a:lnTo>
                  <a:lnTo>
                    <a:pt x="826" y="23"/>
                  </a:lnTo>
                  <a:lnTo>
                    <a:pt x="817" y="18"/>
                  </a:lnTo>
                  <a:lnTo>
                    <a:pt x="805" y="14"/>
                  </a:lnTo>
                  <a:lnTo>
                    <a:pt x="793" y="10"/>
                  </a:lnTo>
                  <a:lnTo>
                    <a:pt x="778" y="8"/>
                  </a:lnTo>
                  <a:lnTo>
                    <a:pt x="763" y="5"/>
                  </a:lnTo>
                  <a:lnTo>
                    <a:pt x="747" y="3"/>
                  </a:lnTo>
                  <a:lnTo>
                    <a:pt x="729" y="1"/>
                  </a:lnTo>
                </a:path>
              </a:pathLst>
            </a:custGeom>
            <a:solidFill>
              <a:srgbClr val="E5E5E5"/>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76" name="Freeform 38"/>
            <p:cNvSpPr>
              <a:spLocks/>
            </p:cNvSpPr>
            <p:nvPr/>
          </p:nvSpPr>
          <p:spPr bwMode="auto">
            <a:xfrm>
              <a:off x="2678" y="2139"/>
              <a:ext cx="870" cy="104"/>
            </a:xfrm>
            <a:custGeom>
              <a:avLst/>
              <a:gdLst>
                <a:gd name="T0" fmla="*/ 736 w 870"/>
                <a:gd name="T1" fmla="*/ 1 h 104"/>
                <a:gd name="T2" fmla="*/ 729 w 870"/>
                <a:gd name="T3" fmla="*/ 2 h 104"/>
                <a:gd name="T4" fmla="*/ 716 w 870"/>
                <a:gd name="T5" fmla="*/ 1 h 104"/>
                <a:gd name="T6" fmla="*/ 699 w 870"/>
                <a:gd name="T7" fmla="*/ 1 h 104"/>
                <a:gd name="T8" fmla="*/ 675 w 870"/>
                <a:gd name="T9" fmla="*/ 0 h 104"/>
                <a:gd name="T10" fmla="*/ 645 w 870"/>
                <a:gd name="T11" fmla="*/ 1 h 104"/>
                <a:gd name="T12" fmla="*/ 609 w 870"/>
                <a:gd name="T13" fmla="*/ 3 h 104"/>
                <a:gd name="T14" fmla="*/ 568 w 870"/>
                <a:gd name="T15" fmla="*/ 5 h 104"/>
                <a:gd name="T16" fmla="*/ 520 w 870"/>
                <a:gd name="T17" fmla="*/ 10 h 104"/>
                <a:gd name="T18" fmla="*/ 468 w 870"/>
                <a:gd name="T19" fmla="*/ 16 h 104"/>
                <a:gd name="T20" fmla="*/ 411 w 870"/>
                <a:gd name="T21" fmla="*/ 22 h 104"/>
                <a:gd name="T22" fmla="*/ 347 w 870"/>
                <a:gd name="T23" fmla="*/ 31 h 104"/>
                <a:gd name="T24" fmla="*/ 279 w 870"/>
                <a:gd name="T25" fmla="*/ 42 h 104"/>
                <a:gd name="T26" fmla="*/ 206 w 870"/>
                <a:gd name="T27" fmla="*/ 56 h 104"/>
                <a:gd name="T28" fmla="*/ 128 w 870"/>
                <a:gd name="T29" fmla="*/ 72 h 104"/>
                <a:gd name="T30" fmla="*/ 44 w 870"/>
                <a:gd name="T31" fmla="*/ 91 h 104"/>
                <a:gd name="T32" fmla="*/ 2 w 870"/>
                <a:gd name="T33" fmla="*/ 102 h 104"/>
                <a:gd name="T34" fmla="*/ 9 w 870"/>
                <a:gd name="T35" fmla="*/ 102 h 104"/>
                <a:gd name="T36" fmla="*/ 24 w 870"/>
                <a:gd name="T37" fmla="*/ 102 h 104"/>
                <a:gd name="T38" fmla="*/ 44 w 870"/>
                <a:gd name="T39" fmla="*/ 101 h 104"/>
                <a:gd name="T40" fmla="*/ 71 w 870"/>
                <a:gd name="T41" fmla="*/ 101 h 104"/>
                <a:gd name="T42" fmla="*/ 106 w 870"/>
                <a:gd name="T43" fmla="*/ 101 h 104"/>
                <a:gd name="T44" fmla="*/ 145 w 870"/>
                <a:gd name="T45" fmla="*/ 99 h 104"/>
                <a:gd name="T46" fmla="*/ 189 w 870"/>
                <a:gd name="T47" fmla="*/ 99 h 104"/>
                <a:gd name="T48" fmla="*/ 240 w 870"/>
                <a:gd name="T49" fmla="*/ 98 h 104"/>
                <a:gd name="T50" fmla="*/ 293 w 870"/>
                <a:gd name="T51" fmla="*/ 97 h 104"/>
                <a:gd name="T52" fmla="*/ 351 w 870"/>
                <a:gd name="T53" fmla="*/ 97 h 104"/>
                <a:gd name="T54" fmla="*/ 415 w 870"/>
                <a:gd name="T55" fmla="*/ 96 h 104"/>
                <a:gd name="T56" fmla="*/ 480 w 870"/>
                <a:gd name="T57" fmla="*/ 96 h 104"/>
                <a:gd name="T58" fmla="*/ 550 w 870"/>
                <a:gd name="T59" fmla="*/ 97 h 104"/>
                <a:gd name="T60" fmla="*/ 623 w 870"/>
                <a:gd name="T61" fmla="*/ 98 h 104"/>
                <a:gd name="T62" fmla="*/ 699 w 870"/>
                <a:gd name="T63" fmla="*/ 101 h 104"/>
                <a:gd name="T64" fmla="*/ 742 w 870"/>
                <a:gd name="T65" fmla="*/ 102 h 104"/>
                <a:gd name="T66" fmla="*/ 759 w 870"/>
                <a:gd name="T67" fmla="*/ 101 h 104"/>
                <a:gd name="T68" fmla="*/ 780 w 870"/>
                <a:gd name="T69" fmla="*/ 101 h 104"/>
                <a:gd name="T70" fmla="*/ 803 w 870"/>
                <a:gd name="T71" fmla="*/ 97 h 104"/>
                <a:gd name="T72" fmla="*/ 825 w 870"/>
                <a:gd name="T73" fmla="*/ 93 h 104"/>
                <a:gd name="T74" fmla="*/ 844 w 870"/>
                <a:gd name="T75" fmla="*/ 86 h 104"/>
                <a:gd name="T76" fmla="*/ 859 w 870"/>
                <a:gd name="T77" fmla="*/ 78 h 104"/>
                <a:gd name="T78" fmla="*/ 865 w 870"/>
                <a:gd name="T79" fmla="*/ 67 h 104"/>
                <a:gd name="T80" fmla="*/ 868 w 870"/>
                <a:gd name="T81" fmla="*/ 57 h 104"/>
                <a:gd name="T82" fmla="*/ 869 w 870"/>
                <a:gd name="T83" fmla="*/ 50 h 104"/>
                <a:gd name="T84" fmla="*/ 864 w 870"/>
                <a:gd name="T85" fmla="*/ 42 h 104"/>
                <a:gd name="T86" fmla="*/ 852 w 870"/>
                <a:gd name="T87" fmla="*/ 33 h 104"/>
                <a:gd name="T88" fmla="*/ 833 w 870"/>
                <a:gd name="T89" fmla="*/ 23 h 104"/>
                <a:gd name="T90" fmla="*/ 812 w 870"/>
                <a:gd name="T91" fmla="*/ 15 h 104"/>
                <a:gd name="T92" fmla="*/ 784 w 870"/>
                <a:gd name="T93" fmla="*/ 8 h 104"/>
                <a:gd name="T94" fmla="*/ 754 w 870"/>
                <a:gd name="T95" fmla="*/ 4 h 10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870"/>
                <a:gd name="T145" fmla="*/ 0 h 104"/>
                <a:gd name="T146" fmla="*/ 870 w 870"/>
                <a:gd name="T147" fmla="*/ 104 h 10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870" h="104">
                  <a:moveTo>
                    <a:pt x="736" y="1"/>
                  </a:moveTo>
                  <a:lnTo>
                    <a:pt x="736" y="1"/>
                  </a:lnTo>
                  <a:lnTo>
                    <a:pt x="732" y="1"/>
                  </a:lnTo>
                  <a:lnTo>
                    <a:pt x="729" y="2"/>
                  </a:lnTo>
                  <a:lnTo>
                    <a:pt x="724" y="1"/>
                  </a:lnTo>
                  <a:lnTo>
                    <a:pt x="716" y="1"/>
                  </a:lnTo>
                  <a:lnTo>
                    <a:pt x="709" y="1"/>
                  </a:lnTo>
                  <a:lnTo>
                    <a:pt x="699" y="1"/>
                  </a:lnTo>
                  <a:lnTo>
                    <a:pt x="688" y="1"/>
                  </a:lnTo>
                  <a:lnTo>
                    <a:pt x="675" y="0"/>
                  </a:lnTo>
                  <a:lnTo>
                    <a:pt x="660" y="1"/>
                  </a:lnTo>
                  <a:lnTo>
                    <a:pt x="645" y="1"/>
                  </a:lnTo>
                  <a:lnTo>
                    <a:pt x="627" y="3"/>
                  </a:lnTo>
                  <a:lnTo>
                    <a:pt x="609" y="3"/>
                  </a:lnTo>
                  <a:lnTo>
                    <a:pt x="589" y="5"/>
                  </a:lnTo>
                  <a:lnTo>
                    <a:pt x="568" y="5"/>
                  </a:lnTo>
                  <a:lnTo>
                    <a:pt x="544" y="7"/>
                  </a:lnTo>
                  <a:lnTo>
                    <a:pt x="520" y="10"/>
                  </a:lnTo>
                  <a:lnTo>
                    <a:pt x="495" y="12"/>
                  </a:lnTo>
                  <a:lnTo>
                    <a:pt x="468" y="16"/>
                  </a:lnTo>
                  <a:lnTo>
                    <a:pt x="440" y="18"/>
                  </a:lnTo>
                  <a:lnTo>
                    <a:pt x="411" y="22"/>
                  </a:lnTo>
                  <a:lnTo>
                    <a:pt x="380" y="26"/>
                  </a:lnTo>
                  <a:lnTo>
                    <a:pt x="347" y="31"/>
                  </a:lnTo>
                  <a:lnTo>
                    <a:pt x="314" y="36"/>
                  </a:lnTo>
                  <a:lnTo>
                    <a:pt x="279" y="42"/>
                  </a:lnTo>
                  <a:lnTo>
                    <a:pt x="243" y="50"/>
                  </a:lnTo>
                  <a:lnTo>
                    <a:pt x="206" y="56"/>
                  </a:lnTo>
                  <a:lnTo>
                    <a:pt x="167" y="64"/>
                  </a:lnTo>
                  <a:lnTo>
                    <a:pt x="128" y="72"/>
                  </a:lnTo>
                  <a:lnTo>
                    <a:pt x="85" y="80"/>
                  </a:lnTo>
                  <a:lnTo>
                    <a:pt x="44" y="91"/>
                  </a:lnTo>
                  <a:lnTo>
                    <a:pt x="0" y="100"/>
                  </a:lnTo>
                  <a:lnTo>
                    <a:pt x="2" y="102"/>
                  </a:lnTo>
                  <a:lnTo>
                    <a:pt x="4" y="103"/>
                  </a:lnTo>
                  <a:lnTo>
                    <a:pt x="9" y="102"/>
                  </a:lnTo>
                  <a:lnTo>
                    <a:pt x="15" y="101"/>
                  </a:lnTo>
                  <a:lnTo>
                    <a:pt x="24" y="102"/>
                  </a:lnTo>
                  <a:lnTo>
                    <a:pt x="33" y="103"/>
                  </a:lnTo>
                  <a:lnTo>
                    <a:pt x="44" y="101"/>
                  </a:lnTo>
                  <a:lnTo>
                    <a:pt x="57" y="100"/>
                  </a:lnTo>
                  <a:lnTo>
                    <a:pt x="71" y="101"/>
                  </a:lnTo>
                  <a:lnTo>
                    <a:pt x="88" y="100"/>
                  </a:lnTo>
                  <a:lnTo>
                    <a:pt x="106" y="101"/>
                  </a:lnTo>
                  <a:lnTo>
                    <a:pt x="124" y="100"/>
                  </a:lnTo>
                  <a:lnTo>
                    <a:pt x="145" y="99"/>
                  </a:lnTo>
                  <a:lnTo>
                    <a:pt x="166" y="99"/>
                  </a:lnTo>
                  <a:lnTo>
                    <a:pt x="189" y="99"/>
                  </a:lnTo>
                  <a:lnTo>
                    <a:pt x="213" y="98"/>
                  </a:lnTo>
                  <a:lnTo>
                    <a:pt x="240" y="98"/>
                  </a:lnTo>
                  <a:lnTo>
                    <a:pt x="265" y="97"/>
                  </a:lnTo>
                  <a:lnTo>
                    <a:pt x="293" y="97"/>
                  </a:lnTo>
                  <a:lnTo>
                    <a:pt x="322" y="97"/>
                  </a:lnTo>
                  <a:lnTo>
                    <a:pt x="351" y="97"/>
                  </a:lnTo>
                  <a:lnTo>
                    <a:pt x="383" y="96"/>
                  </a:lnTo>
                  <a:lnTo>
                    <a:pt x="415" y="96"/>
                  </a:lnTo>
                  <a:lnTo>
                    <a:pt x="447" y="96"/>
                  </a:lnTo>
                  <a:lnTo>
                    <a:pt x="480" y="96"/>
                  </a:lnTo>
                  <a:lnTo>
                    <a:pt x="515" y="97"/>
                  </a:lnTo>
                  <a:lnTo>
                    <a:pt x="550" y="97"/>
                  </a:lnTo>
                  <a:lnTo>
                    <a:pt x="586" y="98"/>
                  </a:lnTo>
                  <a:lnTo>
                    <a:pt x="623" y="98"/>
                  </a:lnTo>
                  <a:lnTo>
                    <a:pt x="660" y="99"/>
                  </a:lnTo>
                  <a:lnTo>
                    <a:pt x="699" y="101"/>
                  </a:lnTo>
                  <a:lnTo>
                    <a:pt x="737" y="102"/>
                  </a:lnTo>
                  <a:lnTo>
                    <a:pt x="742" y="102"/>
                  </a:lnTo>
                  <a:lnTo>
                    <a:pt x="750" y="102"/>
                  </a:lnTo>
                  <a:lnTo>
                    <a:pt x="759" y="101"/>
                  </a:lnTo>
                  <a:lnTo>
                    <a:pt x="769" y="100"/>
                  </a:lnTo>
                  <a:lnTo>
                    <a:pt x="780" y="101"/>
                  </a:lnTo>
                  <a:lnTo>
                    <a:pt x="792" y="99"/>
                  </a:lnTo>
                  <a:lnTo>
                    <a:pt x="803" y="97"/>
                  </a:lnTo>
                  <a:lnTo>
                    <a:pt x="815" y="96"/>
                  </a:lnTo>
                  <a:lnTo>
                    <a:pt x="825" y="93"/>
                  </a:lnTo>
                  <a:lnTo>
                    <a:pt x="835" y="91"/>
                  </a:lnTo>
                  <a:lnTo>
                    <a:pt x="844" y="86"/>
                  </a:lnTo>
                  <a:lnTo>
                    <a:pt x="852" y="81"/>
                  </a:lnTo>
                  <a:lnTo>
                    <a:pt x="859" y="78"/>
                  </a:lnTo>
                  <a:lnTo>
                    <a:pt x="863" y="71"/>
                  </a:lnTo>
                  <a:lnTo>
                    <a:pt x="865" y="67"/>
                  </a:lnTo>
                  <a:lnTo>
                    <a:pt x="865" y="59"/>
                  </a:lnTo>
                  <a:lnTo>
                    <a:pt x="868" y="57"/>
                  </a:lnTo>
                  <a:lnTo>
                    <a:pt x="869" y="53"/>
                  </a:lnTo>
                  <a:lnTo>
                    <a:pt x="869" y="50"/>
                  </a:lnTo>
                  <a:lnTo>
                    <a:pt x="867" y="47"/>
                  </a:lnTo>
                  <a:lnTo>
                    <a:pt x="864" y="42"/>
                  </a:lnTo>
                  <a:lnTo>
                    <a:pt x="858" y="37"/>
                  </a:lnTo>
                  <a:lnTo>
                    <a:pt x="852" y="33"/>
                  </a:lnTo>
                  <a:lnTo>
                    <a:pt x="843" y="29"/>
                  </a:lnTo>
                  <a:lnTo>
                    <a:pt x="833" y="23"/>
                  </a:lnTo>
                  <a:lnTo>
                    <a:pt x="824" y="18"/>
                  </a:lnTo>
                  <a:lnTo>
                    <a:pt x="812" y="15"/>
                  </a:lnTo>
                  <a:lnTo>
                    <a:pt x="799" y="10"/>
                  </a:lnTo>
                  <a:lnTo>
                    <a:pt x="784" y="8"/>
                  </a:lnTo>
                  <a:lnTo>
                    <a:pt x="769" y="5"/>
                  </a:lnTo>
                  <a:lnTo>
                    <a:pt x="754" y="4"/>
                  </a:lnTo>
                  <a:lnTo>
                    <a:pt x="736" y="1"/>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77" name="Freeform 39"/>
            <p:cNvSpPr>
              <a:spLocks/>
            </p:cNvSpPr>
            <p:nvPr/>
          </p:nvSpPr>
          <p:spPr bwMode="auto">
            <a:xfrm>
              <a:off x="2940" y="2144"/>
              <a:ext cx="524" cy="62"/>
            </a:xfrm>
            <a:custGeom>
              <a:avLst/>
              <a:gdLst>
                <a:gd name="T0" fmla="*/ 443 w 524"/>
                <a:gd name="T1" fmla="*/ 1 h 62"/>
                <a:gd name="T2" fmla="*/ 440 w 524"/>
                <a:gd name="T3" fmla="*/ 2 h 62"/>
                <a:gd name="T4" fmla="*/ 432 w 524"/>
                <a:gd name="T5" fmla="*/ 2 h 62"/>
                <a:gd name="T6" fmla="*/ 421 w 524"/>
                <a:gd name="T7" fmla="*/ 1 h 62"/>
                <a:gd name="T8" fmla="*/ 408 w 524"/>
                <a:gd name="T9" fmla="*/ 1 h 62"/>
                <a:gd name="T10" fmla="*/ 389 w 524"/>
                <a:gd name="T11" fmla="*/ 1 h 62"/>
                <a:gd name="T12" fmla="*/ 367 w 524"/>
                <a:gd name="T13" fmla="*/ 2 h 62"/>
                <a:gd name="T14" fmla="*/ 343 w 524"/>
                <a:gd name="T15" fmla="*/ 3 h 62"/>
                <a:gd name="T16" fmla="*/ 315 w 524"/>
                <a:gd name="T17" fmla="*/ 5 h 62"/>
                <a:gd name="T18" fmla="*/ 283 w 524"/>
                <a:gd name="T19" fmla="*/ 8 h 62"/>
                <a:gd name="T20" fmla="*/ 247 w 524"/>
                <a:gd name="T21" fmla="*/ 12 h 62"/>
                <a:gd name="T22" fmla="*/ 210 w 524"/>
                <a:gd name="T23" fmla="*/ 18 h 62"/>
                <a:gd name="T24" fmla="*/ 170 w 524"/>
                <a:gd name="T25" fmla="*/ 24 h 62"/>
                <a:gd name="T26" fmla="*/ 125 w 524"/>
                <a:gd name="T27" fmla="*/ 32 h 62"/>
                <a:gd name="T28" fmla="*/ 78 w 524"/>
                <a:gd name="T29" fmla="*/ 41 h 62"/>
                <a:gd name="T30" fmla="*/ 27 w 524"/>
                <a:gd name="T31" fmla="*/ 52 h 62"/>
                <a:gd name="T32" fmla="*/ 1 w 524"/>
                <a:gd name="T33" fmla="*/ 59 h 62"/>
                <a:gd name="T34" fmla="*/ 6 w 524"/>
                <a:gd name="T35" fmla="*/ 59 h 62"/>
                <a:gd name="T36" fmla="*/ 14 w 524"/>
                <a:gd name="T37" fmla="*/ 58 h 62"/>
                <a:gd name="T38" fmla="*/ 28 w 524"/>
                <a:gd name="T39" fmla="*/ 60 h 62"/>
                <a:gd name="T40" fmla="*/ 44 w 524"/>
                <a:gd name="T41" fmla="*/ 58 h 62"/>
                <a:gd name="T42" fmla="*/ 65 w 524"/>
                <a:gd name="T43" fmla="*/ 59 h 62"/>
                <a:gd name="T44" fmla="*/ 88 w 524"/>
                <a:gd name="T45" fmla="*/ 58 h 62"/>
                <a:gd name="T46" fmla="*/ 114 w 524"/>
                <a:gd name="T47" fmla="*/ 58 h 62"/>
                <a:gd name="T48" fmla="*/ 145 w 524"/>
                <a:gd name="T49" fmla="*/ 58 h 62"/>
                <a:gd name="T50" fmla="*/ 177 w 524"/>
                <a:gd name="T51" fmla="*/ 57 h 62"/>
                <a:gd name="T52" fmla="*/ 213 w 524"/>
                <a:gd name="T53" fmla="*/ 56 h 62"/>
                <a:gd name="T54" fmla="*/ 251 w 524"/>
                <a:gd name="T55" fmla="*/ 57 h 62"/>
                <a:gd name="T56" fmla="*/ 291 w 524"/>
                <a:gd name="T57" fmla="*/ 58 h 62"/>
                <a:gd name="T58" fmla="*/ 333 w 524"/>
                <a:gd name="T59" fmla="*/ 58 h 62"/>
                <a:gd name="T60" fmla="*/ 376 w 524"/>
                <a:gd name="T61" fmla="*/ 60 h 62"/>
                <a:gd name="T62" fmla="*/ 422 w 524"/>
                <a:gd name="T63" fmla="*/ 60 h 62"/>
                <a:gd name="T64" fmla="*/ 453 w 524"/>
                <a:gd name="T65" fmla="*/ 60 h 62"/>
                <a:gd name="T66" fmla="*/ 477 w 524"/>
                <a:gd name="T67" fmla="*/ 60 h 62"/>
                <a:gd name="T68" fmla="*/ 503 w 524"/>
                <a:gd name="T69" fmla="*/ 54 h 62"/>
                <a:gd name="T70" fmla="*/ 520 w 524"/>
                <a:gd name="T71" fmla="*/ 43 h 62"/>
                <a:gd name="T72" fmla="*/ 523 w 524"/>
                <a:gd name="T73" fmla="*/ 33 h 62"/>
                <a:gd name="T74" fmla="*/ 517 w 524"/>
                <a:gd name="T75" fmla="*/ 24 h 62"/>
                <a:gd name="T76" fmla="*/ 496 w 524"/>
                <a:gd name="T77" fmla="*/ 12 h 62"/>
                <a:gd name="T78" fmla="*/ 464 w 524"/>
                <a:gd name="T79" fmla="*/ 4 h 6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524"/>
                <a:gd name="T121" fmla="*/ 0 h 62"/>
                <a:gd name="T122" fmla="*/ 524 w 524"/>
                <a:gd name="T123" fmla="*/ 62 h 62"/>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524" h="62">
                  <a:moveTo>
                    <a:pt x="444" y="1"/>
                  </a:moveTo>
                  <a:lnTo>
                    <a:pt x="443" y="1"/>
                  </a:lnTo>
                  <a:lnTo>
                    <a:pt x="442" y="1"/>
                  </a:lnTo>
                  <a:lnTo>
                    <a:pt x="440" y="2"/>
                  </a:lnTo>
                  <a:lnTo>
                    <a:pt x="436" y="2"/>
                  </a:lnTo>
                  <a:lnTo>
                    <a:pt x="432" y="2"/>
                  </a:lnTo>
                  <a:lnTo>
                    <a:pt x="427" y="1"/>
                  </a:lnTo>
                  <a:lnTo>
                    <a:pt x="421" y="1"/>
                  </a:lnTo>
                  <a:lnTo>
                    <a:pt x="414" y="0"/>
                  </a:lnTo>
                  <a:lnTo>
                    <a:pt x="408" y="1"/>
                  </a:lnTo>
                  <a:lnTo>
                    <a:pt x="399" y="0"/>
                  </a:lnTo>
                  <a:lnTo>
                    <a:pt x="389" y="1"/>
                  </a:lnTo>
                  <a:lnTo>
                    <a:pt x="379" y="3"/>
                  </a:lnTo>
                  <a:lnTo>
                    <a:pt x="367" y="2"/>
                  </a:lnTo>
                  <a:lnTo>
                    <a:pt x="356" y="2"/>
                  </a:lnTo>
                  <a:lnTo>
                    <a:pt x="343" y="3"/>
                  </a:lnTo>
                  <a:lnTo>
                    <a:pt x="328" y="5"/>
                  </a:lnTo>
                  <a:lnTo>
                    <a:pt x="315" y="5"/>
                  </a:lnTo>
                  <a:lnTo>
                    <a:pt x="299" y="7"/>
                  </a:lnTo>
                  <a:lnTo>
                    <a:pt x="283" y="8"/>
                  </a:lnTo>
                  <a:lnTo>
                    <a:pt x="265" y="11"/>
                  </a:lnTo>
                  <a:lnTo>
                    <a:pt x="247" y="12"/>
                  </a:lnTo>
                  <a:lnTo>
                    <a:pt x="230" y="15"/>
                  </a:lnTo>
                  <a:lnTo>
                    <a:pt x="210" y="18"/>
                  </a:lnTo>
                  <a:lnTo>
                    <a:pt x="190" y="21"/>
                  </a:lnTo>
                  <a:lnTo>
                    <a:pt x="170" y="24"/>
                  </a:lnTo>
                  <a:lnTo>
                    <a:pt x="147" y="27"/>
                  </a:lnTo>
                  <a:lnTo>
                    <a:pt x="125" y="32"/>
                  </a:lnTo>
                  <a:lnTo>
                    <a:pt x="101" y="37"/>
                  </a:lnTo>
                  <a:lnTo>
                    <a:pt x="78" y="41"/>
                  </a:lnTo>
                  <a:lnTo>
                    <a:pt x="53" y="46"/>
                  </a:lnTo>
                  <a:lnTo>
                    <a:pt x="27" y="52"/>
                  </a:lnTo>
                  <a:lnTo>
                    <a:pt x="0" y="59"/>
                  </a:lnTo>
                  <a:lnTo>
                    <a:pt x="1" y="59"/>
                  </a:lnTo>
                  <a:lnTo>
                    <a:pt x="4" y="59"/>
                  </a:lnTo>
                  <a:lnTo>
                    <a:pt x="6" y="59"/>
                  </a:lnTo>
                  <a:lnTo>
                    <a:pt x="10" y="59"/>
                  </a:lnTo>
                  <a:lnTo>
                    <a:pt x="14" y="58"/>
                  </a:lnTo>
                  <a:lnTo>
                    <a:pt x="21" y="59"/>
                  </a:lnTo>
                  <a:lnTo>
                    <a:pt x="28" y="60"/>
                  </a:lnTo>
                  <a:lnTo>
                    <a:pt x="36" y="58"/>
                  </a:lnTo>
                  <a:lnTo>
                    <a:pt x="44" y="58"/>
                  </a:lnTo>
                  <a:lnTo>
                    <a:pt x="53" y="58"/>
                  </a:lnTo>
                  <a:lnTo>
                    <a:pt x="65" y="59"/>
                  </a:lnTo>
                  <a:lnTo>
                    <a:pt x="75" y="58"/>
                  </a:lnTo>
                  <a:lnTo>
                    <a:pt x="88" y="58"/>
                  </a:lnTo>
                  <a:lnTo>
                    <a:pt x="102" y="57"/>
                  </a:lnTo>
                  <a:lnTo>
                    <a:pt x="114" y="58"/>
                  </a:lnTo>
                  <a:lnTo>
                    <a:pt x="130" y="57"/>
                  </a:lnTo>
                  <a:lnTo>
                    <a:pt x="145" y="58"/>
                  </a:lnTo>
                  <a:lnTo>
                    <a:pt x="160" y="58"/>
                  </a:lnTo>
                  <a:lnTo>
                    <a:pt x="177" y="57"/>
                  </a:lnTo>
                  <a:lnTo>
                    <a:pt x="194" y="56"/>
                  </a:lnTo>
                  <a:lnTo>
                    <a:pt x="213" y="56"/>
                  </a:lnTo>
                  <a:lnTo>
                    <a:pt x="232" y="57"/>
                  </a:lnTo>
                  <a:lnTo>
                    <a:pt x="251" y="57"/>
                  </a:lnTo>
                  <a:lnTo>
                    <a:pt x="271" y="56"/>
                  </a:lnTo>
                  <a:lnTo>
                    <a:pt x="291" y="58"/>
                  </a:lnTo>
                  <a:lnTo>
                    <a:pt x="312" y="56"/>
                  </a:lnTo>
                  <a:lnTo>
                    <a:pt x="333" y="58"/>
                  </a:lnTo>
                  <a:lnTo>
                    <a:pt x="354" y="58"/>
                  </a:lnTo>
                  <a:lnTo>
                    <a:pt x="376" y="60"/>
                  </a:lnTo>
                  <a:lnTo>
                    <a:pt x="398" y="59"/>
                  </a:lnTo>
                  <a:lnTo>
                    <a:pt x="422" y="60"/>
                  </a:lnTo>
                  <a:lnTo>
                    <a:pt x="445" y="61"/>
                  </a:lnTo>
                  <a:lnTo>
                    <a:pt x="453" y="60"/>
                  </a:lnTo>
                  <a:lnTo>
                    <a:pt x="464" y="61"/>
                  </a:lnTo>
                  <a:lnTo>
                    <a:pt x="477" y="60"/>
                  </a:lnTo>
                  <a:lnTo>
                    <a:pt x="491" y="57"/>
                  </a:lnTo>
                  <a:lnTo>
                    <a:pt x="503" y="54"/>
                  </a:lnTo>
                  <a:lnTo>
                    <a:pt x="514" y="48"/>
                  </a:lnTo>
                  <a:lnTo>
                    <a:pt x="520" y="43"/>
                  </a:lnTo>
                  <a:lnTo>
                    <a:pt x="521" y="36"/>
                  </a:lnTo>
                  <a:lnTo>
                    <a:pt x="523" y="33"/>
                  </a:lnTo>
                  <a:lnTo>
                    <a:pt x="522" y="29"/>
                  </a:lnTo>
                  <a:lnTo>
                    <a:pt x="517" y="24"/>
                  </a:lnTo>
                  <a:lnTo>
                    <a:pt x="507" y="17"/>
                  </a:lnTo>
                  <a:lnTo>
                    <a:pt x="496" y="12"/>
                  </a:lnTo>
                  <a:lnTo>
                    <a:pt x="481" y="7"/>
                  </a:lnTo>
                  <a:lnTo>
                    <a:pt x="464" y="4"/>
                  </a:lnTo>
                  <a:lnTo>
                    <a:pt x="444" y="1"/>
                  </a:lnTo>
                </a:path>
              </a:pathLst>
            </a:custGeom>
            <a:solidFill>
              <a:srgbClr val="FF0000"/>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78" name="Freeform 40"/>
            <p:cNvSpPr>
              <a:spLocks/>
            </p:cNvSpPr>
            <p:nvPr/>
          </p:nvSpPr>
          <p:spPr bwMode="auto">
            <a:xfrm>
              <a:off x="2938" y="2146"/>
              <a:ext cx="531" cy="64"/>
            </a:xfrm>
            <a:custGeom>
              <a:avLst/>
              <a:gdLst>
                <a:gd name="T0" fmla="*/ 450 w 531"/>
                <a:gd name="T1" fmla="*/ 1 h 64"/>
                <a:gd name="T2" fmla="*/ 449 w 531"/>
                <a:gd name="T3" fmla="*/ 1 h 64"/>
                <a:gd name="T4" fmla="*/ 443 w 531"/>
                <a:gd name="T5" fmla="*/ 1 h 64"/>
                <a:gd name="T6" fmla="*/ 433 w 531"/>
                <a:gd name="T7" fmla="*/ 0 h 64"/>
                <a:gd name="T8" fmla="*/ 421 w 531"/>
                <a:gd name="T9" fmla="*/ 1 h 64"/>
                <a:gd name="T10" fmla="*/ 405 w 531"/>
                <a:gd name="T11" fmla="*/ 1 h 64"/>
                <a:gd name="T12" fmla="*/ 384 w 531"/>
                <a:gd name="T13" fmla="*/ 3 h 64"/>
                <a:gd name="T14" fmla="*/ 360 w 531"/>
                <a:gd name="T15" fmla="*/ 2 h 64"/>
                <a:gd name="T16" fmla="*/ 333 w 531"/>
                <a:gd name="T17" fmla="*/ 5 h 64"/>
                <a:gd name="T18" fmla="*/ 302 w 531"/>
                <a:gd name="T19" fmla="*/ 8 h 64"/>
                <a:gd name="T20" fmla="*/ 269 w 531"/>
                <a:gd name="T21" fmla="*/ 12 h 64"/>
                <a:gd name="T22" fmla="*/ 233 w 531"/>
                <a:gd name="T23" fmla="*/ 17 h 64"/>
                <a:gd name="T24" fmla="*/ 193 w 531"/>
                <a:gd name="T25" fmla="*/ 22 h 64"/>
                <a:gd name="T26" fmla="*/ 150 w 531"/>
                <a:gd name="T27" fmla="*/ 30 h 64"/>
                <a:gd name="T28" fmla="*/ 103 w 531"/>
                <a:gd name="T29" fmla="*/ 38 h 64"/>
                <a:gd name="T30" fmla="*/ 53 w 531"/>
                <a:gd name="T31" fmla="*/ 49 h 64"/>
                <a:gd name="T32" fmla="*/ 0 w 531"/>
                <a:gd name="T33" fmla="*/ 62 h 64"/>
                <a:gd name="T34" fmla="*/ 4 w 531"/>
                <a:gd name="T35" fmla="*/ 63 h 64"/>
                <a:gd name="T36" fmla="*/ 10 w 531"/>
                <a:gd name="T37" fmla="*/ 63 h 64"/>
                <a:gd name="T38" fmla="*/ 21 w 531"/>
                <a:gd name="T39" fmla="*/ 62 h 64"/>
                <a:gd name="T40" fmla="*/ 36 w 531"/>
                <a:gd name="T41" fmla="*/ 62 h 64"/>
                <a:gd name="T42" fmla="*/ 55 w 531"/>
                <a:gd name="T43" fmla="*/ 61 h 64"/>
                <a:gd name="T44" fmla="*/ 77 w 531"/>
                <a:gd name="T45" fmla="*/ 61 h 64"/>
                <a:gd name="T46" fmla="*/ 103 w 531"/>
                <a:gd name="T47" fmla="*/ 60 h 64"/>
                <a:gd name="T48" fmla="*/ 131 w 531"/>
                <a:gd name="T49" fmla="*/ 60 h 64"/>
                <a:gd name="T50" fmla="*/ 163 w 531"/>
                <a:gd name="T51" fmla="*/ 60 h 64"/>
                <a:gd name="T52" fmla="*/ 197 w 531"/>
                <a:gd name="T53" fmla="*/ 58 h 64"/>
                <a:gd name="T54" fmla="*/ 235 w 531"/>
                <a:gd name="T55" fmla="*/ 59 h 64"/>
                <a:gd name="T56" fmla="*/ 274 w 531"/>
                <a:gd name="T57" fmla="*/ 58 h 64"/>
                <a:gd name="T58" fmla="*/ 316 w 531"/>
                <a:gd name="T59" fmla="*/ 60 h 64"/>
                <a:gd name="T60" fmla="*/ 358 w 531"/>
                <a:gd name="T61" fmla="*/ 60 h 64"/>
                <a:gd name="T62" fmla="*/ 403 w 531"/>
                <a:gd name="T63" fmla="*/ 62 h 64"/>
                <a:gd name="T64" fmla="*/ 450 w 531"/>
                <a:gd name="T65" fmla="*/ 63 h 64"/>
                <a:gd name="T66" fmla="*/ 471 w 531"/>
                <a:gd name="T67" fmla="*/ 62 h 64"/>
                <a:gd name="T68" fmla="*/ 497 w 531"/>
                <a:gd name="T69" fmla="*/ 58 h 64"/>
                <a:gd name="T70" fmla="*/ 521 w 531"/>
                <a:gd name="T71" fmla="*/ 51 h 64"/>
                <a:gd name="T72" fmla="*/ 528 w 531"/>
                <a:gd name="T73" fmla="*/ 36 h 64"/>
                <a:gd name="T74" fmla="*/ 529 w 531"/>
                <a:gd name="T75" fmla="*/ 29 h 64"/>
                <a:gd name="T76" fmla="*/ 514 w 531"/>
                <a:gd name="T77" fmla="*/ 17 h 64"/>
                <a:gd name="T78" fmla="*/ 488 w 531"/>
                <a:gd name="T79" fmla="*/ 6 h 64"/>
                <a:gd name="T80" fmla="*/ 450 w 531"/>
                <a:gd name="T81" fmla="*/ 1 h 6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31"/>
                <a:gd name="T124" fmla="*/ 0 h 64"/>
                <a:gd name="T125" fmla="*/ 531 w 531"/>
                <a:gd name="T126" fmla="*/ 64 h 6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31" h="64">
                  <a:moveTo>
                    <a:pt x="450" y="1"/>
                  </a:moveTo>
                  <a:lnTo>
                    <a:pt x="450" y="1"/>
                  </a:lnTo>
                  <a:lnTo>
                    <a:pt x="449" y="0"/>
                  </a:lnTo>
                  <a:lnTo>
                    <a:pt x="449" y="1"/>
                  </a:lnTo>
                  <a:lnTo>
                    <a:pt x="447" y="1"/>
                  </a:lnTo>
                  <a:lnTo>
                    <a:pt x="443" y="1"/>
                  </a:lnTo>
                  <a:lnTo>
                    <a:pt x="439" y="2"/>
                  </a:lnTo>
                  <a:lnTo>
                    <a:pt x="433" y="0"/>
                  </a:lnTo>
                  <a:lnTo>
                    <a:pt x="428" y="0"/>
                  </a:lnTo>
                  <a:lnTo>
                    <a:pt x="421" y="1"/>
                  </a:lnTo>
                  <a:lnTo>
                    <a:pt x="414" y="2"/>
                  </a:lnTo>
                  <a:lnTo>
                    <a:pt x="405" y="1"/>
                  </a:lnTo>
                  <a:lnTo>
                    <a:pt x="395" y="1"/>
                  </a:lnTo>
                  <a:lnTo>
                    <a:pt x="384" y="3"/>
                  </a:lnTo>
                  <a:lnTo>
                    <a:pt x="373" y="2"/>
                  </a:lnTo>
                  <a:lnTo>
                    <a:pt x="360" y="2"/>
                  </a:lnTo>
                  <a:lnTo>
                    <a:pt x="347" y="5"/>
                  </a:lnTo>
                  <a:lnTo>
                    <a:pt x="333" y="5"/>
                  </a:lnTo>
                  <a:lnTo>
                    <a:pt x="319" y="7"/>
                  </a:lnTo>
                  <a:lnTo>
                    <a:pt x="302" y="8"/>
                  </a:lnTo>
                  <a:lnTo>
                    <a:pt x="287" y="9"/>
                  </a:lnTo>
                  <a:lnTo>
                    <a:pt x="269" y="12"/>
                  </a:lnTo>
                  <a:lnTo>
                    <a:pt x="251" y="13"/>
                  </a:lnTo>
                  <a:lnTo>
                    <a:pt x="233" y="17"/>
                  </a:lnTo>
                  <a:lnTo>
                    <a:pt x="213" y="20"/>
                  </a:lnTo>
                  <a:lnTo>
                    <a:pt x="193" y="22"/>
                  </a:lnTo>
                  <a:lnTo>
                    <a:pt x="171" y="27"/>
                  </a:lnTo>
                  <a:lnTo>
                    <a:pt x="150" y="30"/>
                  </a:lnTo>
                  <a:lnTo>
                    <a:pt x="126" y="34"/>
                  </a:lnTo>
                  <a:lnTo>
                    <a:pt x="103" y="38"/>
                  </a:lnTo>
                  <a:lnTo>
                    <a:pt x="79" y="45"/>
                  </a:lnTo>
                  <a:lnTo>
                    <a:pt x="53" y="49"/>
                  </a:lnTo>
                  <a:lnTo>
                    <a:pt x="27" y="56"/>
                  </a:lnTo>
                  <a:lnTo>
                    <a:pt x="0" y="62"/>
                  </a:lnTo>
                  <a:lnTo>
                    <a:pt x="1" y="63"/>
                  </a:lnTo>
                  <a:lnTo>
                    <a:pt x="4" y="63"/>
                  </a:lnTo>
                  <a:lnTo>
                    <a:pt x="6" y="63"/>
                  </a:lnTo>
                  <a:lnTo>
                    <a:pt x="10" y="63"/>
                  </a:lnTo>
                  <a:lnTo>
                    <a:pt x="14" y="62"/>
                  </a:lnTo>
                  <a:lnTo>
                    <a:pt x="21" y="62"/>
                  </a:lnTo>
                  <a:lnTo>
                    <a:pt x="28" y="62"/>
                  </a:lnTo>
                  <a:lnTo>
                    <a:pt x="36" y="62"/>
                  </a:lnTo>
                  <a:lnTo>
                    <a:pt x="45" y="62"/>
                  </a:lnTo>
                  <a:lnTo>
                    <a:pt x="55" y="61"/>
                  </a:lnTo>
                  <a:lnTo>
                    <a:pt x="66" y="62"/>
                  </a:lnTo>
                  <a:lnTo>
                    <a:pt x="77" y="61"/>
                  </a:lnTo>
                  <a:lnTo>
                    <a:pt x="89" y="61"/>
                  </a:lnTo>
                  <a:lnTo>
                    <a:pt x="103" y="60"/>
                  </a:lnTo>
                  <a:lnTo>
                    <a:pt x="116" y="60"/>
                  </a:lnTo>
                  <a:lnTo>
                    <a:pt x="131" y="60"/>
                  </a:lnTo>
                  <a:lnTo>
                    <a:pt x="147" y="60"/>
                  </a:lnTo>
                  <a:lnTo>
                    <a:pt x="163" y="60"/>
                  </a:lnTo>
                  <a:lnTo>
                    <a:pt x="179" y="59"/>
                  </a:lnTo>
                  <a:lnTo>
                    <a:pt x="197" y="58"/>
                  </a:lnTo>
                  <a:lnTo>
                    <a:pt x="215" y="59"/>
                  </a:lnTo>
                  <a:lnTo>
                    <a:pt x="235" y="59"/>
                  </a:lnTo>
                  <a:lnTo>
                    <a:pt x="254" y="59"/>
                  </a:lnTo>
                  <a:lnTo>
                    <a:pt x="274" y="58"/>
                  </a:lnTo>
                  <a:lnTo>
                    <a:pt x="294" y="60"/>
                  </a:lnTo>
                  <a:lnTo>
                    <a:pt x="316" y="60"/>
                  </a:lnTo>
                  <a:lnTo>
                    <a:pt x="336" y="60"/>
                  </a:lnTo>
                  <a:lnTo>
                    <a:pt x="358" y="60"/>
                  </a:lnTo>
                  <a:lnTo>
                    <a:pt x="382" y="60"/>
                  </a:lnTo>
                  <a:lnTo>
                    <a:pt x="403" y="62"/>
                  </a:lnTo>
                  <a:lnTo>
                    <a:pt x="427" y="61"/>
                  </a:lnTo>
                  <a:lnTo>
                    <a:pt x="450" y="63"/>
                  </a:lnTo>
                  <a:lnTo>
                    <a:pt x="459" y="62"/>
                  </a:lnTo>
                  <a:lnTo>
                    <a:pt x="471" y="62"/>
                  </a:lnTo>
                  <a:lnTo>
                    <a:pt x="484" y="61"/>
                  </a:lnTo>
                  <a:lnTo>
                    <a:pt x="497" y="58"/>
                  </a:lnTo>
                  <a:lnTo>
                    <a:pt x="511" y="55"/>
                  </a:lnTo>
                  <a:lnTo>
                    <a:pt x="521" y="51"/>
                  </a:lnTo>
                  <a:lnTo>
                    <a:pt x="527" y="45"/>
                  </a:lnTo>
                  <a:lnTo>
                    <a:pt x="528" y="36"/>
                  </a:lnTo>
                  <a:lnTo>
                    <a:pt x="530" y="33"/>
                  </a:lnTo>
                  <a:lnTo>
                    <a:pt x="529" y="29"/>
                  </a:lnTo>
                  <a:lnTo>
                    <a:pt x="525" y="24"/>
                  </a:lnTo>
                  <a:lnTo>
                    <a:pt x="514" y="17"/>
                  </a:lnTo>
                  <a:lnTo>
                    <a:pt x="503" y="12"/>
                  </a:lnTo>
                  <a:lnTo>
                    <a:pt x="488" y="6"/>
                  </a:lnTo>
                  <a:lnTo>
                    <a:pt x="470" y="3"/>
                  </a:lnTo>
                  <a:lnTo>
                    <a:pt x="450" y="1"/>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79" name="Freeform 41"/>
            <p:cNvSpPr>
              <a:spLocks/>
            </p:cNvSpPr>
            <p:nvPr/>
          </p:nvSpPr>
          <p:spPr bwMode="auto">
            <a:xfrm>
              <a:off x="1621" y="1980"/>
              <a:ext cx="317" cy="34"/>
            </a:xfrm>
            <a:custGeom>
              <a:avLst/>
              <a:gdLst>
                <a:gd name="T0" fmla="*/ 268 w 317"/>
                <a:gd name="T1" fmla="*/ 4 h 34"/>
                <a:gd name="T2" fmla="*/ 265 w 317"/>
                <a:gd name="T3" fmla="*/ 5 h 34"/>
                <a:gd name="T4" fmla="*/ 262 w 317"/>
                <a:gd name="T5" fmla="*/ 2 h 34"/>
                <a:gd name="T6" fmla="*/ 257 w 317"/>
                <a:gd name="T7" fmla="*/ 0 h 34"/>
                <a:gd name="T8" fmla="*/ 249 w 317"/>
                <a:gd name="T9" fmla="*/ 1 h 34"/>
                <a:gd name="T10" fmla="*/ 240 w 317"/>
                <a:gd name="T11" fmla="*/ 1 h 34"/>
                <a:gd name="T12" fmla="*/ 228 w 317"/>
                <a:gd name="T13" fmla="*/ 1 h 34"/>
                <a:gd name="T14" fmla="*/ 213 w 317"/>
                <a:gd name="T15" fmla="*/ 1 h 34"/>
                <a:gd name="T16" fmla="*/ 197 w 317"/>
                <a:gd name="T17" fmla="*/ 0 h 34"/>
                <a:gd name="T18" fmla="*/ 179 w 317"/>
                <a:gd name="T19" fmla="*/ 2 h 34"/>
                <a:gd name="T20" fmla="*/ 157 w 317"/>
                <a:gd name="T21" fmla="*/ 2 h 34"/>
                <a:gd name="T22" fmla="*/ 136 w 317"/>
                <a:gd name="T23" fmla="*/ 4 h 34"/>
                <a:gd name="T24" fmla="*/ 112 w 317"/>
                <a:gd name="T25" fmla="*/ 6 h 34"/>
                <a:gd name="T26" fmla="*/ 86 w 317"/>
                <a:gd name="T27" fmla="*/ 7 h 34"/>
                <a:gd name="T28" fmla="*/ 59 w 317"/>
                <a:gd name="T29" fmla="*/ 11 h 34"/>
                <a:gd name="T30" fmla="*/ 30 w 317"/>
                <a:gd name="T31" fmla="*/ 16 h 34"/>
                <a:gd name="T32" fmla="*/ 0 w 317"/>
                <a:gd name="T33" fmla="*/ 21 h 34"/>
                <a:gd name="T34" fmla="*/ 1 w 317"/>
                <a:gd name="T35" fmla="*/ 22 h 34"/>
                <a:gd name="T36" fmla="*/ 4 w 317"/>
                <a:gd name="T37" fmla="*/ 22 h 34"/>
                <a:gd name="T38" fmla="*/ 11 w 317"/>
                <a:gd name="T39" fmla="*/ 25 h 34"/>
                <a:gd name="T40" fmla="*/ 20 w 317"/>
                <a:gd name="T41" fmla="*/ 25 h 34"/>
                <a:gd name="T42" fmla="*/ 31 w 317"/>
                <a:gd name="T43" fmla="*/ 25 h 34"/>
                <a:gd name="T44" fmla="*/ 43 w 317"/>
                <a:gd name="T45" fmla="*/ 27 h 34"/>
                <a:gd name="T46" fmla="*/ 59 w 317"/>
                <a:gd name="T47" fmla="*/ 28 h 34"/>
                <a:gd name="T48" fmla="*/ 76 w 317"/>
                <a:gd name="T49" fmla="*/ 29 h 34"/>
                <a:gd name="T50" fmla="*/ 95 w 317"/>
                <a:gd name="T51" fmla="*/ 30 h 34"/>
                <a:gd name="T52" fmla="*/ 116 w 317"/>
                <a:gd name="T53" fmla="*/ 31 h 34"/>
                <a:gd name="T54" fmla="*/ 137 w 317"/>
                <a:gd name="T55" fmla="*/ 32 h 34"/>
                <a:gd name="T56" fmla="*/ 161 w 317"/>
                <a:gd name="T57" fmla="*/ 32 h 34"/>
                <a:gd name="T58" fmla="*/ 185 w 317"/>
                <a:gd name="T59" fmla="*/ 33 h 34"/>
                <a:gd name="T60" fmla="*/ 212 w 317"/>
                <a:gd name="T61" fmla="*/ 33 h 34"/>
                <a:gd name="T62" fmla="*/ 239 w 317"/>
                <a:gd name="T63" fmla="*/ 32 h 34"/>
                <a:gd name="T64" fmla="*/ 268 w 317"/>
                <a:gd name="T65" fmla="*/ 31 h 34"/>
                <a:gd name="T66" fmla="*/ 273 w 317"/>
                <a:gd name="T67" fmla="*/ 31 h 34"/>
                <a:gd name="T68" fmla="*/ 280 w 317"/>
                <a:gd name="T69" fmla="*/ 31 h 34"/>
                <a:gd name="T70" fmla="*/ 287 w 317"/>
                <a:gd name="T71" fmla="*/ 31 h 34"/>
                <a:gd name="T72" fmla="*/ 296 w 317"/>
                <a:gd name="T73" fmla="*/ 29 h 34"/>
                <a:gd name="T74" fmla="*/ 303 w 317"/>
                <a:gd name="T75" fmla="*/ 27 h 34"/>
                <a:gd name="T76" fmla="*/ 310 w 317"/>
                <a:gd name="T77" fmla="*/ 24 h 34"/>
                <a:gd name="T78" fmla="*/ 313 w 317"/>
                <a:gd name="T79" fmla="*/ 22 h 34"/>
                <a:gd name="T80" fmla="*/ 314 w 317"/>
                <a:gd name="T81" fmla="*/ 17 h 34"/>
                <a:gd name="T82" fmla="*/ 316 w 317"/>
                <a:gd name="T83" fmla="*/ 15 h 34"/>
                <a:gd name="T84" fmla="*/ 314 w 317"/>
                <a:gd name="T85" fmla="*/ 12 h 34"/>
                <a:gd name="T86" fmla="*/ 311 w 317"/>
                <a:gd name="T87" fmla="*/ 11 h 34"/>
                <a:gd name="T88" fmla="*/ 306 w 317"/>
                <a:gd name="T89" fmla="*/ 9 h 34"/>
                <a:gd name="T90" fmla="*/ 298 w 317"/>
                <a:gd name="T91" fmla="*/ 7 h 34"/>
                <a:gd name="T92" fmla="*/ 290 w 317"/>
                <a:gd name="T93" fmla="*/ 6 h 34"/>
                <a:gd name="T94" fmla="*/ 279 w 317"/>
                <a:gd name="T95" fmla="*/ 5 h 34"/>
                <a:gd name="T96" fmla="*/ 268 w 317"/>
                <a:gd name="T97" fmla="*/ 4 h 3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17"/>
                <a:gd name="T148" fmla="*/ 0 h 34"/>
                <a:gd name="T149" fmla="*/ 317 w 317"/>
                <a:gd name="T150" fmla="*/ 34 h 3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17" h="34">
                  <a:moveTo>
                    <a:pt x="268" y="4"/>
                  </a:moveTo>
                  <a:lnTo>
                    <a:pt x="265" y="5"/>
                  </a:lnTo>
                  <a:lnTo>
                    <a:pt x="262" y="2"/>
                  </a:lnTo>
                  <a:lnTo>
                    <a:pt x="257" y="0"/>
                  </a:lnTo>
                  <a:lnTo>
                    <a:pt x="249" y="1"/>
                  </a:lnTo>
                  <a:lnTo>
                    <a:pt x="240" y="1"/>
                  </a:lnTo>
                  <a:lnTo>
                    <a:pt x="228" y="1"/>
                  </a:lnTo>
                  <a:lnTo>
                    <a:pt x="213" y="1"/>
                  </a:lnTo>
                  <a:lnTo>
                    <a:pt x="197" y="0"/>
                  </a:lnTo>
                  <a:lnTo>
                    <a:pt x="179" y="2"/>
                  </a:lnTo>
                  <a:lnTo>
                    <a:pt x="157" y="2"/>
                  </a:lnTo>
                  <a:lnTo>
                    <a:pt x="136" y="4"/>
                  </a:lnTo>
                  <a:lnTo>
                    <a:pt x="112" y="6"/>
                  </a:lnTo>
                  <a:lnTo>
                    <a:pt x="86" y="7"/>
                  </a:lnTo>
                  <a:lnTo>
                    <a:pt x="59" y="11"/>
                  </a:lnTo>
                  <a:lnTo>
                    <a:pt x="30" y="16"/>
                  </a:lnTo>
                  <a:lnTo>
                    <a:pt x="0" y="21"/>
                  </a:lnTo>
                  <a:lnTo>
                    <a:pt x="1" y="22"/>
                  </a:lnTo>
                  <a:lnTo>
                    <a:pt x="4" y="22"/>
                  </a:lnTo>
                  <a:lnTo>
                    <a:pt x="11" y="25"/>
                  </a:lnTo>
                  <a:lnTo>
                    <a:pt x="20" y="25"/>
                  </a:lnTo>
                  <a:lnTo>
                    <a:pt x="31" y="25"/>
                  </a:lnTo>
                  <a:lnTo>
                    <a:pt x="43" y="27"/>
                  </a:lnTo>
                  <a:lnTo>
                    <a:pt x="59" y="28"/>
                  </a:lnTo>
                  <a:lnTo>
                    <a:pt x="76" y="29"/>
                  </a:lnTo>
                  <a:lnTo>
                    <a:pt x="95" y="30"/>
                  </a:lnTo>
                  <a:lnTo>
                    <a:pt x="116" y="31"/>
                  </a:lnTo>
                  <a:lnTo>
                    <a:pt x="137" y="32"/>
                  </a:lnTo>
                  <a:lnTo>
                    <a:pt x="161" y="32"/>
                  </a:lnTo>
                  <a:lnTo>
                    <a:pt x="185" y="33"/>
                  </a:lnTo>
                  <a:lnTo>
                    <a:pt x="212" y="33"/>
                  </a:lnTo>
                  <a:lnTo>
                    <a:pt x="239" y="32"/>
                  </a:lnTo>
                  <a:lnTo>
                    <a:pt x="268" y="31"/>
                  </a:lnTo>
                  <a:lnTo>
                    <a:pt x="273" y="31"/>
                  </a:lnTo>
                  <a:lnTo>
                    <a:pt x="280" y="31"/>
                  </a:lnTo>
                  <a:lnTo>
                    <a:pt x="287" y="31"/>
                  </a:lnTo>
                  <a:lnTo>
                    <a:pt x="296" y="29"/>
                  </a:lnTo>
                  <a:lnTo>
                    <a:pt x="303" y="27"/>
                  </a:lnTo>
                  <a:lnTo>
                    <a:pt x="310" y="24"/>
                  </a:lnTo>
                  <a:lnTo>
                    <a:pt x="313" y="22"/>
                  </a:lnTo>
                  <a:lnTo>
                    <a:pt x="314" y="17"/>
                  </a:lnTo>
                  <a:lnTo>
                    <a:pt x="316" y="15"/>
                  </a:lnTo>
                  <a:lnTo>
                    <a:pt x="314" y="12"/>
                  </a:lnTo>
                  <a:lnTo>
                    <a:pt x="311" y="11"/>
                  </a:lnTo>
                  <a:lnTo>
                    <a:pt x="306" y="9"/>
                  </a:lnTo>
                  <a:lnTo>
                    <a:pt x="298" y="7"/>
                  </a:lnTo>
                  <a:lnTo>
                    <a:pt x="290" y="6"/>
                  </a:lnTo>
                  <a:lnTo>
                    <a:pt x="279" y="5"/>
                  </a:lnTo>
                  <a:lnTo>
                    <a:pt x="268" y="4"/>
                  </a:lnTo>
                </a:path>
              </a:pathLst>
            </a:custGeom>
            <a:solidFill>
              <a:srgbClr val="FF0000"/>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80" name="Freeform 42"/>
            <p:cNvSpPr>
              <a:spLocks/>
            </p:cNvSpPr>
            <p:nvPr/>
          </p:nvSpPr>
          <p:spPr bwMode="auto">
            <a:xfrm>
              <a:off x="1618" y="1983"/>
              <a:ext cx="326" cy="35"/>
            </a:xfrm>
            <a:custGeom>
              <a:avLst/>
              <a:gdLst>
                <a:gd name="T0" fmla="*/ 275 w 326"/>
                <a:gd name="T1" fmla="*/ 3 h 35"/>
                <a:gd name="T2" fmla="*/ 275 w 326"/>
                <a:gd name="T3" fmla="*/ 3 h 35"/>
                <a:gd name="T4" fmla="*/ 273 w 326"/>
                <a:gd name="T5" fmla="*/ 3 h 35"/>
                <a:gd name="T6" fmla="*/ 269 w 326"/>
                <a:gd name="T7" fmla="*/ 2 h 35"/>
                <a:gd name="T8" fmla="*/ 264 w 326"/>
                <a:gd name="T9" fmla="*/ 0 h 35"/>
                <a:gd name="T10" fmla="*/ 256 w 326"/>
                <a:gd name="T11" fmla="*/ 1 h 35"/>
                <a:gd name="T12" fmla="*/ 246 w 326"/>
                <a:gd name="T13" fmla="*/ 0 h 35"/>
                <a:gd name="T14" fmla="*/ 233 w 326"/>
                <a:gd name="T15" fmla="*/ 1 h 35"/>
                <a:gd name="T16" fmla="*/ 219 w 326"/>
                <a:gd name="T17" fmla="*/ 0 h 35"/>
                <a:gd name="T18" fmla="*/ 202 w 326"/>
                <a:gd name="T19" fmla="*/ 1 h 35"/>
                <a:gd name="T20" fmla="*/ 184 w 326"/>
                <a:gd name="T21" fmla="*/ 2 h 35"/>
                <a:gd name="T22" fmla="*/ 163 w 326"/>
                <a:gd name="T23" fmla="*/ 2 h 35"/>
                <a:gd name="T24" fmla="*/ 140 w 326"/>
                <a:gd name="T25" fmla="*/ 4 h 35"/>
                <a:gd name="T26" fmla="*/ 116 w 326"/>
                <a:gd name="T27" fmla="*/ 7 h 35"/>
                <a:gd name="T28" fmla="*/ 90 w 326"/>
                <a:gd name="T29" fmla="*/ 9 h 35"/>
                <a:gd name="T30" fmla="*/ 61 w 326"/>
                <a:gd name="T31" fmla="*/ 14 h 35"/>
                <a:gd name="T32" fmla="*/ 32 w 326"/>
                <a:gd name="T33" fmla="*/ 18 h 35"/>
                <a:gd name="T34" fmla="*/ 0 w 326"/>
                <a:gd name="T35" fmla="*/ 24 h 35"/>
                <a:gd name="T36" fmla="*/ 1 w 326"/>
                <a:gd name="T37" fmla="*/ 25 h 35"/>
                <a:gd name="T38" fmla="*/ 4 w 326"/>
                <a:gd name="T39" fmla="*/ 24 h 35"/>
                <a:gd name="T40" fmla="*/ 12 w 326"/>
                <a:gd name="T41" fmla="*/ 27 h 35"/>
                <a:gd name="T42" fmla="*/ 21 w 326"/>
                <a:gd name="T43" fmla="*/ 27 h 35"/>
                <a:gd name="T44" fmla="*/ 33 w 326"/>
                <a:gd name="T45" fmla="*/ 28 h 35"/>
                <a:gd name="T46" fmla="*/ 45 w 326"/>
                <a:gd name="T47" fmla="*/ 29 h 35"/>
                <a:gd name="T48" fmla="*/ 61 w 326"/>
                <a:gd name="T49" fmla="*/ 30 h 35"/>
                <a:gd name="T50" fmla="*/ 79 w 326"/>
                <a:gd name="T51" fmla="*/ 31 h 35"/>
                <a:gd name="T52" fmla="*/ 98 w 326"/>
                <a:gd name="T53" fmla="*/ 33 h 35"/>
                <a:gd name="T54" fmla="*/ 120 w 326"/>
                <a:gd name="T55" fmla="*/ 31 h 35"/>
                <a:gd name="T56" fmla="*/ 141 w 326"/>
                <a:gd name="T57" fmla="*/ 34 h 35"/>
                <a:gd name="T58" fmla="*/ 165 w 326"/>
                <a:gd name="T59" fmla="*/ 33 h 35"/>
                <a:gd name="T60" fmla="*/ 191 w 326"/>
                <a:gd name="T61" fmla="*/ 34 h 35"/>
                <a:gd name="T62" fmla="*/ 218 w 326"/>
                <a:gd name="T63" fmla="*/ 34 h 35"/>
                <a:gd name="T64" fmla="*/ 246 w 326"/>
                <a:gd name="T65" fmla="*/ 32 h 35"/>
                <a:gd name="T66" fmla="*/ 274 w 326"/>
                <a:gd name="T67" fmla="*/ 31 h 35"/>
                <a:gd name="T68" fmla="*/ 279 w 326"/>
                <a:gd name="T69" fmla="*/ 32 h 35"/>
                <a:gd name="T70" fmla="*/ 285 w 326"/>
                <a:gd name="T71" fmla="*/ 31 h 35"/>
                <a:gd name="T72" fmla="*/ 296 w 326"/>
                <a:gd name="T73" fmla="*/ 31 h 35"/>
                <a:gd name="T74" fmla="*/ 304 w 326"/>
                <a:gd name="T75" fmla="*/ 29 h 35"/>
                <a:gd name="T76" fmla="*/ 312 w 326"/>
                <a:gd name="T77" fmla="*/ 27 h 35"/>
                <a:gd name="T78" fmla="*/ 318 w 326"/>
                <a:gd name="T79" fmla="*/ 24 h 35"/>
                <a:gd name="T80" fmla="*/ 322 w 326"/>
                <a:gd name="T81" fmla="*/ 21 h 35"/>
                <a:gd name="T82" fmla="*/ 323 w 326"/>
                <a:gd name="T83" fmla="*/ 16 h 35"/>
                <a:gd name="T84" fmla="*/ 325 w 326"/>
                <a:gd name="T85" fmla="*/ 15 h 35"/>
                <a:gd name="T86" fmla="*/ 323 w 326"/>
                <a:gd name="T87" fmla="*/ 11 h 35"/>
                <a:gd name="T88" fmla="*/ 320 w 326"/>
                <a:gd name="T89" fmla="*/ 10 h 35"/>
                <a:gd name="T90" fmla="*/ 314 w 326"/>
                <a:gd name="T91" fmla="*/ 8 h 35"/>
                <a:gd name="T92" fmla="*/ 307 w 326"/>
                <a:gd name="T93" fmla="*/ 7 h 35"/>
                <a:gd name="T94" fmla="*/ 297 w 326"/>
                <a:gd name="T95" fmla="*/ 5 h 35"/>
                <a:gd name="T96" fmla="*/ 287 w 326"/>
                <a:gd name="T97" fmla="*/ 4 h 35"/>
                <a:gd name="T98" fmla="*/ 275 w 326"/>
                <a:gd name="T99" fmla="*/ 3 h 3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26"/>
                <a:gd name="T151" fmla="*/ 0 h 35"/>
                <a:gd name="T152" fmla="*/ 326 w 326"/>
                <a:gd name="T153" fmla="*/ 35 h 3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26" h="35">
                  <a:moveTo>
                    <a:pt x="275" y="3"/>
                  </a:moveTo>
                  <a:lnTo>
                    <a:pt x="275" y="3"/>
                  </a:lnTo>
                  <a:lnTo>
                    <a:pt x="273" y="3"/>
                  </a:lnTo>
                  <a:lnTo>
                    <a:pt x="269" y="2"/>
                  </a:lnTo>
                  <a:lnTo>
                    <a:pt x="264" y="0"/>
                  </a:lnTo>
                  <a:lnTo>
                    <a:pt x="256" y="1"/>
                  </a:lnTo>
                  <a:lnTo>
                    <a:pt x="246" y="0"/>
                  </a:lnTo>
                  <a:lnTo>
                    <a:pt x="233" y="1"/>
                  </a:lnTo>
                  <a:lnTo>
                    <a:pt x="219" y="0"/>
                  </a:lnTo>
                  <a:lnTo>
                    <a:pt x="202" y="1"/>
                  </a:lnTo>
                  <a:lnTo>
                    <a:pt x="184" y="2"/>
                  </a:lnTo>
                  <a:lnTo>
                    <a:pt x="163" y="2"/>
                  </a:lnTo>
                  <a:lnTo>
                    <a:pt x="140" y="4"/>
                  </a:lnTo>
                  <a:lnTo>
                    <a:pt x="116" y="7"/>
                  </a:lnTo>
                  <a:lnTo>
                    <a:pt x="90" y="9"/>
                  </a:lnTo>
                  <a:lnTo>
                    <a:pt x="61" y="14"/>
                  </a:lnTo>
                  <a:lnTo>
                    <a:pt x="32" y="18"/>
                  </a:lnTo>
                  <a:lnTo>
                    <a:pt x="0" y="24"/>
                  </a:lnTo>
                  <a:lnTo>
                    <a:pt x="1" y="25"/>
                  </a:lnTo>
                  <a:lnTo>
                    <a:pt x="4" y="24"/>
                  </a:lnTo>
                  <a:lnTo>
                    <a:pt x="12" y="27"/>
                  </a:lnTo>
                  <a:lnTo>
                    <a:pt x="21" y="27"/>
                  </a:lnTo>
                  <a:lnTo>
                    <a:pt x="33" y="28"/>
                  </a:lnTo>
                  <a:lnTo>
                    <a:pt x="45" y="29"/>
                  </a:lnTo>
                  <a:lnTo>
                    <a:pt x="61" y="30"/>
                  </a:lnTo>
                  <a:lnTo>
                    <a:pt x="79" y="31"/>
                  </a:lnTo>
                  <a:lnTo>
                    <a:pt x="98" y="33"/>
                  </a:lnTo>
                  <a:lnTo>
                    <a:pt x="120" y="31"/>
                  </a:lnTo>
                  <a:lnTo>
                    <a:pt x="141" y="34"/>
                  </a:lnTo>
                  <a:lnTo>
                    <a:pt x="165" y="33"/>
                  </a:lnTo>
                  <a:lnTo>
                    <a:pt x="191" y="34"/>
                  </a:lnTo>
                  <a:lnTo>
                    <a:pt x="218" y="34"/>
                  </a:lnTo>
                  <a:lnTo>
                    <a:pt x="246" y="32"/>
                  </a:lnTo>
                  <a:lnTo>
                    <a:pt x="274" y="31"/>
                  </a:lnTo>
                  <a:lnTo>
                    <a:pt x="279" y="32"/>
                  </a:lnTo>
                  <a:lnTo>
                    <a:pt x="285" y="31"/>
                  </a:lnTo>
                  <a:lnTo>
                    <a:pt x="296" y="31"/>
                  </a:lnTo>
                  <a:lnTo>
                    <a:pt x="304" y="29"/>
                  </a:lnTo>
                  <a:lnTo>
                    <a:pt x="312" y="27"/>
                  </a:lnTo>
                  <a:lnTo>
                    <a:pt x="318" y="24"/>
                  </a:lnTo>
                  <a:lnTo>
                    <a:pt x="322" y="21"/>
                  </a:lnTo>
                  <a:lnTo>
                    <a:pt x="323" y="16"/>
                  </a:lnTo>
                  <a:lnTo>
                    <a:pt x="325" y="15"/>
                  </a:lnTo>
                  <a:lnTo>
                    <a:pt x="323" y="11"/>
                  </a:lnTo>
                  <a:lnTo>
                    <a:pt x="320" y="10"/>
                  </a:lnTo>
                  <a:lnTo>
                    <a:pt x="314" y="8"/>
                  </a:lnTo>
                  <a:lnTo>
                    <a:pt x="307" y="7"/>
                  </a:lnTo>
                  <a:lnTo>
                    <a:pt x="297" y="5"/>
                  </a:lnTo>
                  <a:lnTo>
                    <a:pt x="287" y="4"/>
                  </a:lnTo>
                  <a:lnTo>
                    <a:pt x="275" y="3"/>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81" name="Freeform 43"/>
            <p:cNvSpPr>
              <a:spLocks/>
            </p:cNvSpPr>
            <p:nvPr/>
          </p:nvSpPr>
          <p:spPr bwMode="auto">
            <a:xfrm>
              <a:off x="3176" y="1760"/>
              <a:ext cx="93" cy="152"/>
            </a:xfrm>
            <a:custGeom>
              <a:avLst/>
              <a:gdLst>
                <a:gd name="T0" fmla="*/ 92 w 93"/>
                <a:gd name="T1" fmla="*/ 151 h 152"/>
                <a:gd name="T2" fmla="*/ 71 w 93"/>
                <a:gd name="T3" fmla="*/ 148 h 152"/>
                <a:gd name="T4" fmla="*/ 0 w 93"/>
                <a:gd name="T5" fmla="*/ 0 h 152"/>
                <a:gd name="T6" fmla="*/ 22 w 93"/>
                <a:gd name="T7" fmla="*/ 3 h 152"/>
                <a:gd name="T8" fmla="*/ 92 w 93"/>
                <a:gd name="T9" fmla="*/ 151 h 152"/>
                <a:gd name="T10" fmla="*/ 0 60000 65536"/>
                <a:gd name="T11" fmla="*/ 0 60000 65536"/>
                <a:gd name="T12" fmla="*/ 0 60000 65536"/>
                <a:gd name="T13" fmla="*/ 0 60000 65536"/>
                <a:gd name="T14" fmla="*/ 0 60000 65536"/>
                <a:gd name="T15" fmla="*/ 0 w 93"/>
                <a:gd name="T16" fmla="*/ 0 h 152"/>
                <a:gd name="T17" fmla="*/ 93 w 93"/>
                <a:gd name="T18" fmla="*/ 152 h 152"/>
              </a:gdLst>
              <a:ahLst/>
              <a:cxnLst>
                <a:cxn ang="T10">
                  <a:pos x="T0" y="T1"/>
                </a:cxn>
                <a:cxn ang="T11">
                  <a:pos x="T2" y="T3"/>
                </a:cxn>
                <a:cxn ang="T12">
                  <a:pos x="T4" y="T5"/>
                </a:cxn>
                <a:cxn ang="T13">
                  <a:pos x="T6" y="T7"/>
                </a:cxn>
                <a:cxn ang="T14">
                  <a:pos x="T8" y="T9"/>
                </a:cxn>
              </a:cxnLst>
              <a:rect l="T15" t="T16" r="T17" b="T18"/>
              <a:pathLst>
                <a:path w="93" h="152">
                  <a:moveTo>
                    <a:pt x="92" y="151"/>
                  </a:moveTo>
                  <a:lnTo>
                    <a:pt x="71" y="148"/>
                  </a:lnTo>
                  <a:lnTo>
                    <a:pt x="0" y="0"/>
                  </a:lnTo>
                  <a:lnTo>
                    <a:pt x="22" y="3"/>
                  </a:lnTo>
                  <a:lnTo>
                    <a:pt x="92" y="151"/>
                  </a:lnTo>
                </a:path>
              </a:pathLst>
            </a:custGeom>
            <a:solidFill>
              <a:srgbClr val="FFFFFF"/>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82" name="Freeform 44"/>
            <p:cNvSpPr>
              <a:spLocks/>
            </p:cNvSpPr>
            <p:nvPr/>
          </p:nvSpPr>
          <p:spPr bwMode="auto">
            <a:xfrm>
              <a:off x="3176" y="1760"/>
              <a:ext cx="95" cy="159"/>
            </a:xfrm>
            <a:custGeom>
              <a:avLst/>
              <a:gdLst>
                <a:gd name="T0" fmla="*/ 94 w 95"/>
                <a:gd name="T1" fmla="*/ 158 h 159"/>
                <a:gd name="T2" fmla="*/ 73 w 95"/>
                <a:gd name="T3" fmla="*/ 155 h 159"/>
                <a:gd name="T4" fmla="*/ 0 w 95"/>
                <a:gd name="T5" fmla="*/ 0 h 159"/>
                <a:gd name="T6" fmla="*/ 23 w 95"/>
                <a:gd name="T7" fmla="*/ 3 h 159"/>
                <a:gd name="T8" fmla="*/ 94 w 95"/>
                <a:gd name="T9" fmla="*/ 158 h 159"/>
                <a:gd name="T10" fmla="*/ 0 60000 65536"/>
                <a:gd name="T11" fmla="*/ 0 60000 65536"/>
                <a:gd name="T12" fmla="*/ 0 60000 65536"/>
                <a:gd name="T13" fmla="*/ 0 60000 65536"/>
                <a:gd name="T14" fmla="*/ 0 60000 65536"/>
                <a:gd name="T15" fmla="*/ 0 w 95"/>
                <a:gd name="T16" fmla="*/ 0 h 159"/>
                <a:gd name="T17" fmla="*/ 95 w 95"/>
                <a:gd name="T18" fmla="*/ 159 h 159"/>
              </a:gdLst>
              <a:ahLst/>
              <a:cxnLst>
                <a:cxn ang="T10">
                  <a:pos x="T0" y="T1"/>
                </a:cxn>
                <a:cxn ang="T11">
                  <a:pos x="T2" y="T3"/>
                </a:cxn>
                <a:cxn ang="T12">
                  <a:pos x="T4" y="T5"/>
                </a:cxn>
                <a:cxn ang="T13">
                  <a:pos x="T6" y="T7"/>
                </a:cxn>
                <a:cxn ang="T14">
                  <a:pos x="T8" y="T9"/>
                </a:cxn>
              </a:cxnLst>
              <a:rect l="T15" t="T16" r="T17" b="T18"/>
              <a:pathLst>
                <a:path w="95" h="159">
                  <a:moveTo>
                    <a:pt x="94" y="158"/>
                  </a:moveTo>
                  <a:lnTo>
                    <a:pt x="73" y="155"/>
                  </a:lnTo>
                  <a:lnTo>
                    <a:pt x="0" y="0"/>
                  </a:lnTo>
                  <a:lnTo>
                    <a:pt x="23" y="3"/>
                  </a:lnTo>
                  <a:lnTo>
                    <a:pt x="94" y="158"/>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83" name="Freeform 45"/>
            <p:cNvSpPr>
              <a:spLocks/>
            </p:cNvSpPr>
            <p:nvPr/>
          </p:nvSpPr>
          <p:spPr bwMode="auto">
            <a:xfrm>
              <a:off x="3179" y="1759"/>
              <a:ext cx="86" cy="152"/>
            </a:xfrm>
            <a:custGeom>
              <a:avLst/>
              <a:gdLst>
                <a:gd name="T0" fmla="*/ 85 w 86"/>
                <a:gd name="T1" fmla="*/ 151 h 152"/>
                <a:gd name="T2" fmla="*/ 71 w 86"/>
                <a:gd name="T3" fmla="*/ 149 h 152"/>
                <a:gd name="T4" fmla="*/ 0 w 86"/>
                <a:gd name="T5" fmla="*/ 0 h 152"/>
                <a:gd name="T6" fmla="*/ 15 w 86"/>
                <a:gd name="T7" fmla="*/ 3 h 152"/>
                <a:gd name="T8" fmla="*/ 85 w 86"/>
                <a:gd name="T9" fmla="*/ 151 h 152"/>
                <a:gd name="T10" fmla="*/ 0 60000 65536"/>
                <a:gd name="T11" fmla="*/ 0 60000 65536"/>
                <a:gd name="T12" fmla="*/ 0 60000 65536"/>
                <a:gd name="T13" fmla="*/ 0 60000 65536"/>
                <a:gd name="T14" fmla="*/ 0 60000 65536"/>
                <a:gd name="T15" fmla="*/ 0 w 86"/>
                <a:gd name="T16" fmla="*/ 0 h 152"/>
                <a:gd name="T17" fmla="*/ 86 w 86"/>
                <a:gd name="T18" fmla="*/ 152 h 152"/>
              </a:gdLst>
              <a:ahLst/>
              <a:cxnLst>
                <a:cxn ang="T10">
                  <a:pos x="T0" y="T1"/>
                </a:cxn>
                <a:cxn ang="T11">
                  <a:pos x="T2" y="T3"/>
                </a:cxn>
                <a:cxn ang="T12">
                  <a:pos x="T4" y="T5"/>
                </a:cxn>
                <a:cxn ang="T13">
                  <a:pos x="T6" y="T7"/>
                </a:cxn>
                <a:cxn ang="T14">
                  <a:pos x="T8" y="T9"/>
                </a:cxn>
              </a:cxnLst>
              <a:rect l="T15" t="T16" r="T17" b="T18"/>
              <a:pathLst>
                <a:path w="86" h="152">
                  <a:moveTo>
                    <a:pt x="85" y="151"/>
                  </a:moveTo>
                  <a:lnTo>
                    <a:pt x="71" y="149"/>
                  </a:lnTo>
                  <a:lnTo>
                    <a:pt x="0" y="0"/>
                  </a:lnTo>
                  <a:lnTo>
                    <a:pt x="15" y="3"/>
                  </a:lnTo>
                  <a:lnTo>
                    <a:pt x="85" y="151"/>
                  </a:lnTo>
                </a:path>
              </a:pathLst>
            </a:custGeom>
            <a:solidFill>
              <a:srgbClr val="FFFFFF"/>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84" name="Freeform 46"/>
            <p:cNvSpPr>
              <a:spLocks/>
            </p:cNvSpPr>
            <p:nvPr/>
          </p:nvSpPr>
          <p:spPr bwMode="auto">
            <a:xfrm>
              <a:off x="3179" y="1759"/>
              <a:ext cx="87" cy="160"/>
            </a:xfrm>
            <a:custGeom>
              <a:avLst/>
              <a:gdLst>
                <a:gd name="T0" fmla="*/ 86 w 87"/>
                <a:gd name="T1" fmla="*/ 159 h 160"/>
                <a:gd name="T2" fmla="*/ 73 w 87"/>
                <a:gd name="T3" fmla="*/ 156 h 160"/>
                <a:gd name="T4" fmla="*/ 0 w 87"/>
                <a:gd name="T5" fmla="*/ 0 h 160"/>
                <a:gd name="T6" fmla="*/ 16 w 87"/>
                <a:gd name="T7" fmla="*/ 3 h 160"/>
                <a:gd name="T8" fmla="*/ 86 w 87"/>
                <a:gd name="T9" fmla="*/ 159 h 160"/>
                <a:gd name="T10" fmla="*/ 0 60000 65536"/>
                <a:gd name="T11" fmla="*/ 0 60000 65536"/>
                <a:gd name="T12" fmla="*/ 0 60000 65536"/>
                <a:gd name="T13" fmla="*/ 0 60000 65536"/>
                <a:gd name="T14" fmla="*/ 0 60000 65536"/>
                <a:gd name="T15" fmla="*/ 0 w 87"/>
                <a:gd name="T16" fmla="*/ 0 h 160"/>
                <a:gd name="T17" fmla="*/ 87 w 87"/>
                <a:gd name="T18" fmla="*/ 160 h 160"/>
              </a:gdLst>
              <a:ahLst/>
              <a:cxnLst>
                <a:cxn ang="T10">
                  <a:pos x="T0" y="T1"/>
                </a:cxn>
                <a:cxn ang="T11">
                  <a:pos x="T2" y="T3"/>
                </a:cxn>
                <a:cxn ang="T12">
                  <a:pos x="T4" y="T5"/>
                </a:cxn>
                <a:cxn ang="T13">
                  <a:pos x="T6" y="T7"/>
                </a:cxn>
                <a:cxn ang="T14">
                  <a:pos x="T8" y="T9"/>
                </a:cxn>
              </a:cxnLst>
              <a:rect l="T15" t="T16" r="T17" b="T18"/>
              <a:pathLst>
                <a:path w="87" h="160">
                  <a:moveTo>
                    <a:pt x="86" y="159"/>
                  </a:moveTo>
                  <a:lnTo>
                    <a:pt x="73" y="156"/>
                  </a:lnTo>
                  <a:lnTo>
                    <a:pt x="0" y="0"/>
                  </a:lnTo>
                  <a:lnTo>
                    <a:pt x="16" y="3"/>
                  </a:lnTo>
                  <a:lnTo>
                    <a:pt x="86" y="159"/>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85" name="Freeform 47"/>
            <p:cNvSpPr>
              <a:spLocks/>
            </p:cNvSpPr>
            <p:nvPr/>
          </p:nvSpPr>
          <p:spPr bwMode="auto">
            <a:xfrm>
              <a:off x="2691" y="2184"/>
              <a:ext cx="850" cy="55"/>
            </a:xfrm>
            <a:custGeom>
              <a:avLst/>
              <a:gdLst>
                <a:gd name="T0" fmla="*/ 849 w 850"/>
                <a:gd name="T1" fmla="*/ 13 h 55"/>
                <a:gd name="T2" fmla="*/ 849 w 850"/>
                <a:gd name="T3" fmla="*/ 13 h 55"/>
                <a:gd name="T4" fmla="*/ 844 w 850"/>
                <a:gd name="T5" fmla="*/ 13 h 55"/>
                <a:gd name="T6" fmla="*/ 836 w 850"/>
                <a:gd name="T7" fmla="*/ 12 h 55"/>
                <a:gd name="T8" fmla="*/ 823 w 850"/>
                <a:gd name="T9" fmla="*/ 11 h 55"/>
                <a:gd name="T10" fmla="*/ 809 w 850"/>
                <a:gd name="T11" fmla="*/ 7 h 55"/>
                <a:gd name="T12" fmla="*/ 795 w 850"/>
                <a:gd name="T13" fmla="*/ 4 h 55"/>
                <a:gd name="T14" fmla="*/ 784 w 850"/>
                <a:gd name="T15" fmla="*/ 1 h 55"/>
                <a:gd name="T16" fmla="*/ 776 w 850"/>
                <a:gd name="T17" fmla="*/ 1 h 55"/>
                <a:gd name="T18" fmla="*/ 773 w 850"/>
                <a:gd name="T19" fmla="*/ 0 h 55"/>
                <a:gd name="T20" fmla="*/ 771 w 850"/>
                <a:gd name="T21" fmla="*/ 0 h 55"/>
                <a:gd name="T22" fmla="*/ 769 w 850"/>
                <a:gd name="T23" fmla="*/ 1 h 55"/>
                <a:gd name="T24" fmla="*/ 761 w 850"/>
                <a:gd name="T25" fmla="*/ 0 h 55"/>
                <a:gd name="T26" fmla="*/ 752 w 850"/>
                <a:gd name="T27" fmla="*/ 1 h 55"/>
                <a:gd name="T28" fmla="*/ 740 w 850"/>
                <a:gd name="T29" fmla="*/ 1 h 55"/>
                <a:gd name="T30" fmla="*/ 726 w 850"/>
                <a:gd name="T31" fmla="*/ 2 h 55"/>
                <a:gd name="T32" fmla="*/ 710 w 850"/>
                <a:gd name="T33" fmla="*/ 3 h 55"/>
                <a:gd name="T34" fmla="*/ 693 w 850"/>
                <a:gd name="T35" fmla="*/ 4 h 55"/>
                <a:gd name="T36" fmla="*/ 673 w 850"/>
                <a:gd name="T37" fmla="*/ 4 h 55"/>
                <a:gd name="T38" fmla="*/ 653 w 850"/>
                <a:gd name="T39" fmla="*/ 5 h 55"/>
                <a:gd name="T40" fmla="*/ 630 w 850"/>
                <a:gd name="T41" fmla="*/ 5 h 55"/>
                <a:gd name="T42" fmla="*/ 608 w 850"/>
                <a:gd name="T43" fmla="*/ 7 h 55"/>
                <a:gd name="T44" fmla="*/ 585 w 850"/>
                <a:gd name="T45" fmla="*/ 7 h 55"/>
                <a:gd name="T46" fmla="*/ 560 w 850"/>
                <a:gd name="T47" fmla="*/ 9 h 55"/>
                <a:gd name="T48" fmla="*/ 536 w 850"/>
                <a:gd name="T49" fmla="*/ 11 h 55"/>
                <a:gd name="T50" fmla="*/ 512 w 850"/>
                <a:gd name="T51" fmla="*/ 11 h 55"/>
                <a:gd name="T52" fmla="*/ 487 w 850"/>
                <a:gd name="T53" fmla="*/ 12 h 55"/>
                <a:gd name="T54" fmla="*/ 463 w 850"/>
                <a:gd name="T55" fmla="*/ 13 h 55"/>
                <a:gd name="T56" fmla="*/ 438 w 850"/>
                <a:gd name="T57" fmla="*/ 15 h 55"/>
                <a:gd name="T58" fmla="*/ 414 w 850"/>
                <a:gd name="T59" fmla="*/ 15 h 55"/>
                <a:gd name="T60" fmla="*/ 390 w 850"/>
                <a:gd name="T61" fmla="*/ 15 h 55"/>
                <a:gd name="T62" fmla="*/ 369 w 850"/>
                <a:gd name="T63" fmla="*/ 19 h 55"/>
                <a:gd name="T64" fmla="*/ 348 w 850"/>
                <a:gd name="T65" fmla="*/ 18 h 55"/>
                <a:gd name="T66" fmla="*/ 329 w 850"/>
                <a:gd name="T67" fmla="*/ 19 h 55"/>
                <a:gd name="T68" fmla="*/ 312 w 850"/>
                <a:gd name="T69" fmla="*/ 21 h 55"/>
                <a:gd name="T70" fmla="*/ 295 w 850"/>
                <a:gd name="T71" fmla="*/ 22 h 55"/>
                <a:gd name="T72" fmla="*/ 280 w 850"/>
                <a:gd name="T73" fmla="*/ 23 h 55"/>
                <a:gd name="T74" fmla="*/ 268 w 850"/>
                <a:gd name="T75" fmla="*/ 23 h 55"/>
                <a:gd name="T76" fmla="*/ 259 w 850"/>
                <a:gd name="T77" fmla="*/ 23 h 55"/>
                <a:gd name="T78" fmla="*/ 252 w 850"/>
                <a:gd name="T79" fmla="*/ 24 h 55"/>
                <a:gd name="T80" fmla="*/ 247 w 850"/>
                <a:gd name="T81" fmla="*/ 24 h 55"/>
                <a:gd name="T82" fmla="*/ 246 w 850"/>
                <a:gd name="T83" fmla="*/ 25 h 55"/>
                <a:gd name="T84" fmla="*/ 243 w 850"/>
                <a:gd name="T85" fmla="*/ 26 h 55"/>
                <a:gd name="T86" fmla="*/ 236 w 850"/>
                <a:gd name="T87" fmla="*/ 27 h 55"/>
                <a:gd name="T88" fmla="*/ 223 w 850"/>
                <a:gd name="T89" fmla="*/ 29 h 55"/>
                <a:gd name="T90" fmla="*/ 207 w 850"/>
                <a:gd name="T91" fmla="*/ 31 h 55"/>
                <a:gd name="T92" fmla="*/ 189 w 850"/>
                <a:gd name="T93" fmla="*/ 33 h 55"/>
                <a:gd name="T94" fmla="*/ 167 w 850"/>
                <a:gd name="T95" fmla="*/ 36 h 55"/>
                <a:gd name="T96" fmla="*/ 146 w 850"/>
                <a:gd name="T97" fmla="*/ 39 h 55"/>
                <a:gd name="T98" fmla="*/ 123 w 850"/>
                <a:gd name="T99" fmla="*/ 41 h 55"/>
                <a:gd name="T100" fmla="*/ 101 w 850"/>
                <a:gd name="T101" fmla="*/ 42 h 55"/>
                <a:gd name="T102" fmla="*/ 78 w 850"/>
                <a:gd name="T103" fmla="*/ 46 h 55"/>
                <a:gd name="T104" fmla="*/ 57 w 850"/>
                <a:gd name="T105" fmla="*/ 48 h 55"/>
                <a:gd name="T106" fmla="*/ 39 w 850"/>
                <a:gd name="T107" fmla="*/ 50 h 55"/>
                <a:gd name="T108" fmla="*/ 23 w 850"/>
                <a:gd name="T109" fmla="*/ 51 h 55"/>
                <a:gd name="T110" fmla="*/ 11 w 850"/>
                <a:gd name="T111" fmla="*/ 53 h 55"/>
                <a:gd name="T112" fmla="*/ 3 w 850"/>
                <a:gd name="T113" fmla="*/ 54 h 55"/>
                <a:gd name="T114" fmla="*/ 0 w 850"/>
                <a:gd name="T115" fmla="*/ 54 h 5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50"/>
                <a:gd name="T175" fmla="*/ 0 h 55"/>
                <a:gd name="T176" fmla="*/ 850 w 850"/>
                <a:gd name="T177" fmla="*/ 55 h 5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50" h="55">
                  <a:moveTo>
                    <a:pt x="849" y="13"/>
                  </a:moveTo>
                  <a:lnTo>
                    <a:pt x="849" y="13"/>
                  </a:lnTo>
                  <a:lnTo>
                    <a:pt x="844" y="13"/>
                  </a:lnTo>
                  <a:lnTo>
                    <a:pt x="836" y="12"/>
                  </a:lnTo>
                  <a:lnTo>
                    <a:pt x="823" y="11"/>
                  </a:lnTo>
                  <a:lnTo>
                    <a:pt x="809" y="7"/>
                  </a:lnTo>
                  <a:lnTo>
                    <a:pt x="795" y="4"/>
                  </a:lnTo>
                  <a:lnTo>
                    <a:pt x="784" y="1"/>
                  </a:lnTo>
                  <a:lnTo>
                    <a:pt x="776" y="1"/>
                  </a:lnTo>
                  <a:lnTo>
                    <a:pt x="773" y="0"/>
                  </a:lnTo>
                  <a:lnTo>
                    <a:pt x="771" y="0"/>
                  </a:lnTo>
                  <a:lnTo>
                    <a:pt x="769" y="1"/>
                  </a:lnTo>
                  <a:lnTo>
                    <a:pt x="761" y="0"/>
                  </a:lnTo>
                  <a:lnTo>
                    <a:pt x="752" y="1"/>
                  </a:lnTo>
                  <a:lnTo>
                    <a:pt x="740" y="1"/>
                  </a:lnTo>
                  <a:lnTo>
                    <a:pt x="726" y="2"/>
                  </a:lnTo>
                  <a:lnTo>
                    <a:pt x="710" y="3"/>
                  </a:lnTo>
                  <a:lnTo>
                    <a:pt x="693" y="4"/>
                  </a:lnTo>
                  <a:lnTo>
                    <a:pt x="673" y="4"/>
                  </a:lnTo>
                  <a:lnTo>
                    <a:pt x="653" y="5"/>
                  </a:lnTo>
                  <a:lnTo>
                    <a:pt x="630" y="5"/>
                  </a:lnTo>
                  <a:lnTo>
                    <a:pt x="608" y="7"/>
                  </a:lnTo>
                  <a:lnTo>
                    <a:pt x="585" y="7"/>
                  </a:lnTo>
                  <a:lnTo>
                    <a:pt x="560" y="9"/>
                  </a:lnTo>
                  <a:lnTo>
                    <a:pt x="536" y="11"/>
                  </a:lnTo>
                  <a:lnTo>
                    <a:pt x="512" y="11"/>
                  </a:lnTo>
                  <a:lnTo>
                    <a:pt x="487" y="12"/>
                  </a:lnTo>
                  <a:lnTo>
                    <a:pt x="463" y="13"/>
                  </a:lnTo>
                  <a:lnTo>
                    <a:pt x="438" y="15"/>
                  </a:lnTo>
                  <a:lnTo>
                    <a:pt x="414" y="15"/>
                  </a:lnTo>
                  <a:lnTo>
                    <a:pt x="390" y="15"/>
                  </a:lnTo>
                  <a:lnTo>
                    <a:pt x="369" y="19"/>
                  </a:lnTo>
                  <a:lnTo>
                    <a:pt x="348" y="18"/>
                  </a:lnTo>
                  <a:lnTo>
                    <a:pt x="329" y="19"/>
                  </a:lnTo>
                  <a:lnTo>
                    <a:pt x="312" y="21"/>
                  </a:lnTo>
                  <a:lnTo>
                    <a:pt x="295" y="22"/>
                  </a:lnTo>
                  <a:lnTo>
                    <a:pt x="280" y="23"/>
                  </a:lnTo>
                  <a:lnTo>
                    <a:pt x="268" y="23"/>
                  </a:lnTo>
                  <a:lnTo>
                    <a:pt x="259" y="23"/>
                  </a:lnTo>
                  <a:lnTo>
                    <a:pt x="252" y="24"/>
                  </a:lnTo>
                  <a:lnTo>
                    <a:pt x="247" y="24"/>
                  </a:lnTo>
                  <a:lnTo>
                    <a:pt x="246" y="25"/>
                  </a:lnTo>
                  <a:lnTo>
                    <a:pt x="243" y="26"/>
                  </a:lnTo>
                  <a:lnTo>
                    <a:pt x="236" y="27"/>
                  </a:lnTo>
                  <a:lnTo>
                    <a:pt x="223" y="29"/>
                  </a:lnTo>
                  <a:lnTo>
                    <a:pt x="207" y="31"/>
                  </a:lnTo>
                  <a:lnTo>
                    <a:pt x="189" y="33"/>
                  </a:lnTo>
                  <a:lnTo>
                    <a:pt x="167" y="36"/>
                  </a:lnTo>
                  <a:lnTo>
                    <a:pt x="146" y="39"/>
                  </a:lnTo>
                  <a:lnTo>
                    <a:pt x="123" y="41"/>
                  </a:lnTo>
                  <a:lnTo>
                    <a:pt x="101" y="42"/>
                  </a:lnTo>
                  <a:lnTo>
                    <a:pt x="78" y="46"/>
                  </a:lnTo>
                  <a:lnTo>
                    <a:pt x="57" y="48"/>
                  </a:lnTo>
                  <a:lnTo>
                    <a:pt x="39" y="50"/>
                  </a:lnTo>
                  <a:lnTo>
                    <a:pt x="23" y="51"/>
                  </a:lnTo>
                  <a:lnTo>
                    <a:pt x="11" y="53"/>
                  </a:lnTo>
                  <a:lnTo>
                    <a:pt x="3" y="54"/>
                  </a:lnTo>
                  <a:lnTo>
                    <a:pt x="0" y="54"/>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86" name="Line 48"/>
            <p:cNvSpPr>
              <a:spLocks noChangeShapeType="1"/>
            </p:cNvSpPr>
            <p:nvPr/>
          </p:nvSpPr>
          <p:spPr bwMode="auto">
            <a:xfrm>
              <a:off x="2484" y="1887"/>
              <a:ext cx="0" cy="0"/>
            </a:xfrm>
            <a:prstGeom prst="line">
              <a:avLst/>
            </a:prstGeom>
            <a:noFill/>
            <a:ln w="12700">
              <a:solidFill>
                <a:srgbClr val="99FFFF"/>
              </a:solidFill>
              <a:round/>
              <a:headEnd/>
              <a:tailEnd/>
            </a:ln>
          </p:spPr>
          <p:txBody>
            <a:bodyPr wrap="none" anchor="ctr"/>
            <a:lstStyle/>
            <a:p>
              <a:endParaRPr lang="en-GB" b="1">
                <a:solidFill>
                  <a:srgbClr val="FFFF00"/>
                </a:solidFill>
              </a:endParaRPr>
            </a:p>
          </p:txBody>
        </p:sp>
        <p:sp>
          <p:nvSpPr>
            <p:cNvPr id="39987" name="Freeform 49"/>
            <p:cNvSpPr>
              <a:spLocks/>
            </p:cNvSpPr>
            <p:nvPr/>
          </p:nvSpPr>
          <p:spPr bwMode="auto">
            <a:xfrm>
              <a:off x="2354" y="1885"/>
              <a:ext cx="131" cy="348"/>
            </a:xfrm>
            <a:custGeom>
              <a:avLst/>
              <a:gdLst>
                <a:gd name="T0" fmla="*/ 126 w 131"/>
                <a:gd name="T1" fmla="*/ 0 h 348"/>
                <a:gd name="T2" fmla="*/ 0 w 131"/>
                <a:gd name="T3" fmla="*/ 33 h 348"/>
                <a:gd name="T4" fmla="*/ 4 w 131"/>
                <a:gd name="T5" fmla="*/ 347 h 348"/>
                <a:gd name="T6" fmla="*/ 130 w 131"/>
                <a:gd name="T7" fmla="*/ 347 h 348"/>
                <a:gd name="T8" fmla="*/ 127 w 131"/>
                <a:gd name="T9" fmla="*/ 1 h 348"/>
                <a:gd name="T10" fmla="*/ 126 w 131"/>
                <a:gd name="T11" fmla="*/ 0 h 348"/>
                <a:gd name="T12" fmla="*/ 0 60000 65536"/>
                <a:gd name="T13" fmla="*/ 0 60000 65536"/>
                <a:gd name="T14" fmla="*/ 0 60000 65536"/>
                <a:gd name="T15" fmla="*/ 0 60000 65536"/>
                <a:gd name="T16" fmla="*/ 0 60000 65536"/>
                <a:gd name="T17" fmla="*/ 0 60000 65536"/>
                <a:gd name="T18" fmla="*/ 0 w 131"/>
                <a:gd name="T19" fmla="*/ 0 h 348"/>
                <a:gd name="T20" fmla="*/ 131 w 131"/>
                <a:gd name="T21" fmla="*/ 348 h 348"/>
              </a:gdLst>
              <a:ahLst/>
              <a:cxnLst>
                <a:cxn ang="T12">
                  <a:pos x="T0" y="T1"/>
                </a:cxn>
                <a:cxn ang="T13">
                  <a:pos x="T2" y="T3"/>
                </a:cxn>
                <a:cxn ang="T14">
                  <a:pos x="T4" y="T5"/>
                </a:cxn>
                <a:cxn ang="T15">
                  <a:pos x="T6" y="T7"/>
                </a:cxn>
                <a:cxn ang="T16">
                  <a:pos x="T8" y="T9"/>
                </a:cxn>
                <a:cxn ang="T17">
                  <a:pos x="T10" y="T11"/>
                </a:cxn>
              </a:cxnLst>
              <a:rect l="T18" t="T19" r="T20" b="T21"/>
              <a:pathLst>
                <a:path w="131" h="348">
                  <a:moveTo>
                    <a:pt x="126" y="0"/>
                  </a:moveTo>
                  <a:lnTo>
                    <a:pt x="0" y="33"/>
                  </a:lnTo>
                  <a:lnTo>
                    <a:pt x="4" y="347"/>
                  </a:lnTo>
                  <a:lnTo>
                    <a:pt x="130" y="347"/>
                  </a:lnTo>
                  <a:lnTo>
                    <a:pt x="127" y="1"/>
                  </a:lnTo>
                  <a:lnTo>
                    <a:pt x="126" y="0"/>
                  </a:lnTo>
                </a:path>
              </a:pathLst>
            </a:custGeom>
            <a:solidFill>
              <a:srgbClr val="6699FF"/>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88" name="Freeform 50"/>
            <p:cNvSpPr>
              <a:spLocks/>
            </p:cNvSpPr>
            <p:nvPr/>
          </p:nvSpPr>
          <p:spPr bwMode="auto">
            <a:xfrm>
              <a:off x="2353" y="1886"/>
              <a:ext cx="135" cy="354"/>
            </a:xfrm>
            <a:custGeom>
              <a:avLst/>
              <a:gdLst>
                <a:gd name="T0" fmla="*/ 130 w 135"/>
                <a:gd name="T1" fmla="*/ 0 h 354"/>
                <a:gd name="T2" fmla="*/ 0 w 135"/>
                <a:gd name="T3" fmla="*/ 33 h 354"/>
                <a:gd name="T4" fmla="*/ 6 w 135"/>
                <a:gd name="T5" fmla="*/ 353 h 354"/>
                <a:gd name="T6" fmla="*/ 134 w 135"/>
                <a:gd name="T7" fmla="*/ 353 h 354"/>
                <a:gd name="T8" fmla="*/ 131 w 135"/>
                <a:gd name="T9" fmla="*/ 1 h 354"/>
                <a:gd name="T10" fmla="*/ 130 w 135"/>
                <a:gd name="T11" fmla="*/ 0 h 354"/>
                <a:gd name="T12" fmla="*/ 0 60000 65536"/>
                <a:gd name="T13" fmla="*/ 0 60000 65536"/>
                <a:gd name="T14" fmla="*/ 0 60000 65536"/>
                <a:gd name="T15" fmla="*/ 0 60000 65536"/>
                <a:gd name="T16" fmla="*/ 0 60000 65536"/>
                <a:gd name="T17" fmla="*/ 0 60000 65536"/>
                <a:gd name="T18" fmla="*/ 0 w 135"/>
                <a:gd name="T19" fmla="*/ 0 h 354"/>
                <a:gd name="T20" fmla="*/ 135 w 135"/>
                <a:gd name="T21" fmla="*/ 354 h 354"/>
              </a:gdLst>
              <a:ahLst/>
              <a:cxnLst>
                <a:cxn ang="T12">
                  <a:pos x="T0" y="T1"/>
                </a:cxn>
                <a:cxn ang="T13">
                  <a:pos x="T2" y="T3"/>
                </a:cxn>
                <a:cxn ang="T14">
                  <a:pos x="T4" y="T5"/>
                </a:cxn>
                <a:cxn ang="T15">
                  <a:pos x="T6" y="T7"/>
                </a:cxn>
                <a:cxn ang="T16">
                  <a:pos x="T8" y="T9"/>
                </a:cxn>
                <a:cxn ang="T17">
                  <a:pos x="T10" y="T11"/>
                </a:cxn>
              </a:cxnLst>
              <a:rect l="T18" t="T19" r="T20" b="T21"/>
              <a:pathLst>
                <a:path w="135" h="354">
                  <a:moveTo>
                    <a:pt x="130" y="0"/>
                  </a:moveTo>
                  <a:lnTo>
                    <a:pt x="0" y="33"/>
                  </a:lnTo>
                  <a:lnTo>
                    <a:pt x="6" y="353"/>
                  </a:lnTo>
                  <a:lnTo>
                    <a:pt x="134" y="353"/>
                  </a:lnTo>
                  <a:lnTo>
                    <a:pt x="131" y="1"/>
                  </a:lnTo>
                  <a:lnTo>
                    <a:pt x="130" y="0"/>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89" name="Freeform 51"/>
            <p:cNvSpPr>
              <a:spLocks/>
            </p:cNvSpPr>
            <p:nvPr/>
          </p:nvSpPr>
          <p:spPr bwMode="auto">
            <a:xfrm>
              <a:off x="2469" y="1887"/>
              <a:ext cx="18" cy="345"/>
            </a:xfrm>
            <a:custGeom>
              <a:avLst/>
              <a:gdLst>
                <a:gd name="T0" fmla="*/ 15 w 18"/>
                <a:gd name="T1" fmla="*/ 0 h 345"/>
                <a:gd name="T2" fmla="*/ 0 w 18"/>
                <a:gd name="T3" fmla="*/ 4 h 345"/>
                <a:gd name="T4" fmla="*/ 3 w 18"/>
                <a:gd name="T5" fmla="*/ 344 h 345"/>
                <a:gd name="T6" fmla="*/ 17 w 18"/>
                <a:gd name="T7" fmla="*/ 343 h 345"/>
                <a:gd name="T8" fmla="*/ 15 w 18"/>
                <a:gd name="T9" fmla="*/ 0 h 345"/>
                <a:gd name="T10" fmla="*/ 15 w 18"/>
                <a:gd name="T11" fmla="*/ 0 h 345"/>
                <a:gd name="T12" fmla="*/ 0 60000 65536"/>
                <a:gd name="T13" fmla="*/ 0 60000 65536"/>
                <a:gd name="T14" fmla="*/ 0 60000 65536"/>
                <a:gd name="T15" fmla="*/ 0 60000 65536"/>
                <a:gd name="T16" fmla="*/ 0 60000 65536"/>
                <a:gd name="T17" fmla="*/ 0 60000 65536"/>
                <a:gd name="T18" fmla="*/ 0 w 18"/>
                <a:gd name="T19" fmla="*/ 0 h 345"/>
                <a:gd name="T20" fmla="*/ 18 w 18"/>
                <a:gd name="T21" fmla="*/ 345 h 345"/>
              </a:gdLst>
              <a:ahLst/>
              <a:cxnLst>
                <a:cxn ang="T12">
                  <a:pos x="T0" y="T1"/>
                </a:cxn>
                <a:cxn ang="T13">
                  <a:pos x="T2" y="T3"/>
                </a:cxn>
                <a:cxn ang="T14">
                  <a:pos x="T4" y="T5"/>
                </a:cxn>
                <a:cxn ang="T15">
                  <a:pos x="T6" y="T7"/>
                </a:cxn>
                <a:cxn ang="T16">
                  <a:pos x="T8" y="T9"/>
                </a:cxn>
                <a:cxn ang="T17">
                  <a:pos x="T10" y="T11"/>
                </a:cxn>
              </a:cxnLst>
              <a:rect l="T18" t="T19" r="T20" b="T21"/>
              <a:pathLst>
                <a:path w="18" h="345">
                  <a:moveTo>
                    <a:pt x="15" y="0"/>
                  </a:moveTo>
                  <a:lnTo>
                    <a:pt x="0" y="4"/>
                  </a:lnTo>
                  <a:lnTo>
                    <a:pt x="3" y="344"/>
                  </a:lnTo>
                  <a:lnTo>
                    <a:pt x="17" y="343"/>
                  </a:lnTo>
                  <a:lnTo>
                    <a:pt x="15" y="0"/>
                  </a:lnTo>
                </a:path>
              </a:pathLst>
            </a:custGeom>
            <a:solidFill>
              <a:srgbClr val="000066"/>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90" name="Freeform 52"/>
            <p:cNvSpPr>
              <a:spLocks/>
            </p:cNvSpPr>
            <p:nvPr/>
          </p:nvSpPr>
          <p:spPr bwMode="auto">
            <a:xfrm>
              <a:off x="2469" y="1887"/>
              <a:ext cx="21" cy="353"/>
            </a:xfrm>
            <a:custGeom>
              <a:avLst/>
              <a:gdLst>
                <a:gd name="T0" fmla="*/ 16 w 21"/>
                <a:gd name="T1" fmla="*/ 0 h 353"/>
                <a:gd name="T2" fmla="*/ 0 w 21"/>
                <a:gd name="T3" fmla="*/ 4 h 353"/>
                <a:gd name="T4" fmla="*/ 4 w 21"/>
                <a:gd name="T5" fmla="*/ 352 h 353"/>
                <a:gd name="T6" fmla="*/ 20 w 21"/>
                <a:gd name="T7" fmla="*/ 352 h 353"/>
                <a:gd name="T8" fmla="*/ 15 w 21"/>
                <a:gd name="T9" fmla="*/ 0 h 353"/>
                <a:gd name="T10" fmla="*/ 16 w 21"/>
                <a:gd name="T11" fmla="*/ 0 h 353"/>
                <a:gd name="T12" fmla="*/ 0 60000 65536"/>
                <a:gd name="T13" fmla="*/ 0 60000 65536"/>
                <a:gd name="T14" fmla="*/ 0 60000 65536"/>
                <a:gd name="T15" fmla="*/ 0 60000 65536"/>
                <a:gd name="T16" fmla="*/ 0 60000 65536"/>
                <a:gd name="T17" fmla="*/ 0 60000 65536"/>
                <a:gd name="T18" fmla="*/ 0 w 21"/>
                <a:gd name="T19" fmla="*/ 0 h 353"/>
                <a:gd name="T20" fmla="*/ 21 w 21"/>
                <a:gd name="T21" fmla="*/ 353 h 353"/>
              </a:gdLst>
              <a:ahLst/>
              <a:cxnLst>
                <a:cxn ang="T12">
                  <a:pos x="T0" y="T1"/>
                </a:cxn>
                <a:cxn ang="T13">
                  <a:pos x="T2" y="T3"/>
                </a:cxn>
                <a:cxn ang="T14">
                  <a:pos x="T4" y="T5"/>
                </a:cxn>
                <a:cxn ang="T15">
                  <a:pos x="T6" y="T7"/>
                </a:cxn>
                <a:cxn ang="T16">
                  <a:pos x="T8" y="T9"/>
                </a:cxn>
                <a:cxn ang="T17">
                  <a:pos x="T10" y="T11"/>
                </a:cxn>
              </a:cxnLst>
              <a:rect l="T18" t="T19" r="T20" b="T21"/>
              <a:pathLst>
                <a:path w="21" h="353">
                  <a:moveTo>
                    <a:pt x="16" y="0"/>
                  </a:moveTo>
                  <a:lnTo>
                    <a:pt x="0" y="4"/>
                  </a:lnTo>
                  <a:lnTo>
                    <a:pt x="4" y="352"/>
                  </a:lnTo>
                  <a:lnTo>
                    <a:pt x="20" y="352"/>
                  </a:lnTo>
                  <a:lnTo>
                    <a:pt x="15" y="0"/>
                  </a:lnTo>
                  <a:lnTo>
                    <a:pt x="16" y="0"/>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91" name="Freeform 53"/>
            <p:cNvSpPr>
              <a:spLocks/>
            </p:cNvSpPr>
            <p:nvPr/>
          </p:nvSpPr>
          <p:spPr bwMode="auto">
            <a:xfrm>
              <a:off x="2354" y="1914"/>
              <a:ext cx="17" cy="320"/>
            </a:xfrm>
            <a:custGeom>
              <a:avLst/>
              <a:gdLst>
                <a:gd name="T0" fmla="*/ 16 w 17"/>
                <a:gd name="T1" fmla="*/ 0 h 320"/>
                <a:gd name="T2" fmla="*/ 0 w 17"/>
                <a:gd name="T3" fmla="*/ 5 h 320"/>
                <a:gd name="T4" fmla="*/ 2 w 17"/>
                <a:gd name="T5" fmla="*/ 319 h 320"/>
                <a:gd name="T6" fmla="*/ 15 w 17"/>
                <a:gd name="T7" fmla="*/ 319 h 320"/>
                <a:gd name="T8" fmla="*/ 16 w 17"/>
                <a:gd name="T9" fmla="*/ 0 h 320"/>
                <a:gd name="T10" fmla="*/ 0 60000 65536"/>
                <a:gd name="T11" fmla="*/ 0 60000 65536"/>
                <a:gd name="T12" fmla="*/ 0 60000 65536"/>
                <a:gd name="T13" fmla="*/ 0 60000 65536"/>
                <a:gd name="T14" fmla="*/ 0 60000 65536"/>
                <a:gd name="T15" fmla="*/ 0 w 17"/>
                <a:gd name="T16" fmla="*/ 0 h 320"/>
                <a:gd name="T17" fmla="*/ 17 w 17"/>
                <a:gd name="T18" fmla="*/ 320 h 320"/>
              </a:gdLst>
              <a:ahLst/>
              <a:cxnLst>
                <a:cxn ang="T10">
                  <a:pos x="T0" y="T1"/>
                </a:cxn>
                <a:cxn ang="T11">
                  <a:pos x="T2" y="T3"/>
                </a:cxn>
                <a:cxn ang="T12">
                  <a:pos x="T4" y="T5"/>
                </a:cxn>
                <a:cxn ang="T13">
                  <a:pos x="T6" y="T7"/>
                </a:cxn>
                <a:cxn ang="T14">
                  <a:pos x="T8" y="T9"/>
                </a:cxn>
              </a:cxnLst>
              <a:rect l="T15" t="T16" r="T17" b="T18"/>
              <a:pathLst>
                <a:path w="17" h="320">
                  <a:moveTo>
                    <a:pt x="16" y="0"/>
                  </a:moveTo>
                  <a:lnTo>
                    <a:pt x="0" y="5"/>
                  </a:lnTo>
                  <a:lnTo>
                    <a:pt x="2" y="319"/>
                  </a:lnTo>
                  <a:lnTo>
                    <a:pt x="15" y="319"/>
                  </a:lnTo>
                  <a:lnTo>
                    <a:pt x="16" y="0"/>
                  </a:lnTo>
                </a:path>
              </a:pathLst>
            </a:custGeom>
            <a:solidFill>
              <a:srgbClr val="000066"/>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92" name="Freeform 54"/>
            <p:cNvSpPr>
              <a:spLocks/>
            </p:cNvSpPr>
            <p:nvPr/>
          </p:nvSpPr>
          <p:spPr bwMode="auto">
            <a:xfrm>
              <a:off x="2354" y="1914"/>
              <a:ext cx="20" cy="327"/>
            </a:xfrm>
            <a:custGeom>
              <a:avLst/>
              <a:gdLst>
                <a:gd name="T0" fmla="*/ 16 w 20"/>
                <a:gd name="T1" fmla="*/ 0 h 327"/>
                <a:gd name="T2" fmla="*/ 0 w 20"/>
                <a:gd name="T3" fmla="*/ 5 h 327"/>
                <a:gd name="T4" fmla="*/ 5 w 20"/>
                <a:gd name="T5" fmla="*/ 326 h 327"/>
                <a:gd name="T6" fmla="*/ 19 w 20"/>
                <a:gd name="T7" fmla="*/ 326 h 327"/>
                <a:gd name="T8" fmla="*/ 16 w 20"/>
                <a:gd name="T9" fmla="*/ 0 h 327"/>
                <a:gd name="T10" fmla="*/ 0 60000 65536"/>
                <a:gd name="T11" fmla="*/ 0 60000 65536"/>
                <a:gd name="T12" fmla="*/ 0 60000 65536"/>
                <a:gd name="T13" fmla="*/ 0 60000 65536"/>
                <a:gd name="T14" fmla="*/ 0 60000 65536"/>
                <a:gd name="T15" fmla="*/ 0 w 20"/>
                <a:gd name="T16" fmla="*/ 0 h 327"/>
                <a:gd name="T17" fmla="*/ 20 w 20"/>
                <a:gd name="T18" fmla="*/ 327 h 327"/>
              </a:gdLst>
              <a:ahLst/>
              <a:cxnLst>
                <a:cxn ang="T10">
                  <a:pos x="T0" y="T1"/>
                </a:cxn>
                <a:cxn ang="T11">
                  <a:pos x="T2" y="T3"/>
                </a:cxn>
                <a:cxn ang="T12">
                  <a:pos x="T4" y="T5"/>
                </a:cxn>
                <a:cxn ang="T13">
                  <a:pos x="T6" y="T7"/>
                </a:cxn>
                <a:cxn ang="T14">
                  <a:pos x="T8" y="T9"/>
                </a:cxn>
              </a:cxnLst>
              <a:rect l="T15" t="T16" r="T17" b="T18"/>
              <a:pathLst>
                <a:path w="20" h="327">
                  <a:moveTo>
                    <a:pt x="16" y="0"/>
                  </a:moveTo>
                  <a:lnTo>
                    <a:pt x="0" y="5"/>
                  </a:lnTo>
                  <a:lnTo>
                    <a:pt x="5" y="326"/>
                  </a:lnTo>
                  <a:lnTo>
                    <a:pt x="19" y="326"/>
                  </a:lnTo>
                  <a:lnTo>
                    <a:pt x="16" y="0"/>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93" name="Freeform 55"/>
            <p:cNvSpPr>
              <a:spLocks/>
            </p:cNvSpPr>
            <p:nvPr/>
          </p:nvSpPr>
          <p:spPr bwMode="auto">
            <a:xfrm>
              <a:off x="2341" y="1986"/>
              <a:ext cx="160" cy="168"/>
            </a:xfrm>
            <a:custGeom>
              <a:avLst/>
              <a:gdLst>
                <a:gd name="T0" fmla="*/ 81 w 160"/>
                <a:gd name="T1" fmla="*/ 166 h 168"/>
                <a:gd name="T2" fmla="*/ 73 w 160"/>
                <a:gd name="T3" fmla="*/ 167 h 168"/>
                <a:gd name="T4" fmla="*/ 64 w 160"/>
                <a:gd name="T5" fmla="*/ 166 h 168"/>
                <a:gd name="T6" fmla="*/ 58 w 160"/>
                <a:gd name="T7" fmla="*/ 165 h 168"/>
                <a:gd name="T8" fmla="*/ 50 w 160"/>
                <a:gd name="T9" fmla="*/ 161 h 168"/>
                <a:gd name="T10" fmla="*/ 43 w 160"/>
                <a:gd name="T11" fmla="*/ 158 h 168"/>
                <a:gd name="T12" fmla="*/ 37 w 160"/>
                <a:gd name="T13" fmla="*/ 154 h 168"/>
                <a:gd name="T14" fmla="*/ 31 w 160"/>
                <a:gd name="T15" fmla="*/ 149 h 168"/>
                <a:gd name="T16" fmla="*/ 24 w 160"/>
                <a:gd name="T17" fmla="*/ 143 h 168"/>
                <a:gd name="T18" fmla="*/ 18 w 160"/>
                <a:gd name="T19" fmla="*/ 137 h 168"/>
                <a:gd name="T20" fmla="*/ 15 w 160"/>
                <a:gd name="T21" fmla="*/ 132 h 168"/>
                <a:gd name="T22" fmla="*/ 11 w 160"/>
                <a:gd name="T23" fmla="*/ 126 h 168"/>
                <a:gd name="T24" fmla="*/ 7 w 160"/>
                <a:gd name="T25" fmla="*/ 117 h 168"/>
                <a:gd name="T26" fmla="*/ 4 w 160"/>
                <a:gd name="T27" fmla="*/ 111 h 168"/>
                <a:gd name="T28" fmla="*/ 0 w 160"/>
                <a:gd name="T29" fmla="*/ 102 h 168"/>
                <a:gd name="T30" fmla="*/ 1 w 160"/>
                <a:gd name="T31" fmla="*/ 94 h 168"/>
                <a:gd name="T32" fmla="*/ 0 w 160"/>
                <a:gd name="T33" fmla="*/ 86 h 168"/>
                <a:gd name="T34" fmla="*/ 2 w 160"/>
                <a:gd name="T35" fmla="*/ 68 h 168"/>
                <a:gd name="T36" fmla="*/ 6 w 160"/>
                <a:gd name="T37" fmla="*/ 53 h 168"/>
                <a:gd name="T38" fmla="*/ 13 w 160"/>
                <a:gd name="T39" fmla="*/ 38 h 168"/>
                <a:gd name="T40" fmla="*/ 23 w 160"/>
                <a:gd name="T41" fmla="*/ 26 h 168"/>
                <a:gd name="T42" fmla="*/ 34 w 160"/>
                <a:gd name="T43" fmla="*/ 16 h 168"/>
                <a:gd name="T44" fmla="*/ 48 w 160"/>
                <a:gd name="T45" fmla="*/ 6 h 168"/>
                <a:gd name="T46" fmla="*/ 63 w 160"/>
                <a:gd name="T47" fmla="*/ 2 h 168"/>
                <a:gd name="T48" fmla="*/ 78 w 160"/>
                <a:gd name="T49" fmla="*/ 0 h 168"/>
                <a:gd name="T50" fmla="*/ 88 w 160"/>
                <a:gd name="T51" fmla="*/ 0 h 168"/>
                <a:gd name="T52" fmla="*/ 95 w 160"/>
                <a:gd name="T53" fmla="*/ 2 h 168"/>
                <a:gd name="T54" fmla="*/ 103 w 160"/>
                <a:gd name="T55" fmla="*/ 3 h 168"/>
                <a:gd name="T56" fmla="*/ 110 w 160"/>
                <a:gd name="T57" fmla="*/ 6 h 168"/>
                <a:gd name="T58" fmla="*/ 117 w 160"/>
                <a:gd name="T59" fmla="*/ 10 h 168"/>
                <a:gd name="T60" fmla="*/ 123 w 160"/>
                <a:gd name="T61" fmla="*/ 15 h 168"/>
                <a:gd name="T62" fmla="*/ 129 w 160"/>
                <a:gd name="T63" fmla="*/ 19 h 168"/>
                <a:gd name="T64" fmla="*/ 135 w 160"/>
                <a:gd name="T65" fmla="*/ 23 h 168"/>
                <a:gd name="T66" fmla="*/ 141 w 160"/>
                <a:gd name="T67" fmla="*/ 30 h 168"/>
                <a:gd name="T68" fmla="*/ 145 w 160"/>
                <a:gd name="T69" fmla="*/ 37 h 168"/>
                <a:gd name="T70" fmla="*/ 150 w 160"/>
                <a:gd name="T71" fmla="*/ 44 h 168"/>
                <a:gd name="T72" fmla="*/ 153 w 160"/>
                <a:gd name="T73" fmla="*/ 50 h 168"/>
                <a:gd name="T74" fmla="*/ 156 w 160"/>
                <a:gd name="T75" fmla="*/ 59 h 168"/>
                <a:gd name="T76" fmla="*/ 158 w 160"/>
                <a:gd name="T77" fmla="*/ 67 h 168"/>
                <a:gd name="T78" fmla="*/ 159 w 160"/>
                <a:gd name="T79" fmla="*/ 74 h 168"/>
                <a:gd name="T80" fmla="*/ 158 w 160"/>
                <a:gd name="T81" fmla="*/ 83 h 168"/>
                <a:gd name="T82" fmla="*/ 159 w 160"/>
                <a:gd name="T83" fmla="*/ 100 h 168"/>
                <a:gd name="T84" fmla="*/ 152 w 160"/>
                <a:gd name="T85" fmla="*/ 116 h 168"/>
                <a:gd name="T86" fmla="*/ 147 w 160"/>
                <a:gd name="T87" fmla="*/ 130 h 168"/>
                <a:gd name="T88" fmla="*/ 137 w 160"/>
                <a:gd name="T89" fmla="*/ 142 h 168"/>
                <a:gd name="T90" fmla="*/ 125 w 160"/>
                <a:gd name="T91" fmla="*/ 152 h 168"/>
                <a:gd name="T92" fmla="*/ 113 w 160"/>
                <a:gd name="T93" fmla="*/ 161 h 168"/>
                <a:gd name="T94" fmla="*/ 97 w 160"/>
                <a:gd name="T95" fmla="*/ 165 h 168"/>
                <a:gd name="T96" fmla="*/ 81 w 160"/>
                <a:gd name="T97" fmla="*/ 166 h 1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0"/>
                <a:gd name="T148" fmla="*/ 0 h 168"/>
                <a:gd name="T149" fmla="*/ 160 w 160"/>
                <a:gd name="T150" fmla="*/ 168 h 1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0" h="168">
                  <a:moveTo>
                    <a:pt x="81" y="166"/>
                  </a:moveTo>
                  <a:lnTo>
                    <a:pt x="73" y="167"/>
                  </a:lnTo>
                  <a:lnTo>
                    <a:pt x="64" y="166"/>
                  </a:lnTo>
                  <a:lnTo>
                    <a:pt x="58" y="165"/>
                  </a:lnTo>
                  <a:lnTo>
                    <a:pt x="50" y="161"/>
                  </a:lnTo>
                  <a:lnTo>
                    <a:pt x="43" y="158"/>
                  </a:lnTo>
                  <a:lnTo>
                    <a:pt x="37" y="154"/>
                  </a:lnTo>
                  <a:lnTo>
                    <a:pt x="31" y="149"/>
                  </a:lnTo>
                  <a:lnTo>
                    <a:pt x="24" y="143"/>
                  </a:lnTo>
                  <a:lnTo>
                    <a:pt x="18" y="137"/>
                  </a:lnTo>
                  <a:lnTo>
                    <a:pt x="15" y="132"/>
                  </a:lnTo>
                  <a:lnTo>
                    <a:pt x="11" y="126"/>
                  </a:lnTo>
                  <a:lnTo>
                    <a:pt x="7" y="117"/>
                  </a:lnTo>
                  <a:lnTo>
                    <a:pt x="4" y="111"/>
                  </a:lnTo>
                  <a:lnTo>
                    <a:pt x="0" y="102"/>
                  </a:lnTo>
                  <a:lnTo>
                    <a:pt x="1" y="94"/>
                  </a:lnTo>
                  <a:lnTo>
                    <a:pt x="0" y="86"/>
                  </a:lnTo>
                  <a:lnTo>
                    <a:pt x="2" y="68"/>
                  </a:lnTo>
                  <a:lnTo>
                    <a:pt x="6" y="53"/>
                  </a:lnTo>
                  <a:lnTo>
                    <a:pt x="13" y="38"/>
                  </a:lnTo>
                  <a:lnTo>
                    <a:pt x="23" y="26"/>
                  </a:lnTo>
                  <a:lnTo>
                    <a:pt x="34" y="16"/>
                  </a:lnTo>
                  <a:lnTo>
                    <a:pt x="48" y="6"/>
                  </a:lnTo>
                  <a:lnTo>
                    <a:pt x="63" y="2"/>
                  </a:lnTo>
                  <a:lnTo>
                    <a:pt x="78" y="0"/>
                  </a:lnTo>
                  <a:lnTo>
                    <a:pt x="88" y="0"/>
                  </a:lnTo>
                  <a:lnTo>
                    <a:pt x="95" y="2"/>
                  </a:lnTo>
                  <a:lnTo>
                    <a:pt x="103" y="3"/>
                  </a:lnTo>
                  <a:lnTo>
                    <a:pt x="110" y="6"/>
                  </a:lnTo>
                  <a:lnTo>
                    <a:pt x="117" y="10"/>
                  </a:lnTo>
                  <a:lnTo>
                    <a:pt x="123" y="15"/>
                  </a:lnTo>
                  <a:lnTo>
                    <a:pt x="129" y="19"/>
                  </a:lnTo>
                  <a:lnTo>
                    <a:pt x="135" y="23"/>
                  </a:lnTo>
                  <a:lnTo>
                    <a:pt x="141" y="30"/>
                  </a:lnTo>
                  <a:lnTo>
                    <a:pt x="145" y="37"/>
                  </a:lnTo>
                  <a:lnTo>
                    <a:pt x="150" y="44"/>
                  </a:lnTo>
                  <a:lnTo>
                    <a:pt x="153" y="50"/>
                  </a:lnTo>
                  <a:lnTo>
                    <a:pt x="156" y="59"/>
                  </a:lnTo>
                  <a:lnTo>
                    <a:pt x="158" y="67"/>
                  </a:lnTo>
                  <a:lnTo>
                    <a:pt x="159" y="74"/>
                  </a:lnTo>
                  <a:lnTo>
                    <a:pt x="158" y="83"/>
                  </a:lnTo>
                  <a:lnTo>
                    <a:pt x="159" y="100"/>
                  </a:lnTo>
                  <a:lnTo>
                    <a:pt x="152" y="116"/>
                  </a:lnTo>
                  <a:lnTo>
                    <a:pt x="147" y="130"/>
                  </a:lnTo>
                  <a:lnTo>
                    <a:pt x="137" y="142"/>
                  </a:lnTo>
                  <a:lnTo>
                    <a:pt x="125" y="152"/>
                  </a:lnTo>
                  <a:lnTo>
                    <a:pt x="113" y="161"/>
                  </a:lnTo>
                  <a:lnTo>
                    <a:pt x="97" y="165"/>
                  </a:lnTo>
                  <a:lnTo>
                    <a:pt x="81" y="166"/>
                  </a:lnTo>
                </a:path>
              </a:pathLst>
            </a:custGeom>
            <a:solidFill>
              <a:srgbClr val="000066"/>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94" name="Freeform 56"/>
            <p:cNvSpPr>
              <a:spLocks/>
            </p:cNvSpPr>
            <p:nvPr/>
          </p:nvSpPr>
          <p:spPr bwMode="auto">
            <a:xfrm>
              <a:off x="2340" y="1987"/>
              <a:ext cx="166" cy="175"/>
            </a:xfrm>
            <a:custGeom>
              <a:avLst/>
              <a:gdLst>
                <a:gd name="T0" fmla="*/ 84 w 166"/>
                <a:gd name="T1" fmla="*/ 174 h 175"/>
                <a:gd name="T2" fmla="*/ 84 w 166"/>
                <a:gd name="T3" fmla="*/ 174 h 175"/>
                <a:gd name="T4" fmla="*/ 76 w 166"/>
                <a:gd name="T5" fmla="*/ 173 h 175"/>
                <a:gd name="T6" fmla="*/ 67 w 166"/>
                <a:gd name="T7" fmla="*/ 172 h 175"/>
                <a:gd name="T8" fmla="*/ 59 w 166"/>
                <a:gd name="T9" fmla="*/ 170 h 175"/>
                <a:gd name="T10" fmla="*/ 52 w 166"/>
                <a:gd name="T11" fmla="*/ 166 h 175"/>
                <a:gd name="T12" fmla="*/ 44 w 166"/>
                <a:gd name="T13" fmla="*/ 163 h 175"/>
                <a:gd name="T14" fmla="*/ 37 w 166"/>
                <a:gd name="T15" fmla="*/ 159 h 175"/>
                <a:gd name="T16" fmla="*/ 31 w 166"/>
                <a:gd name="T17" fmla="*/ 155 h 175"/>
                <a:gd name="T18" fmla="*/ 25 w 166"/>
                <a:gd name="T19" fmla="*/ 149 h 175"/>
                <a:gd name="T20" fmla="*/ 19 w 166"/>
                <a:gd name="T21" fmla="*/ 142 h 175"/>
                <a:gd name="T22" fmla="*/ 15 w 166"/>
                <a:gd name="T23" fmla="*/ 136 h 175"/>
                <a:gd name="T24" fmla="*/ 10 w 166"/>
                <a:gd name="T25" fmla="*/ 130 h 175"/>
                <a:gd name="T26" fmla="*/ 7 w 166"/>
                <a:gd name="T27" fmla="*/ 122 h 175"/>
                <a:gd name="T28" fmla="*/ 4 w 166"/>
                <a:gd name="T29" fmla="*/ 114 h 175"/>
                <a:gd name="T30" fmla="*/ 1 w 166"/>
                <a:gd name="T31" fmla="*/ 106 h 175"/>
                <a:gd name="T32" fmla="*/ 0 w 166"/>
                <a:gd name="T33" fmla="*/ 95 h 175"/>
                <a:gd name="T34" fmla="*/ 0 w 166"/>
                <a:gd name="T35" fmla="*/ 88 h 175"/>
                <a:gd name="T36" fmla="*/ 2 w 166"/>
                <a:gd name="T37" fmla="*/ 71 h 175"/>
                <a:gd name="T38" fmla="*/ 5 w 166"/>
                <a:gd name="T39" fmla="*/ 55 h 175"/>
                <a:gd name="T40" fmla="*/ 13 w 166"/>
                <a:gd name="T41" fmla="*/ 39 h 175"/>
                <a:gd name="T42" fmla="*/ 23 w 166"/>
                <a:gd name="T43" fmla="*/ 27 h 175"/>
                <a:gd name="T44" fmla="*/ 35 w 166"/>
                <a:gd name="T45" fmla="*/ 16 h 175"/>
                <a:gd name="T46" fmla="*/ 50 w 166"/>
                <a:gd name="T47" fmla="*/ 7 h 175"/>
                <a:gd name="T48" fmla="*/ 65 w 166"/>
                <a:gd name="T49" fmla="*/ 2 h 175"/>
                <a:gd name="T50" fmla="*/ 81 w 166"/>
                <a:gd name="T51" fmla="*/ 0 h 175"/>
                <a:gd name="T52" fmla="*/ 91 w 166"/>
                <a:gd name="T53" fmla="*/ 1 h 175"/>
                <a:gd name="T54" fmla="*/ 98 w 166"/>
                <a:gd name="T55" fmla="*/ 1 h 175"/>
                <a:gd name="T56" fmla="*/ 107 w 166"/>
                <a:gd name="T57" fmla="*/ 3 h 175"/>
                <a:gd name="T58" fmla="*/ 114 w 166"/>
                <a:gd name="T59" fmla="*/ 6 h 175"/>
                <a:gd name="T60" fmla="*/ 121 w 166"/>
                <a:gd name="T61" fmla="*/ 11 h 175"/>
                <a:gd name="T62" fmla="*/ 128 w 166"/>
                <a:gd name="T63" fmla="*/ 15 h 175"/>
                <a:gd name="T64" fmla="*/ 134 w 166"/>
                <a:gd name="T65" fmla="*/ 19 h 175"/>
                <a:gd name="T66" fmla="*/ 140 w 166"/>
                <a:gd name="T67" fmla="*/ 24 h 175"/>
                <a:gd name="T68" fmla="*/ 146 w 166"/>
                <a:gd name="T69" fmla="*/ 31 h 175"/>
                <a:gd name="T70" fmla="*/ 150 w 166"/>
                <a:gd name="T71" fmla="*/ 39 h 175"/>
                <a:gd name="T72" fmla="*/ 155 w 166"/>
                <a:gd name="T73" fmla="*/ 46 h 175"/>
                <a:gd name="T74" fmla="*/ 159 w 166"/>
                <a:gd name="T75" fmla="*/ 52 h 175"/>
                <a:gd name="T76" fmla="*/ 160 w 166"/>
                <a:gd name="T77" fmla="*/ 61 h 175"/>
                <a:gd name="T78" fmla="*/ 163 w 166"/>
                <a:gd name="T79" fmla="*/ 68 h 175"/>
                <a:gd name="T80" fmla="*/ 164 w 166"/>
                <a:gd name="T81" fmla="*/ 77 h 175"/>
                <a:gd name="T82" fmla="*/ 165 w 166"/>
                <a:gd name="T83" fmla="*/ 86 h 175"/>
                <a:gd name="T84" fmla="*/ 164 w 166"/>
                <a:gd name="T85" fmla="*/ 104 h 175"/>
                <a:gd name="T86" fmla="*/ 158 w 166"/>
                <a:gd name="T87" fmla="*/ 120 h 175"/>
                <a:gd name="T88" fmla="*/ 151 w 166"/>
                <a:gd name="T89" fmla="*/ 135 h 175"/>
                <a:gd name="T90" fmla="*/ 142 w 166"/>
                <a:gd name="T91" fmla="*/ 148 h 175"/>
                <a:gd name="T92" fmla="*/ 130 w 166"/>
                <a:gd name="T93" fmla="*/ 158 h 175"/>
                <a:gd name="T94" fmla="*/ 115 w 166"/>
                <a:gd name="T95" fmla="*/ 167 h 175"/>
                <a:gd name="T96" fmla="*/ 101 w 166"/>
                <a:gd name="T97" fmla="*/ 171 h 175"/>
                <a:gd name="T98" fmla="*/ 84 w 166"/>
                <a:gd name="T99" fmla="*/ 174 h 17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66"/>
                <a:gd name="T151" fmla="*/ 0 h 175"/>
                <a:gd name="T152" fmla="*/ 166 w 166"/>
                <a:gd name="T153" fmla="*/ 175 h 17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66" h="175">
                  <a:moveTo>
                    <a:pt x="84" y="174"/>
                  </a:moveTo>
                  <a:lnTo>
                    <a:pt x="84" y="174"/>
                  </a:lnTo>
                  <a:lnTo>
                    <a:pt x="76" y="173"/>
                  </a:lnTo>
                  <a:lnTo>
                    <a:pt x="67" y="172"/>
                  </a:lnTo>
                  <a:lnTo>
                    <a:pt x="59" y="170"/>
                  </a:lnTo>
                  <a:lnTo>
                    <a:pt x="52" y="166"/>
                  </a:lnTo>
                  <a:lnTo>
                    <a:pt x="44" y="163"/>
                  </a:lnTo>
                  <a:lnTo>
                    <a:pt x="37" y="159"/>
                  </a:lnTo>
                  <a:lnTo>
                    <a:pt x="31" y="155"/>
                  </a:lnTo>
                  <a:lnTo>
                    <a:pt x="25" y="149"/>
                  </a:lnTo>
                  <a:lnTo>
                    <a:pt x="19" y="142"/>
                  </a:lnTo>
                  <a:lnTo>
                    <a:pt x="15" y="136"/>
                  </a:lnTo>
                  <a:lnTo>
                    <a:pt x="10" y="130"/>
                  </a:lnTo>
                  <a:lnTo>
                    <a:pt x="7" y="122"/>
                  </a:lnTo>
                  <a:lnTo>
                    <a:pt x="4" y="114"/>
                  </a:lnTo>
                  <a:lnTo>
                    <a:pt x="1" y="106"/>
                  </a:lnTo>
                  <a:lnTo>
                    <a:pt x="0" y="95"/>
                  </a:lnTo>
                  <a:lnTo>
                    <a:pt x="0" y="88"/>
                  </a:lnTo>
                  <a:lnTo>
                    <a:pt x="2" y="71"/>
                  </a:lnTo>
                  <a:lnTo>
                    <a:pt x="5" y="55"/>
                  </a:lnTo>
                  <a:lnTo>
                    <a:pt x="13" y="39"/>
                  </a:lnTo>
                  <a:lnTo>
                    <a:pt x="23" y="27"/>
                  </a:lnTo>
                  <a:lnTo>
                    <a:pt x="35" y="16"/>
                  </a:lnTo>
                  <a:lnTo>
                    <a:pt x="50" y="7"/>
                  </a:lnTo>
                  <a:lnTo>
                    <a:pt x="65" y="2"/>
                  </a:lnTo>
                  <a:lnTo>
                    <a:pt x="81" y="0"/>
                  </a:lnTo>
                  <a:lnTo>
                    <a:pt x="91" y="1"/>
                  </a:lnTo>
                  <a:lnTo>
                    <a:pt x="98" y="1"/>
                  </a:lnTo>
                  <a:lnTo>
                    <a:pt x="107" y="3"/>
                  </a:lnTo>
                  <a:lnTo>
                    <a:pt x="114" y="6"/>
                  </a:lnTo>
                  <a:lnTo>
                    <a:pt x="121" y="11"/>
                  </a:lnTo>
                  <a:lnTo>
                    <a:pt x="128" y="15"/>
                  </a:lnTo>
                  <a:lnTo>
                    <a:pt x="134" y="19"/>
                  </a:lnTo>
                  <a:lnTo>
                    <a:pt x="140" y="24"/>
                  </a:lnTo>
                  <a:lnTo>
                    <a:pt x="146" y="31"/>
                  </a:lnTo>
                  <a:lnTo>
                    <a:pt x="150" y="39"/>
                  </a:lnTo>
                  <a:lnTo>
                    <a:pt x="155" y="46"/>
                  </a:lnTo>
                  <a:lnTo>
                    <a:pt x="159" y="52"/>
                  </a:lnTo>
                  <a:lnTo>
                    <a:pt x="160" y="61"/>
                  </a:lnTo>
                  <a:lnTo>
                    <a:pt x="163" y="68"/>
                  </a:lnTo>
                  <a:lnTo>
                    <a:pt x="164" y="77"/>
                  </a:lnTo>
                  <a:lnTo>
                    <a:pt x="165" y="86"/>
                  </a:lnTo>
                  <a:lnTo>
                    <a:pt x="164" y="104"/>
                  </a:lnTo>
                  <a:lnTo>
                    <a:pt x="158" y="120"/>
                  </a:lnTo>
                  <a:lnTo>
                    <a:pt x="151" y="135"/>
                  </a:lnTo>
                  <a:lnTo>
                    <a:pt x="142" y="148"/>
                  </a:lnTo>
                  <a:lnTo>
                    <a:pt x="130" y="158"/>
                  </a:lnTo>
                  <a:lnTo>
                    <a:pt x="115" y="167"/>
                  </a:lnTo>
                  <a:lnTo>
                    <a:pt x="101" y="171"/>
                  </a:lnTo>
                  <a:lnTo>
                    <a:pt x="84" y="174"/>
                  </a:lnTo>
                </a:path>
              </a:pathLst>
            </a:custGeom>
            <a:noFill/>
            <a:ln w="12700" cap="rnd" cmpd="sng">
              <a:solidFill>
                <a:srgbClr val="000000"/>
              </a:solidFill>
              <a:prstDash val="solid"/>
              <a:round/>
              <a:headEnd type="none" w="med" len="med"/>
              <a:tailEnd type="none" w="med" len="med"/>
            </a:ln>
          </p:spPr>
          <p:txBody>
            <a:bodyPr/>
            <a:lstStyle/>
            <a:p>
              <a:endParaRPr lang="en-GB" b="1">
                <a:solidFill>
                  <a:srgbClr val="FFFF00"/>
                </a:solidFill>
              </a:endParaRPr>
            </a:p>
          </p:txBody>
        </p:sp>
        <p:sp>
          <p:nvSpPr>
            <p:cNvPr id="39995" name="Freeform 57"/>
            <p:cNvSpPr>
              <a:spLocks/>
            </p:cNvSpPr>
            <p:nvPr/>
          </p:nvSpPr>
          <p:spPr bwMode="auto">
            <a:xfrm>
              <a:off x="2371" y="2022"/>
              <a:ext cx="100" cy="98"/>
            </a:xfrm>
            <a:custGeom>
              <a:avLst/>
              <a:gdLst>
                <a:gd name="T0" fmla="*/ 50 w 100"/>
                <a:gd name="T1" fmla="*/ 97 h 98"/>
                <a:gd name="T2" fmla="*/ 40 w 100"/>
                <a:gd name="T3" fmla="*/ 97 h 98"/>
                <a:gd name="T4" fmla="*/ 32 w 100"/>
                <a:gd name="T5" fmla="*/ 94 h 98"/>
                <a:gd name="T6" fmla="*/ 24 w 100"/>
                <a:gd name="T7" fmla="*/ 89 h 98"/>
                <a:gd name="T8" fmla="*/ 15 w 100"/>
                <a:gd name="T9" fmla="*/ 83 h 98"/>
                <a:gd name="T10" fmla="*/ 10 w 100"/>
                <a:gd name="T11" fmla="*/ 76 h 98"/>
                <a:gd name="T12" fmla="*/ 4 w 100"/>
                <a:gd name="T13" fmla="*/ 67 h 98"/>
                <a:gd name="T14" fmla="*/ 2 w 100"/>
                <a:gd name="T15" fmla="*/ 58 h 98"/>
                <a:gd name="T16" fmla="*/ 0 w 100"/>
                <a:gd name="T17" fmla="*/ 50 h 98"/>
                <a:gd name="T18" fmla="*/ 1 w 100"/>
                <a:gd name="T19" fmla="*/ 38 h 98"/>
                <a:gd name="T20" fmla="*/ 4 w 100"/>
                <a:gd name="T21" fmla="*/ 29 h 98"/>
                <a:gd name="T22" fmla="*/ 8 w 100"/>
                <a:gd name="T23" fmla="*/ 22 h 98"/>
                <a:gd name="T24" fmla="*/ 14 w 100"/>
                <a:gd name="T25" fmla="*/ 14 h 98"/>
                <a:gd name="T26" fmla="*/ 22 w 100"/>
                <a:gd name="T27" fmla="*/ 8 h 98"/>
                <a:gd name="T28" fmla="*/ 30 w 100"/>
                <a:gd name="T29" fmla="*/ 3 h 98"/>
                <a:gd name="T30" fmla="*/ 40 w 100"/>
                <a:gd name="T31" fmla="*/ 0 h 98"/>
                <a:gd name="T32" fmla="*/ 48 w 100"/>
                <a:gd name="T33" fmla="*/ 0 h 98"/>
                <a:gd name="T34" fmla="*/ 59 w 100"/>
                <a:gd name="T35" fmla="*/ 1 h 98"/>
                <a:gd name="T36" fmla="*/ 69 w 100"/>
                <a:gd name="T37" fmla="*/ 2 h 98"/>
                <a:gd name="T38" fmla="*/ 76 w 100"/>
                <a:gd name="T39" fmla="*/ 7 h 98"/>
                <a:gd name="T40" fmla="*/ 83 w 100"/>
                <a:gd name="T41" fmla="*/ 14 h 98"/>
                <a:gd name="T42" fmla="*/ 90 w 100"/>
                <a:gd name="T43" fmla="*/ 19 h 98"/>
                <a:gd name="T44" fmla="*/ 95 w 100"/>
                <a:gd name="T45" fmla="*/ 29 h 98"/>
                <a:gd name="T46" fmla="*/ 98 w 100"/>
                <a:gd name="T47" fmla="*/ 37 h 98"/>
                <a:gd name="T48" fmla="*/ 99 w 100"/>
                <a:gd name="T49" fmla="*/ 46 h 98"/>
                <a:gd name="T50" fmla="*/ 98 w 100"/>
                <a:gd name="T51" fmla="*/ 58 h 98"/>
                <a:gd name="T52" fmla="*/ 96 w 100"/>
                <a:gd name="T53" fmla="*/ 66 h 98"/>
                <a:gd name="T54" fmla="*/ 91 w 100"/>
                <a:gd name="T55" fmla="*/ 74 h 98"/>
                <a:gd name="T56" fmla="*/ 85 w 100"/>
                <a:gd name="T57" fmla="*/ 83 h 98"/>
                <a:gd name="T58" fmla="*/ 79 w 100"/>
                <a:gd name="T59" fmla="*/ 87 h 98"/>
                <a:gd name="T60" fmla="*/ 70 w 100"/>
                <a:gd name="T61" fmla="*/ 93 h 98"/>
                <a:gd name="T62" fmla="*/ 60 w 100"/>
                <a:gd name="T63" fmla="*/ 97 h 98"/>
                <a:gd name="T64" fmla="*/ 50 w 100"/>
                <a:gd name="T65" fmla="*/ 97 h 9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0"/>
                <a:gd name="T100" fmla="*/ 0 h 98"/>
                <a:gd name="T101" fmla="*/ 100 w 100"/>
                <a:gd name="T102" fmla="*/ 98 h 9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0" h="98">
                  <a:moveTo>
                    <a:pt x="50" y="97"/>
                  </a:moveTo>
                  <a:lnTo>
                    <a:pt x="40" y="97"/>
                  </a:lnTo>
                  <a:lnTo>
                    <a:pt x="32" y="94"/>
                  </a:lnTo>
                  <a:lnTo>
                    <a:pt x="24" y="89"/>
                  </a:lnTo>
                  <a:lnTo>
                    <a:pt x="15" y="83"/>
                  </a:lnTo>
                  <a:lnTo>
                    <a:pt x="10" y="76"/>
                  </a:lnTo>
                  <a:lnTo>
                    <a:pt x="4" y="67"/>
                  </a:lnTo>
                  <a:lnTo>
                    <a:pt x="2" y="58"/>
                  </a:lnTo>
                  <a:lnTo>
                    <a:pt x="0" y="50"/>
                  </a:lnTo>
                  <a:lnTo>
                    <a:pt x="1" y="38"/>
                  </a:lnTo>
                  <a:lnTo>
                    <a:pt x="4" y="29"/>
                  </a:lnTo>
                  <a:lnTo>
                    <a:pt x="8" y="22"/>
                  </a:lnTo>
                  <a:lnTo>
                    <a:pt x="14" y="14"/>
                  </a:lnTo>
                  <a:lnTo>
                    <a:pt x="22" y="8"/>
                  </a:lnTo>
                  <a:lnTo>
                    <a:pt x="30" y="3"/>
                  </a:lnTo>
                  <a:lnTo>
                    <a:pt x="40" y="0"/>
                  </a:lnTo>
                  <a:lnTo>
                    <a:pt x="48" y="0"/>
                  </a:lnTo>
                  <a:lnTo>
                    <a:pt x="59" y="1"/>
                  </a:lnTo>
                  <a:lnTo>
                    <a:pt x="69" y="2"/>
                  </a:lnTo>
                  <a:lnTo>
                    <a:pt x="76" y="7"/>
                  </a:lnTo>
                  <a:lnTo>
                    <a:pt x="83" y="14"/>
                  </a:lnTo>
                  <a:lnTo>
                    <a:pt x="90" y="19"/>
                  </a:lnTo>
                  <a:lnTo>
                    <a:pt x="95" y="29"/>
                  </a:lnTo>
                  <a:lnTo>
                    <a:pt x="98" y="37"/>
                  </a:lnTo>
                  <a:lnTo>
                    <a:pt x="99" y="46"/>
                  </a:lnTo>
                  <a:lnTo>
                    <a:pt x="98" y="58"/>
                  </a:lnTo>
                  <a:lnTo>
                    <a:pt x="96" y="66"/>
                  </a:lnTo>
                  <a:lnTo>
                    <a:pt x="91" y="74"/>
                  </a:lnTo>
                  <a:lnTo>
                    <a:pt x="85" y="83"/>
                  </a:lnTo>
                  <a:lnTo>
                    <a:pt x="79" y="87"/>
                  </a:lnTo>
                  <a:lnTo>
                    <a:pt x="70" y="93"/>
                  </a:lnTo>
                  <a:lnTo>
                    <a:pt x="60" y="97"/>
                  </a:lnTo>
                  <a:lnTo>
                    <a:pt x="50" y="97"/>
                  </a:lnTo>
                </a:path>
              </a:pathLst>
            </a:custGeom>
            <a:solidFill>
              <a:srgbClr val="FFFFFF"/>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96" name="Freeform 58"/>
            <p:cNvSpPr>
              <a:spLocks/>
            </p:cNvSpPr>
            <p:nvPr/>
          </p:nvSpPr>
          <p:spPr bwMode="auto">
            <a:xfrm>
              <a:off x="2402" y="2051"/>
              <a:ext cx="42" cy="42"/>
            </a:xfrm>
            <a:custGeom>
              <a:avLst/>
              <a:gdLst>
                <a:gd name="T0" fmla="*/ 21 w 42"/>
                <a:gd name="T1" fmla="*/ 0 h 42"/>
                <a:gd name="T2" fmla="*/ 17 w 42"/>
                <a:gd name="T3" fmla="*/ 1 h 42"/>
                <a:gd name="T4" fmla="*/ 12 w 42"/>
                <a:gd name="T5" fmla="*/ 3 h 42"/>
                <a:gd name="T6" fmla="*/ 8 w 42"/>
                <a:gd name="T7" fmla="*/ 4 h 42"/>
                <a:gd name="T8" fmla="*/ 6 w 42"/>
                <a:gd name="T9" fmla="*/ 7 h 42"/>
                <a:gd name="T10" fmla="*/ 3 w 42"/>
                <a:gd name="T11" fmla="*/ 10 h 42"/>
                <a:gd name="T12" fmla="*/ 0 w 42"/>
                <a:gd name="T13" fmla="*/ 14 h 42"/>
                <a:gd name="T14" fmla="*/ 0 w 42"/>
                <a:gd name="T15" fmla="*/ 17 h 42"/>
                <a:gd name="T16" fmla="*/ 0 w 42"/>
                <a:gd name="T17" fmla="*/ 22 h 42"/>
                <a:gd name="T18" fmla="*/ 0 w 42"/>
                <a:gd name="T19" fmla="*/ 25 h 42"/>
                <a:gd name="T20" fmla="*/ 2 w 42"/>
                <a:gd name="T21" fmla="*/ 29 h 42"/>
                <a:gd name="T22" fmla="*/ 5 w 42"/>
                <a:gd name="T23" fmla="*/ 33 h 42"/>
                <a:gd name="T24" fmla="*/ 7 w 42"/>
                <a:gd name="T25" fmla="*/ 35 h 42"/>
                <a:gd name="T26" fmla="*/ 9 w 42"/>
                <a:gd name="T27" fmla="*/ 38 h 42"/>
                <a:gd name="T28" fmla="*/ 14 w 42"/>
                <a:gd name="T29" fmla="*/ 40 h 42"/>
                <a:gd name="T30" fmla="*/ 17 w 42"/>
                <a:gd name="T31" fmla="*/ 40 h 42"/>
                <a:gd name="T32" fmla="*/ 22 w 42"/>
                <a:gd name="T33" fmla="*/ 41 h 42"/>
                <a:gd name="T34" fmla="*/ 29 w 42"/>
                <a:gd name="T35" fmla="*/ 40 h 42"/>
                <a:gd name="T36" fmla="*/ 36 w 42"/>
                <a:gd name="T37" fmla="*/ 35 h 42"/>
                <a:gd name="T38" fmla="*/ 39 w 42"/>
                <a:gd name="T39" fmla="*/ 29 h 42"/>
                <a:gd name="T40" fmla="*/ 41 w 42"/>
                <a:gd name="T41" fmla="*/ 21 h 42"/>
                <a:gd name="T42" fmla="*/ 40 w 42"/>
                <a:gd name="T43" fmla="*/ 17 h 42"/>
                <a:gd name="T44" fmla="*/ 39 w 42"/>
                <a:gd name="T45" fmla="*/ 13 h 42"/>
                <a:gd name="T46" fmla="*/ 37 w 42"/>
                <a:gd name="T47" fmla="*/ 10 h 42"/>
                <a:gd name="T48" fmla="*/ 36 w 42"/>
                <a:gd name="T49" fmla="*/ 7 h 42"/>
                <a:gd name="T50" fmla="*/ 31 w 42"/>
                <a:gd name="T51" fmla="*/ 4 h 42"/>
                <a:gd name="T52" fmla="*/ 28 w 42"/>
                <a:gd name="T53" fmla="*/ 3 h 42"/>
                <a:gd name="T54" fmla="*/ 24 w 42"/>
                <a:gd name="T55" fmla="*/ 1 h 42"/>
                <a:gd name="T56" fmla="*/ 21 w 42"/>
                <a:gd name="T57" fmla="*/ 0 h 4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2"/>
                <a:gd name="T88" fmla="*/ 0 h 42"/>
                <a:gd name="T89" fmla="*/ 42 w 42"/>
                <a:gd name="T90" fmla="*/ 42 h 4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2" h="42">
                  <a:moveTo>
                    <a:pt x="21" y="0"/>
                  </a:moveTo>
                  <a:lnTo>
                    <a:pt x="17" y="1"/>
                  </a:lnTo>
                  <a:lnTo>
                    <a:pt x="12" y="3"/>
                  </a:lnTo>
                  <a:lnTo>
                    <a:pt x="8" y="4"/>
                  </a:lnTo>
                  <a:lnTo>
                    <a:pt x="6" y="7"/>
                  </a:lnTo>
                  <a:lnTo>
                    <a:pt x="3" y="10"/>
                  </a:lnTo>
                  <a:lnTo>
                    <a:pt x="0" y="14"/>
                  </a:lnTo>
                  <a:lnTo>
                    <a:pt x="0" y="17"/>
                  </a:lnTo>
                  <a:lnTo>
                    <a:pt x="0" y="22"/>
                  </a:lnTo>
                  <a:lnTo>
                    <a:pt x="0" y="25"/>
                  </a:lnTo>
                  <a:lnTo>
                    <a:pt x="2" y="29"/>
                  </a:lnTo>
                  <a:lnTo>
                    <a:pt x="5" y="33"/>
                  </a:lnTo>
                  <a:lnTo>
                    <a:pt x="7" y="35"/>
                  </a:lnTo>
                  <a:lnTo>
                    <a:pt x="9" y="38"/>
                  </a:lnTo>
                  <a:lnTo>
                    <a:pt x="14" y="40"/>
                  </a:lnTo>
                  <a:lnTo>
                    <a:pt x="17" y="40"/>
                  </a:lnTo>
                  <a:lnTo>
                    <a:pt x="22" y="41"/>
                  </a:lnTo>
                  <a:lnTo>
                    <a:pt x="29" y="40"/>
                  </a:lnTo>
                  <a:lnTo>
                    <a:pt x="36" y="35"/>
                  </a:lnTo>
                  <a:lnTo>
                    <a:pt x="39" y="29"/>
                  </a:lnTo>
                  <a:lnTo>
                    <a:pt x="41" y="21"/>
                  </a:lnTo>
                  <a:lnTo>
                    <a:pt x="40" y="17"/>
                  </a:lnTo>
                  <a:lnTo>
                    <a:pt x="39" y="13"/>
                  </a:lnTo>
                  <a:lnTo>
                    <a:pt x="37" y="10"/>
                  </a:lnTo>
                  <a:lnTo>
                    <a:pt x="36" y="7"/>
                  </a:lnTo>
                  <a:lnTo>
                    <a:pt x="31" y="4"/>
                  </a:lnTo>
                  <a:lnTo>
                    <a:pt x="28" y="3"/>
                  </a:lnTo>
                  <a:lnTo>
                    <a:pt x="24" y="1"/>
                  </a:lnTo>
                  <a:lnTo>
                    <a:pt x="21" y="0"/>
                  </a:lnTo>
                </a:path>
              </a:pathLst>
            </a:custGeom>
            <a:solidFill>
              <a:srgbClr val="FF0000"/>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97" name="Freeform 59"/>
            <p:cNvSpPr>
              <a:spLocks/>
            </p:cNvSpPr>
            <p:nvPr/>
          </p:nvSpPr>
          <p:spPr bwMode="auto">
            <a:xfrm>
              <a:off x="1728" y="1808"/>
              <a:ext cx="43" cy="155"/>
            </a:xfrm>
            <a:custGeom>
              <a:avLst/>
              <a:gdLst>
                <a:gd name="T0" fmla="*/ 41 w 43"/>
                <a:gd name="T1" fmla="*/ 0 h 155"/>
                <a:gd name="T2" fmla="*/ 0 w 43"/>
                <a:gd name="T3" fmla="*/ 0 h 155"/>
                <a:gd name="T4" fmla="*/ 0 w 43"/>
                <a:gd name="T5" fmla="*/ 154 h 155"/>
                <a:gd name="T6" fmla="*/ 42 w 43"/>
                <a:gd name="T7" fmla="*/ 154 h 155"/>
                <a:gd name="T8" fmla="*/ 41 w 43"/>
                <a:gd name="T9" fmla="*/ 0 h 155"/>
                <a:gd name="T10" fmla="*/ 0 60000 65536"/>
                <a:gd name="T11" fmla="*/ 0 60000 65536"/>
                <a:gd name="T12" fmla="*/ 0 60000 65536"/>
                <a:gd name="T13" fmla="*/ 0 60000 65536"/>
                <a:gd name="T14" fmla="*/ 0 60000 65536"/>
                <a:gd name="T15" fmla="*/ 0 w 43"/>
                <a:gd name="T16" fmla="*/ 0 h 155"/>
                <a:gd name="T17" fmla="*/ 43 w 43"/>
                <a:gd name="T18" fmla="*/ 155 h 155"/>
              </a:gdLst>
              <a:ahLst/>
              <a:cxnLst>
                <a:cxn ang="T10">
                  <a:pos x="T0" y="T1"/>
                </a:cxn>
                <a:cxn ang="T11">
                  <a:pos x="T2" y="T3"/>
                </a:cxn>
                <a:cxn ang="T12">
                  <a:pos x="T4" y="T5"/>
                </a:cxn>
                <a:cxn ang="T13">
                  <a:pos x="T6" y="T7"/>
                </a:cxn>
                <a:cxn ang="T14">
                  <a:pos x="T8" y="T9"/>
                </a:cxn>
              </a:cxnLst>
              <a:rect l="T15" t="T16" r="T17" b="T18"/>
              <a:pathLst>
                <a:path w="43" h="155">
                  <a:moveTo>
                    <a:pt x="41" y="0"/>
                  </a:moveTo>
                  <a:lnTo>
                    <a:pt x="0" y="0"/>
                  </a:lnTo>
                  <a:lnTo>
                    <a:pt x="0" y="154"/>
                  </a:lnTo>
                  <a:lnTo>
                    <a:pt x="42" y="154"/>
                  </a:lnTo>
                  <a:lnTo>
                    <a:pt x="41" y="0"/>
                  </a:lnTo>
                </a:path>
              </a:pathLst>
            </a:custGeom>
            <a:solidFill>
              <a:srgbClr val="FF0000"/>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98" name="Freeform 60"/>
            <p:cNvSpPr>
              <a:spLocks/>
            </p:cNvSpPr>
            <p:nvPr/>
          </p:nvSpPr>
          <p:spPr bwMode="auto">
            <a:xfrm>
              <a:off x="1683" y="1809"/>
              <a:ext cx="43" cy="154"/>
            </a:xfrm>
            <a:custGeom>
              <a:avLst/>
              <a:gdLst>
                <a:gd name="T0" fmla="*/ 41 w 43"/>
                <a:gd name="T1" fmla="*/ 0 h 154"/>
                <a:gd name="T2" fmla="*/ 0 w 43"/>
                <a:gd name="T3" fmla="*/ 0 h 154"/>
                <a:gd name="T4" fmla="*/ 1 w 43"/>
                <a:gd name="T5" fmla="*/ 152 h 154"/>
                <a:gd name="T6" fmla="*/ 42 w 43"/>
                <a:gd name="T7" fmla="*/ 153 h 154"/>
                <a:gd name="T8" fmla="*/ 41 w 43"/>
                <a:gd name="T9" fmla="*/ 0 h 154"/>
                <a:gd name="T10" fmla="*/ 0 60000 65536"/>
                <a:gd name="T11" fmla="*/ 0 60000 65536"/>
                <a:gd name="T12" fmla="*/ 0 60000 65536"/>
                <a:gd name="T13" fmla="*/ 0 60000 65536"/>
                <a:gd name="T14" fmla="*/ 0 60000 65536"/>
                <a:gd name="T15" fmla="*/ 0 w 43"/>
                <a:gd name="T16" fmla="*/ 0 h 154"/>
                <a:gd name="T17" fmla="*/ 43 w 43"/>
                <a:gd name="T18" fmla="*/ 154 h 154"/>
              </a:gdLst>
              <a:ahLst/>
              <a:cxnLst>
                <a:cxn ang="T10">
                  <a:pos x="T0" y="T1"/>
                </a:cxn>
                <a:cxn ang="T11">
                  <a:pos x="T2" y="T3"/>
                </a:cxn>
                <a:cxn ang="T12">
                  <a:pos x="T4" y="T5"/>
                </a:cxn>
                <a:cxn ang="T13">
                  <a:pos x="T6" y="T7"/>
                </a:cxn>
                <a:cxn ang="T14">
                  <a:pos x="T8" y="T9"/>
                </a:cxn>
              </a:cxnLst>
              <a:rect l="T15" t="T16" r="T17" b="T18"/>
              <a:pathLst>
                <a:path w="43" h="154">
                  <a:moveTo>
                    <a:pt x="41" y="0"/>
                  </a:moveTo>
                  <a:lnTo>
                    <a:pt x="0" y="0"/>
                  </a:lnTo>
                  <a:lnTo>
                    <a:pt x="1" y="152"/>
                  </a:lnTo>
                  <a:lnTo>
                    <a:pt x="42" y="153"/>
                  </a:lnTo>
                  <a:lnTo>
                    <a:pt x="41" y="0"/>
                  </a:lnTo>
                </a:path>
              </a:pathLst>
            </a:custGeom>
            <a:solidFill>
              <a:srgbClr val="FFFFFF"/>
            </a:solidFill>
            <a:ln w="12700" cap="rnd" cmpd="sng">
              <a:noFill/>
              <a:prstDash val="solid"/>
              <a:round/>
              <a:headEnd type="none" w="med" len="med"/>
              <a:tailEnd type="none" w="med" len="med"/>
            </a:ln>
          </p:spPr>
          <p:txBody>
            <a:bodyPr/>
            <a:lstStyle/>
            <a:p>
              <a:endParaRPr lang="en-GB" b="1">
                <a:solidFill>
                  <a:srgbClr val="FFFF00"/>
                </a:solidFill>
              </a:endParaRPr>
            </a:p>
          </p:txBody>
        </p:sp>
        <p:sp>
          <p:nvSpPr>
            <p:cNvPr id="39999" name="Freeform 61"/>
            <p:cNvSpPr>
              <a:spLocks/>
            </p:cNvSpPr>
            <p:nvPr/>
          </p:nvSpPr>
          <p:spPr bwMode="auto">
            <a:xfrm>
              <a:off x="1644" y="1805"/>
              <a:ext cx="42" cy="156"/>
            </a:xfrm>
            <a:custGeom>
              <a:avLst/>
              <a:gdLst>
                <a:gd name="T0" fmla="*/ 41 w 42"/>
                <a:gd name="T1" fmla="*/ 0 h 156"/>
                <a:gd name="T2" fmla="*/ 1 w 42"/>
                <a:gd name="T3" fmla="*/ 1 h 156"/>
                <a:gd name="T4" fmla="*/ 0 w 42"/>
                <a:gd name="T5" fmla="*/ 155 h 156"/>
                <a:gd name="T6" fmla="*/ 41 w 42"/>
                <a:gd name="T7" fmla="*/ 154 h 156"/>
                <a:gd name="T8" fmla="*/ 41 w 42"/>
                <a:gd name="T9" fmla="*/ 0 h 156"/>
                <a:gd name="T10" fmla="*/ 0 60000 65536"/>
                <a:gd name="T11" fmla="*/ 0 60000 65536"/>
                <a:gd name="T12" fmla="*/ 0 60000 65536"/>
                <a:gd name="T13" fmla="*/ 0 60000 65536"/>
                <a:gd name="T14" fmla="*/ 0 60000 65536"/>
                <a:gd name="T15" fmla="*/ 0 w 42"/>
                <a:gd name="T16" fmla="*/ 0 h 156"/>
                <a:gd name="T17" fmla="*/ 42 w 42"/>
                <a:gd name="T18" fmla="*/ 156 h 156"/>
              </a:gdLst>
              <a:ahLst/>
              <a:cxnLst>
                <a:cxn ang="T10">
                  <a:pos x="T0" y="T1"/>
                </a:cxn>
                <a:cxn ang="T11">
                  <a:pos x="T2" y="T3"/>
                </a:cxn>
                <a:cxn ang="T12">
                  <a:pos x="T4" y="T5"/>
                </a:cxn>
                <a:cxn ang="T13">
                  <a:pos x="T6" y="T7"/>
                </a:cxn>
                <a:cxn ang="T14">
                  <a:pos x="T8" y="T9"/>
                </a:cxn>
              </a:cxnLst>
              <a:rect l="T15" t="T16" r="T17" b="T18"/>
              <a:pathLst>
                <a:path w="42" h="156">
                  <a:moveTo>
                    <a:pt x="41" y="0"/>
                  </a:moveTo>
                  <a:lnTo>
                    <a:pt x="1" y="1"/>
                  </a:lnTo>
                  <a:lnTo>
                    <a:pt x="0" y="155"/>
                  </a:lnTo>
                  <a:lnTo>
                    <a:pt x="41" y="154"/>
                  </a:lnTo>
                  <a:lnTo>
                    <a:pt x="41" y="0"/>
                  </a:lnTo>
                </a:path>
              </a:pathLst>
            </a:custGeom>
            <a:solidFill>
              <a:srgbClr val="000066"/>
            </a:solidFill>
            <a:ln w="12700" cap="rnd" cmpd="sng">
              <a:noFill/>
              <a:prstDash val="solid"/>
              <a:round/>
              <a:headEnd type="none" w="med" len="med"/>
              <a:tailEnd type="none" w="med" len="med"/>
            </a:ln>
          </p:spPr>
          <p:txBody>
            <a:bodyPr/>
            <a:lstStyle/>
            <a:p>
              <a:endParaRPr lang="en-GB" b="1">
                <a:solidFill>
                  <a:srgbClr val="FFFF00"/>
                </a:solidFill>
              </a:endParaRPr>
            </a:p>
          </p:txBody>
        </p:sp>
      </p:grpSp>
      <p:sp>
        <p:nvSpPr>
          <p:cNvPr id="44094" name="Text Box 62"/>
          <p:cNvSpPr txBox="1">
            <a:spLocks noChangeArrowheads="1"/>
          </p:cNvSpPr>
          <p:nvPr/>
        </p:nvSpPr>
        <p:spPr bwMode="auto">
          <a:xfrm>
            <a:off x="179512" y="1556792"/>
            <a:ext cx="8712968" cy="1292662"/>
          </a:xfrm>
          <a:prstGeom prst="rect">
            <a:avLst/>
          </a:prstGeom>
          <a:noFill/>
          <a:ln w="9525">
            <a:noFill/>
            <a:miter lim="800000"/>
            <a:headEnd/>
            <a:tailEnd/>
          </a:ln>
        </p:spPr>
        <p:txBody>
          <a:bodyPr wrap="square">
            <a:spAutoFit/>
          </a:bodyPr>
          <a:lstStyle/>
          <a:p>
            <a:pPr>
              <a:spcBef>
                <a:spcPct val="50000"/>
              </a:spcBef>
            </a:pPr>
            <a:r>
              <a:rPr lang="en-GB" sz="3600" b="1" dirty="0" smtClean="0">
                <a:solidFill>
                  <a:srgbClr val="FFFF00"/>
                </a:solidFill>
              </a:rPr>
              <a:t>2. Aircraft decelerating</a:t>
            </a:r>
            <a:endParaRPr lang="en-GB" sz="3600" b="1" dirty="0">
              <a:solidFill>
                <a:srgbClr val="FFFF00"/>
              </a:solidFill>
            </a:endParaRPr>
          </a:p>
          <a:p>
            <a:pPr>
              <a:spcBef>
                <a:spcPct val="50000"/>
              </a:spcBef>
            </a:pPr>
            <a:r>
              <a:rPr lang="en-GB" sz="2800" b="1" dirty="0">
                <a:solidFill>
                  <a:srgbClr val="FFFF00"/>
                </a:solidFill>
              </a:rPr>
              <a:t>What is the difference between </a:t>
            </a:r>
            <a:r>
              <a:rPr lang="en-GB" sz="2800" b="1" dirty="0" smtClean="0">
                <a:solidFill>
                  <a:srgbClr val="FFFF00"/>
                </a:solidFill>
              </a:rPr>
              <a:t>thrust </a:t>
            </a:r>
            <a:r>
              <a:rPr lang="en-GB" sz="2800" b="1" dirty="0">
                <a:solidFill>
                  <a:srgbClr val="FFFF00"/>
                </a:solidFill>
              </a:rPr>
              <a:t>and </a:t>
            </a:r>
            <a:r>
              <a:rPr lang="en-GB" sz="2800" b="1" dirty="0" smtClean="0">
                <a:solidFill>
                  <a:srgbClr val="FFFF00"/>
                </a:solidFill>
              </a:rPr>
              <a:t>drag</a:t>
            </a:r>
            <a:r>
              <a:rPr lang="en-GB" sz="2800" b="1" dirty="0">
                <a:solidFill>
                  <a:srgbClr val="FFFF00"/>
                </a:solidFill>
              </a:rPr>
              <a:t>?</a:t>
            </a:r>
          </a:p>
        </p:txBody>
      </p:sp>
      <p:sp>
        <p:nvSpPr>
          <p:cNvPr id="44095" name="Text Box 63"/>
          <p:cNvSpPr txBox="1">
            <a:spLocks noChangeArrowheads="1"/>
          </p:cNvSpPr>
          <p:nvPr/>
        </p:nvSpPr>
        <p:spPr bwMode="auto">
          <a:xfrm>
            <a:off x="0" y="5229200"/>
            <a:ext cx="9144000" cy="769441"/>
          </a:xfrm>
          <a:prstGeom prst="rect">
            <a:avLst/>
          </a:prstGeom>
          <a:noFill/>
          <a:ln w="9525">
            <a:noFill/>
            <a:miter lim="800000"/>
            <a:headEnd/>
            <a:tailEnd/>
          </a:ln>
        </p:spPr>
        <p:txBody>
          <a:bodyPr wrap="square">
            <a:spAutoFit/>
          </a:bodyPr>
          <a:lstStyle/>
          <a:p>
            <a:pPr algn="ctr"/>
            <a:r>
              <a:rPr lang="en-GB" sz="4400" b="1" dirty="0">
                <a:solidFill>
                  <a:srgbClr val="FFFF00"/>
                </a:solidFill>
              </a:rPr>
              <a:t>Drag is </a:t>
            </a:r>
            <a:r>
              <a:rPr lang="en-GB" sz="4400" b="1" dirty="0" smtClean="0">
                <a:solidFill>
                  <a:srgbClr val="FFFF00"/>
                </a:solidFill>
              </a:rPr>
              <a:t>greater </a:t>
            </a:r>
            <a:r>
              <a:rPr lang="en-GB" sz="4400" b="1" dirty="0">
                <a:solidFill>
                  <a:srgbClr val="FFFF00"/>
                </a:solidFill>
              </a:rPr>
              <a:t>than </a:t>
            </a:r>
            <a:r>
              <a:rPr lang="en-GB" sz="4400" b="1" dirty="0" smtClean="0">
                <a:solidFill>
                  <a:srgbClr val="FFFF00"/>
                </a:solidFill>
              </a:rPr>
              <a:t>thrust</a:t>
            </a:r>
            <a:endParaRPr lang="en-GB" sz="44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4094">
                                            <p:txEl>
                                              <p:pRg st="0" end="0"/>
                                            </p:txEl>
                                          </p:spTgt>
                                        </p:tgtEl>
                                        <p:attrNameLst>
                                          <p:attrName>style.visibility</p:attrName>
                                        </p:attrNameLst>
                                      </p:cBhvr>
                                      <p:to>
                                        <p:strVal val="visible"/>
                                      </p:to>
                                    </p:set>
                                    <p:animEffect transition="in" filter="dissolve">
                                      <p:cBhvr>
                                        <p:cTn id="7" dur="1000"/>
                                        <p:tgtEl>
                                          <p:spTgt spid="4409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accel="50000" decel="5000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3000" fill="hold"/>
                                        <p:tgtEl>
                                          <p:spTgt spid="2"/>
                                        </p:tgtEl>
                                        <p:attrNameLst>
                                          <p:attrName>ppt_x</p:attrName>
                                        </p:attrNameLst>
                                      </p:cBhvr>
                                      <p:tavLst>
                                        <p:tav tm="0">
                                          <p:val>
                                            <p:strVal val="1+#ppt_w/2"/>
                                          </p:val>
                                        </p:tav>
                                        <p:tav tm="100000">
                                          <p:val>
                                            <p:strVal val="#ppt_x"/>
                                          </p:val>
                                        </p:tav>
                                      </p:tavLst>
                                    </p:anim>
                                    <p:anim calcmode="lin" valueType="num">
                                      <p:cBhvr additive="base">
                                        <p:cTn id="13" dur="3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5" presetClass="path" presetSubtype="0" accel="50000" decel="50000" fill="hold" nodeType="clickEffect">
                                  <p:stCondLst>
                                    <p:cond delay="0"/>
                                  </p:stCondLst>
                                  <p:childTnLst>
                                    <p:animMotion origin="layout" path="M -3.88889E-6 1.11111E-6 L -0.48142 -0.00046 " pathEditMode="fixed" rAng="0" ptsTypes="AA">
                                      <p:cBhvr>
                                        <p:cTn id="17" dur="3000" fill="hold"/>
                                        <p:tgtEl>
                                          <p:spTgt spid="2"/>
                                        </p:tgtEl>
                                        <p:attrNameLst>
                                          <p:attrName>ppt_x</p:attrName>
                                          <p:attrName>ppt_y</p:attrName>
                                        </p:attrNameLst>
                                      </p:cBhvr>
                                      <p:rCtr x="-241" y="0"/>
                                    </p:animMotion>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4094">
                                            <p:txEl>
                                              <p:pRg st="1" end="1"/>
                                            </p:txEl>
                                          </p:spTgt>
                                        </p:tgtEl>
                                        <p:attrNameLst>
                                          <p:attrName>style.visibility</p:attrName>
                                        </p:attrNameLst>
                                      </p:cBhvr>
                                      <p:to>
                                        <p:strVal val="visible"/>
                                      </p:to>
                                    </p:set>
                                    <p:animEffect transition="in" filter="wipe(left)">
                                      <p:cBhvr>
                                        <p:cTn id="22" dur="2000"/>
                                        <p:tgtEl>
                                          <p:spTgt spid="4409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44095">
                                            <p:txEl>
                                              <p:pRg st="0" end="0"/>
                                            </p:txEl>
                                          </p:spTgt>
                                        </p:tgtEl>
                                        <p:attrNameLst>
                                          <p:attrName>style.visibility</p:attrName>
                                        </p:attrNameLst>
                                      </p:cBhvr>
                                      <p:to>
                                        <p:strVal val="visible"/>
                                      </p:to>
                                    </p:set>
                                    <p:animEffect transition="in" filter="dissolve">
                                      <p:cBhvr>
                                        <p:cTn id="27" dur="1000"/>
                                        <p:tgtEl>
                                          <p:spTgt spid="440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2389188" y="3644900"/>
            <a:ext cx="4487862" cy="1301750"/>
            <a:chOff x="1428" y="1536"/>
            <a:chExt cx="2827" cy="820"/>
          </a:xfrm>
        </p:grpSpPr>
        <p:sp>
          <p:nvSpPr>
            <p:cNvPr id="40966" name="Freeform 4"/>
            <p:cNvSpPr>
              <a:spLocks/>
            </p:cNvSpPr>
            <p:nvPr/>
          </p:nvSpPr>
          <p:spPr bwMode="auto">
            <a:xfrm>
              <a:off x="1870" y="1783"/>
              <a:ext cx="501" cy="181"/>
            </a:xfrm>
            <a:custGeom>
              <a:avLst/>
              <a:gdLst>
                <a:gd name="T0" fmla="*/ 498 w 501"/>
                <a:gd name="T1" fmla="*/ 134 h 181"/>
                <a:gd name="T2" fmla="*/ 495 w 501"/>
                <a:gd name="T3" fmla="*/ 133 h 181"/>
                <a:gd name="T4" fmla="*/ 485 w 501"/>
                <a:gd name="T5" fmla="*/ 133 h 181"/>
                <a:gd name="T6" fmla="*/ 469 w 501"/>
                <a:gd name="T7" fmla="*/ 132 h 181"/>
                <a:gd name="T8" fmla="*/ 451 w 501"/>
                <a:gd name="T9" fmla="*/ 130 h 181"/>
                <a:gd name="T10" fmla="*/ 428 w 501"/>
                <a:gd name="T11" fmla="*/ 128 h 181"/>
                <a:gd name="T12" fmla="*/ 399 w 501"/>
                <a:gd name="T13" fmla="*/ 125 h 181"/>
                <a:gd name="T14" fmla="*/ 371 w 501"/>
                <a:gd name="T15" fmla="*/ 124 h 181"/>
                <a:gd name="T16" fmla="*/ 339 w 501"/>
                <a:gd name="T17" fmla="*/ 121 h 181"/>
                <a:gd name="T18" fmla="*/ 308 w 501"/>
                <a:gd name="T19" fmla="*/ 119 h 181"/>
                <a:gd name="T20" fmla="*/ 276 w 501"/>
                <a:gd name="T21" fmla="*/ 116 h 181"/>
                <a:gd name="T22" fmla="*/ 245 w 501"/>
                <a:gd name="T23" fmla="*/ 113 h 181"/>
                <a:gd name="T24" fmla="*/ 216 w 501"/>
                <a:gd name="T25" fmla="*/ 111 h 181"/>
                <a:gd name="T26" fmla="*/ 189 w 501"/>
                <a:gd name="T27" fmla="*/ 109 h 181"/>
                <a:gd name="T28" fmla="*/ 166 w 501"/>
                <a:gd name="T29" fmla="*/ 106 h 181"/>
                <a:gd name="T30" fmla="*/ 146 w 501"/>
                <a:gd name="T31" fmla="*/ 103 h 181"/>
                <a:gd name="T32" fmla="*/ 131 w 501"/>
                <a:gd name="T33" fmla="*/ 101 h 181"/>
                <a:gd name="T34" fmla="*/ 119 w 501"/>
                <a:gd name="T35" fmla="*/ 100 h 181"/>
                <a:gd name="T36" fmla="*/ 107 w 501"/>
                <a:gd name="T37" fmla="*/ 96 h 181"/>
                <a:gd name="T38" fmla="*/ 95 w 501"/>
                <a:gd name="T39" fmla="*/ 89 h 181"/>
                <a:gd name="T40" fmla="*/ 85 w 501"/>
                <a:gd name="T41" fmla="*/ 82 h 181"/>
                <a:gd name="T42" fmla="*/ 74 w 501"/>
                <a:gd name="T43" fmla="*/ 72 h 181"/>
                <a:gd name="T44" fmla="*/ 62 w 501"/>
                <a:gd name="T45" fmla="*/ 63 h 181"/>
                <a:gd name="T46" fmla="*/ 52 w 501"/>
                <a:gd name="T47" fmla="*/ 55 h 181"/>
                <a:gd name="T48" fmla="*/ 41 w 501"/>
                <a:gd name="T49" fmla="*/ 45 h 181"/>
                <a:gd name="T50" fmla="*/ 33 w 501"/>
                <a:gd name="T51" fmla="*/ 36 h 181"/>
                <a:gd name="T52" fmla="*/ 26 w 501"/>
                <a:gd name="T53" fmla="*/ 27 h 181"/>
                <a:gd name="T54" fmla="*/ 18 w 501"/>
                <a:gd name="T55" fmla="*/ 18 h 181"/>
                <a:gd name="T56" fmla="*/ 12 w 501"/>
                <a:gd name="T57" fmla="*/ 11 h 181"/>
                <a:gd name="T58" fmla="*/ 7 w 501"/>
                <a:gd name="T59" fmla="*/ 4 h 181"/>
                <a:gd name="T60" fmla="*/ 3 w 501"/>
                <a:gd name="T61" fmla="*/ 2 h 181"/>
                <a:gd name="T62" fmla="*/ 0 w 501"/>
                <a:gd name="T63" fmla="*/ 0 h 181"/>
                <a:gd name="T64" fmla="*/ 0 w 501"/>
                <a:gd name="T65" fmla="*/ 1 h 181"/>
                <a:gd name="T66" fmla="*/ 6 w 501"/>
                <a:gd name="T67" fmla="*/ 180 h 181"/>
                <a:gd name="T68" fmla="*/ 500 w 501"/>
                <a:gd name="T69" fmla="*/ 176 h 181"/>
                <a:gd name="T70" fmla="*/ 498 w 501"/>
                <a:gd name="T71" fmla="*/ 134 h 18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1"/>
                <a:gd name="T109" fmla="*/ 0 h 181"/>
                <a:gd name="T110" fmla="*/ 501 w 501"/>
                <a:gd name="T111" fmla="*/ 181 h 18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1" h="181">
                  <a:moveTo>
                    <a:pt x="498" y="134"/>
                  </a:moveTo>
                  <a:lnTo>
                    <a:pt x="495" y="133"/>
                  </a:lnTo>
                  <a:lnTo>
                    <a:pt x="485" y="133"/>
                  </a:lnTo>
                  <a:lnTo>
                    <a:pt x="469" y="132"/>
                  </a:lnTo>
                  <a:lnTo>
                    <a:pt x="451" y="130"/>
                  </a:lnTo>
                  <a:lnTo>
                    <a:pt x="428" y="128"/>
                  </a:lnTo>
                  <a:lnTo>
                    <a:pt x="399" y="125"/>
                  </a:lnTo>
                  <a:lnTo>
                    <a:pt x="371" y="124"/>
                  </a:lnTo>
                  <a:lnTo>
                    <a:pt x="339" y="121"/>
                  </a:lnTo>
                  <a:lnTo>
                    <a:pt x="308" y="119"/>
                  </a:lnTo>
                  <a:lnTo>
                    <a:pt x="276" y="116"/>
                  </a:lnTo>
                  <a:lnTo>
                    <a:pt x="245" y="113"/>
                  </a:lnTo>
                  <a:lnTo>
                    <a:pt x="216" y="111"/>
                  </a:lnTo>
                  <a:lnTo>
                    <a:pt x="189" y="109"/>
                  </a:lnTo>
                  <a:lnTo>
                    <a:pt x="166" y="106"/>
                  </a:lnTo>
                  <a:lnTo>
                    <a:pt x="146" y="103"/>
                  </a:lnTo>
                  <a:lnTo>
                    <a:pt x="131" y="101"/>
                  </a:lnTo>
                  <a:lnTo>
                    <a:pt x="119" y="100"/>
                  </a:lnTo>
                  <a:lnTo>
                    <a:pt x="107" y="96"/>
                  </a:lnTo>
                  <a:lnTo>
                    <a:pt x="95" y="89"/>
                  </a:lnTo>
                  <a:lnTo>
                    <a:pt x="85" y="82"/>
                  </a:lnTo>
                  <a:lnTo>
                    <a:pt x="74" y="72"/>
                  </a:lnTo>
                  <a:lnTo>
                    <a:pt x="62" y="63"/>
                  </a:lnTo>
                  <a:lnTo>
                    <a:pt x="52" y="55"/>
                  </a:lnTo>
                  <a:lnTo>
                    <a:pt x="41" y="45"/>
                  </a:lnTo>
                  <a:lnTo>
                    <a:pt x="33" y="36"/>
                  </a:lnTo>
                  <a:lnTo>
                    <a:pt x="26" y="27"/>
                  </a:lnTo>
                  <a:lnTo>
                    <a:pt x="18" y="18"/>
                  </a:lnTo>
                  <a:lnTo>
                    <a:pt x="12" y="11"/>
                  </a:lnTo>
                  <a:lnTo>
                    <a:pt x="7" y="4"/>
                  </a:lnTo>
                  <a:lnTo>
                    <a:pt x="3" y="2"/>
                  </a:lnTo>
                  <a:lnTo>
                    <a:pt x="0" y="0"/>
                  </a:lnTo>
                  <a:lnTo>
                    <a:pt x="0" y="1"/>
                  </a:lnTo>
                  <a:lnTo>
                    <a:pt x="6" y="180"/>
                  </a:lnTo>
                  <a:lnTo>
                    <a:pt x="500" y="176"/>
                  </a:lnTo>
                  <a:lnTo>
                    <a:pt x="498" y="134"/>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40967" name="Freeform 5"/>
            <p:cNvSpPr>
              <a:spLocks/>
            </p:cNvSpPr>
            <p:nvPr/>
          </p:nvSpPr>
          <p:spPr bwMode="auto">
            <a:xfrm>
              <a:off x="1869" y="1785"/>
              <a:ext cx="506" cy="184"/>
            </a:xfrm>
            <a:custGeom>
              <a:avLst/>
              <a:gdLst>
                <a:gd name="T0" fmla="*/ 504 w 506"/>
                <a:gd name="T1" fmla="*/ 134 h 184"/>
                <a:gd name="T2" fmla="*/ 504 w 506"/>
                <a:gd name="T3" fmla="*/ 134 h 184"/>
                <a:gd name="T4" fmla="*/ 501 w 506"/>
                <a:gd name="T5" fmla="*/ 133 h 184"/>
                <a:gd name="T6" fmla="*/ 492 w 506"/>
                <a:gd name="T7" fmla="*/ 133 h 184"/>
                <a:gd name="T8" fmla="*/ 476 w 506"/>
                <a:gd name="T9" fmla="*/ 132 h 184"/>
                <a:gd name="T10" fmla="*/ 456 w 506"/>
                <a:gd name="T11" fmla="*/ 130 h 184"/>
                <a:gd name="T12" fmla="*/ 431 w 506"/>
                <a:gd name="T13" fmla="*/ 128 h 184"/>
                <a:gd name="T14" fmla="*/ 404 w 506"/>
                <a:gd name="T15" fmla="*/ 126 h 184"/>
                <a:gd name="T16" fmla="*/ 375 w 506"/>
                <a:gd name="T17" fmla="*/ 124 h 184"/>
                <a:gd name="T18" fmla="*/ 344 w 506"/>
                <a:gd name="T19" fmla="*/ 121 h 184"/>
                <a:gd name="T20" fmla="*/ 312 w 506"/>
                <a:gd name="T21" fmla="*/ 119 h 184"/>
                <a:gd name="T22" fmla="*/ 279 w 506"/>
                <a:gd name="T23" fmla="*/ 117 h 184"/>
                <a:gd name="T24" fmla="*/ 248 w 506"/>
                <a:gd name="T25" fmla="*/ 115 h 184"/>
                <a:gd name="T26" fmla="*/ 219 w 506"/>
                <a:gd name="T27" fmla="*/ 112 h 184"/>
                <a:gd name="T28" fmla="*/ 190 w 506"/>
                <a:gd name="T29" fmla="*/ 108 h 184"/>
                <a:gd name="T30" fmla="*/ 168 w 506"/>
                <a:gd name="T31" fmla="*/ 108 h 184"/>
                <a:gd name="T32" fmla="*/ 148 w 506"/>
                <a:gd name="T33" fmla="*/ 105 h 184"/>
                <a:gd name="T34" fmla="*/ 133 w 506"/>
                <a:gd name="T35" fmla="*/ 103 h 184"/>
                <a:gd name="T36" fmla="*/ 121 w 506"/>
                <a:gd name="T37" fmla="*/ 101 h 184"/>
                <a:gd name="T38" fmla="*/ 109 w 506"/>
                <a:gd name="T39" fmla="*/ 97 h 184"/>
                <a:gd name="T40" fmla="*/ 96 w 506"/>
                <a:gd name="T41" fmla="*/ 90 h 184"/>
                <a:gd name="T42" fmla="*/ 86 w 506"/>
                <a:gd name="T43" fmla="*/ 83 h 184"/>
                <a:gd name="T44" fmla="*/ 75 w 506"/>
                <a:gd name="T45" fmla="*/ 74 h 184"/>
                <a:gd name="T46" fmla="*/ 63 w 506"/>
                <a:gd name="T47" fmla="*/ 65 h 184"/>
                <a:gd name="T48" fmla="*/ 53 w 506"/>
                <a:gd name="T49" fmla="*/ 54 h 184"/>
                <a:gd name="T50" fmla="*/ 43 w 506"/>
                <a:gd name="T51" fmla="*/ 45 h 184"/>
                <a:gd name="T52" fmla="*/ 33 w 506"/>
                <a:gd name="T53" fmla="*/ 36 h 184"/>
                <a:gd name="T54" fmla="*/ 27 w 506"/>
                <a:gd name="T55" fmla="*/ 26 h 184"/>
                <a:gd name="T56" fmla="*/ 18 w 506"/>
                <a:gd name="T57" fmla="*/ 18 h 184"/>
                <a:gd name="T58" fmla="*/ 13 w 506"/>
                <a:gd name="T59" fmla="*/ 11 h 184"/>
                <a:gd name="T60" fmla="*/ 7 w 506"/>
                <a:gd name="T61" fmla="*/ 4 h 184"/>
                <a:gd name="T62" fmla="*/ 3 w 506"/>
                <a:gd name="T63" fmla="*/ 2 h 184"/>
                <a:gd name="T64" fmla="*/ 1 w 506"/>
                <a:gd name="T65" fmla="*/ 0 h 184"/>
                <a:gd name="T66" fmla="*/ 0 w 506"/>
                <a:gd name="T67" fmla="*/ 1 h 184"/>
                <a:gd name="T68" fmla="*/ 6 w 506"/>
                <a:gd name="T69" fmla="*/ 183 h 184"/>
                <a:gd name="T70" fmla="*/ 505 w 506"/>
                <a:gd name="T71" fmla="*/ 178 h 184"/>
                <a:gd name="T72" fmla="*/ 504 w 506"/>
                <a:gd name="T73" fmla="*/ 134 h 18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06"/>
                <a:gd name="T112" fmla="*/ 0 h 184"/>
                <a:gd name="T113" fmla="*/ 506 w 506"/>
                <a:gd name="T114" fmla="*/ 184 h 18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06" h="184">
                  <a:moveTo>
                    <a:pt x="504" y="134"/>
                  </a:moveTo>
                  <a:lnTo>
                    <a:pt x="504" y="134"/>
                  </a:lnTo>
                  <a:lnTo>
                    <a:pt x="501" y="133"/>
                  </a:lnTo>
                  <a:lnTo>
                    <a:pt x="492" y="133"/>
                  </a:lnTo>
                  <a:lnTo>
                    <a:pt x="476" y="132"/>
                  </a:lnTo>
                  <a:lnTo>
                    <a:pt x="456" y="130"/>
                  </a:lnTo>
                  <a:lnTo>
                    <a:pt x="431" y="128"/>
                  </a:lnTo>
                  <a:lnTo>
                    <a:pt x="404" y="126"/>
                  </a:lnTo>
                  <a:lnTo>
                    <a:pt x="375" y="124"/>
                  </a:lnTo>
                  <a:lnTo>
                    <a:pt x="344" y="121"/>
                  </a:lnTo>
                  <a:lnTo>
                    <a:pt x="312" y="119"/>
                  </a:lnTo>
                  <a:lnTo>
                    <a:pt x="279" y="117"/>
                  </a:lnTo>
                  <a:lnTo>
                    <a:pt x="248" y="115"/>
                  </a:lnTo>
                  <a:lnTo>
                    <a:pt x="219" y="112"/>
                  </a:lnTo>
                  <a:lnTo>
                    <a:pt x="190" y="108"/>
                  </a:lnTo>
                  <a:lnTo>
                    <a:pt x="168" y="108"/>
                  </a:lnTo>
                  <a:lnTo>
                    <a:pt x="148" y="105"/>
                  </a:lnTo>
                  <a:lnTo>
                    <a:pt x="133" y="103"/>
                  </a:lnTo>
                  <a:lnTo>
                    <a:pt x="121" y="101"/>
                  </a:lnTo>
                  <a:lnTo>
                    <a:pt x="109" y="97"/>
                  </a:lnTo>
                  <a:lnTo>
                    <a:pt x="96" y="90"/>
                  </a:lnTo>
                  <a:lnTo>
                    <a:pt x="86" y="83"/>
                  </a:lnTo>
                  <a:lnTo>
                    <a:pt x="75" y="74"/>
                  </a:lnTo>
                  <a:lnTo>
                    <a:pt x="63" y="65"/>
                  </a:lnTo>
                  <a:lnTo>
                    <a:pt x="53" y="54"/>
                  </a:lnTo>
                  <a:lnTo>
                    <a:pt x="43" y="45"/>
                  </a:lnTo>
                  <a:lnTo>
                    <a:pt x="33" y="36"/>
                  </a:lnTo>
                  <a:lnTo>
                    <a:pt x="27" y="26"/>
                  </a:lnTo>
                  <a:lnTo>
                    <a:pt x="18" y="18"/>
                  </a:lnTo>
                  <a:lnTo>
                    <a:pt x="13" y="11"/>
                  </a:lnTo>
                  <a:lnTo>
                    <a:pt x="7" y="4"/>
                  </a:lnTo>
                  <a:lnTo>
                    <a:pt x="3" y="2"/>
                  </a:lnTo>
                  <a:lnTo>
                    <a:pt x="1" y="0"/>
                  </a:lnTo>
                  <a:lnTo>
                    <a:pt x="0" y="1"/>
                  </a:lnTo>
                  <a:lnTo>
                    <a:pt x="6" y="183"/>
                  </a:lnTo>
                  <a:lnTo>
                    <a:pt x="505" y="178"/>
                  </a:lnTo>
                  <a:lnTo>
                    <a:pt x="504" y="134"/>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0968" name="Freeform 6"/>
            <p:cNvSpPr>
              <a:spLocks/>
            </p:cNvSpPr>
            <p:nvPr/>
          </p:nvSpPr>
          <p:spPr bwMode="auto">
            <a:xfrm>
              <a:off x="1431" y="1536"/>
              <a:ext cx="2633" cy="700"/>
            </a:xfrm>
            <a:custGeom>
              <a:avLst/>
              <a:gdLst>
                <a:gd name="T0" fmla="*/ 2632 w 2633"/>
                <a:gd name="T1" fmla="*/ 523 h 700"/>
                <a:gd name="T2" fmla="*/ 2598 w 2633"/>
                <a:gd name="T3" fmla="*/ 402 h 700"/>
                <a:gd name="T4" fmla="*/ 2555 w 2633"/>
                <a:gd name="T5" fmla="*/ 396 h 700"/>
                <a:gd name="T6" fmla="*/ 2518 w 2633"/>
                <a:gd name="T7" fmla="*/ 390 h 700"/>
                <a:gd name="T8" fmla="*/ 2487 w 2633"/>
                <a:gd name="T9" fmla="*/ 386 h 700"/>
                <a:gd name="T10" fmla="*/ 2457 w 2633"/>
                <a:gd name="T11" fmla="*/ 382 h 700"/>
                <a:gd name="T12" fmla="*/ 2424 w 2633"/>
                <a:gd name="T13" fmla="*/ 379 h 700"/>
                <a:gd name="T14" fmla="*/ 2391 w 2633"/>
                <a:gd name="T15" fmla="*/ 376 h 700"/>
                <a:gd name="T16" fmla="*/ 2355 w 2633"/>
                <a:gd name="T17" fmla="*/ 375 h 700"/>
                <a:gd name="T18" fmla="*/ 2310 w 2633"/>
                <a:gd name="T19" fmla="*/ 370 h 700"/>
                <a:gd name="T20" fmla="*/ 2261 w 2633"/>
                <a:gd name="T21" fmla="*/ 367 h 700"/>
                <a:gd name="T22" fmla="*/ 2201 w 2633"/>
                <a:gd name="T23" fmla="*/ 361 h 700"/>
                <a:gd name="T24" fmla="*/ 2068 w 2633"/>
                <a:gd name="T25" fmla="*/ 304 h 700"/>
                <a:gd name="T26" fmla="*/ 1945 w 2633"/>
                <a:gd name="T27" fmla="*/ 262 h 700"/>
                <a:gd name="T28" fmla="*/ 1829 w 2633"/>
                <a:gd name="T29" fmla="*/ 235 h 700"/>
                <a:gd name="T30" fmla="*/ 1720 w 2633"/>
                <a:gd name="T31" fmla="*/ 220 h 700"/>
                <a:gd name="T32" fmla="*/ 1620 w 2633"/>
                <a:gd name="T33" fmla="*/ 216 h 700"/>
                <a:gd name="T34" fmla="*/ 1533 w 2633"/>
                <a:gd name="T35" fmla="*/ 220 h 700"/>
                <a:gd name="T36" fmla="*/ 1454 w 2633"/>
                <a:gd name="T37" fmla="*/ 229 h 700"/>
                <a:gd name="T38" fmla="*/ 1387 w 2633"/>
                <a:gd name="T39" fmla="*/ 243 h 700"/>
                <a:gd name="T40" fmla="*/ 1329 w 2633"/>
                <a:gd name="T41" fmla="*/ 258 h 700"/>
                <a:gd name="T42" fmla="*/ 1287 w 2633"/>
                <a:gd name="T43" fmla="*/ 273 h 700"/>
                <a:gd name="T44" fmla="*/ 1244 w 2633"/>
                <a:gd name="T45" fmla="*/ 290 h 700"/>
                <a:gd name="T46" fmla="*/ 1169 w 2633"/>
                <a:gd name="T47" fmla="*/ 316 h 700"/>
                <a:gd name="T48" fmla="*/ 1086 w 2633"/>
                <a:gd name="T49" fmla="*/ 339 h 700"/>
                <a:gd name="T50" fmla="*/ 1009 w 2633"/>
                <a:gd name="T51" fmla="*/ 359 h 700"/>
                <a:gd name="T52" fmla="*/ 951 w 2633"/>
                <a:gd name="T53" fmla="*/ 373 h 700"/>
                <a:gd name="T54" fmla="*/ 924 w 2633"/>
                <a:gd name="T55" fmla="*/ 379 h 700"/>
                <a:gd name="T56" fmla="*/ 912 w 2633"/>
                <a:gd name="T57" fmla="*/ 381 h 700"/>
                <a:gd name="T58" fmla="*/ 885 w 2633"/>
                <a:gd name="T59" fmla="*/ 388 h 700"/>
                <a:gd name="T60" fmla="*/ 845 w 2633"/>
                <a:gd name="T61" fmla="*/ 396 h 700"/>
                <a:gd name="T62" fmla="*/ 795 w 2633"/>
                <a:gd name="T63" fmla="*/ 405 h 700"/>
                <a:gd name="T64" fmla="*/ 740 w 2633"/>
                <a:gd name="T65" fmla="*/ 410 h 700"/>
                <a:gd name="T66" fmla="*/ 682 w 2633"/>
                <a:gd name="T67" fmla="*/ 411 h 700"/>
                <a:gd name="T68" fmla="*/ 625 w 2633"/>
                <a:gd name="T69" fmla="*/ 407 h 700"/>
                <a:gd name="T70" fmla="*/ 574 w 2633"/>
                <a:gd name="T71" fmla="*/ 394 h 700"/>
                <a:gd name="T72" fmla="*/ 526 w 2633"/>
                <a:gd name="T73" fmla="*/ 370 h 700"/>
                <a:gd name="T74" fmla="*/ 489 w 2633"/>
                <a:gd name="T75" fmla="*/ 335 h 700"/>
                <a:gd name="T76" fmla="*/ 316 w 2633"/>
                <a:gd name="T77" fmla="*/ 41 h 700"/>
                <a:gd name="T78" fmla="*/ 305 w 2633"/>
                <a:gd name="T79" fmla="*/ 27 h 700"/>
                <a:gd name="T80" fmla="*/ 276 w 2633"/>
                <a:gd name="T81" fmla="*/ 8 h 700"/>
                <a:gd name="T82" fmla="*/ 228 w 2633"/>
                <a:gd name="T83" fmla="*/ 1 h 700"/>
                <a:gd name="T84" fmla="*/ 188 w 2633"/>
                <a:gd name="T85" fmla="*/ 2 h 700"/>
                <a:gd name="T86" fmla="*/ 147 w 2633"/>
                <a:gd name="T87" fmla="*/ 2 h 700"/>
                <a:gd name="T88" fmla="*/ 111 w 2633"/>
                <a:gd name="T89" fmla="*/ 2 h 700"/>
                <a:gd name="T90" fmla="*/ 83 w 2633"/>
                <a:gd name="T91" fmla="*/ 3 h 700"/>
                <a:gd name="T92" fmla="*/ 72 w 2633"/>
                <a:gd name="T93" fmla="*/ 5 h 700"/>
                <a:gd name="T94" fmla="*/ 57 w 2633"/>
                <a:gd name="T95" fmla="*/ 126 h 700"/>
                <a:gd name="T96" fmla="*/ 46 w 2633"/>
                <a:gd name="T97" fmla="*/ 247 h 700"/>
                <a:gd name="T98" fmla="*/ 33 w 2633"/>
                <a:gd name="T99" fmla="*/ 368 h 700"/>
                <a:gd name="T100" fmla="*/ 21 w 2633"/>
                <a:gd name="T101" fmla="*/ 489 h 700"/>
                <a:gd name="T102" fmla="*/ 6 w 2633"/>
                <a:gd name="T103" fmla="*/ 610 h 700"/>
                <a:gd name="T104" fmla="*/ 0 w 2633"/>
                <a:gd name="T105" fmla="*/ 659 h 700"/>
                <a:gd name="T106" fmla="*/ 3 w 2633"/>
                <a:gd name="T107" fmla="*/ 671 h 700"/>
                <a:gd name="T108" fmla="*/ 28 w 2633"/>
                <a:gd name="T109" fmla="*/ 679 h 70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633"/>
                <a:gd name="T166" fmla="*/ 0 h 700"/>
                <a:gd name="T167" fmla="*/ 2633 w 2633"/>
                <a:gd name="T168" fmla="*/ 700 h 700"/>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633" h="700">
                  <a:moveTo>
                    <a:pt x="201" y="695"/>
                  </a:moveTo>
                  <a:lnTo>
                    <a:pt x="198" y="621"/>
                  </a:lnTo>
                  <a:lnTo>
                    <a:pt x="2632" y="523"/>
                  </a:lnTo>
                  <a:lnTo>
                    <a:pt x="2630" y="407"/>
                  </a:lnTo>
                  <a:lnTo>
                    <a:pt x="2613" y="404"/>
                  </a:lnTo>
                  <a:lnTo>
                    <a:pt x="2598" y="402"/>
                  </a:lnTo>
                  <a:lnTo>
                    <a:pt x="2583" y="399"/>
                  </a:lnTo>
                  <a:lnTo>
                    <a:pt x="2569" y="398"/>
                  </a:lnTo>
                  <a:lnTo>
                    <a:pt x="2555" y="396"/>
                  </a:lnTo>
                  <a:lnTo>
                    <a:pt x="2543" y="394"/>
                  </a:lnTo>
                  <a:lnTo>
                    <a:pt x="2530" y="393"/>
                  </a:lnTo>
                  <a:lnTo>
                    <a:pt x="2518" y="390"/>
                  </a:lnTo>
                  <a:lnTo>
                    <a:pt x="2509" y="388"/>
                  </a:lnTo>
                  <a:lnTo>
                    <a:pt x="2497" y="387"/>
                  </a:lnTo>
                  <a:lnTo>
                    <a:pt x="2487" y="386"/>
                  </a:lnTo>
                  <a:lnTo>
                    <a:pt x="2476" y="385"/>
                  </a:lnTo>
                  <a:lnTo>
                    <a:pt x="2465" y="384"/>
                  </a:lnTo>
                  <a:lnTo>
                    <a:pt x="2457" y="382"/>
                  </a:lnTo>
                  <a:lnTo>
                    <a:pt x="2445" y="381"/>
                  </a:lnTo>
                  <a:lnTo>
                    <a:pt x="2435" y="381"/>
                  </a:lnTo>
                  <a:lnTo>
                    <a:pt x="2424" y="379"/>
                  </a:lnTo>
                  <a:lnTo>
                    <a:pt x="2414" y="379"/>
                  </a:lnTo>
                  <a:lnTo>
                    <a:pt x="2403" y="377"/>
                  </a:lnTo>
                  <a:lnTo>
                    <a:pt x="2391" y="376"/>
                  </a:lnTo>
                  <a:lnTo>
                    <a:pt x="2379" y="376"/>
                  </a:lnTo>
                  <a:lnTo>
                    <a:pt x="2367" y="374"/>
                  </a:lnTo>
                  <a:lnTo>
                    <a:pt x="2355" y="375"/>
                  </a:lnTo>
                  <a:lnTo>
                    <a:pt x="2340" y="372"/>
                  </a:lnTo>
                  <a:lnTo>
                    <a:pt x="2326" y="371"/>
                  </a:lnTo>
                  <a:lnTo>
                    <a:pt x="2310" y="370"/>
                  </a:lnTo>
                  <a:lnTo>
                    <a:pt x="2294" y="370"/>
                  </a:lnTo>
                  <a:lnTo>
                    <a:pt x="2279" y="368"/>
                  </a:lnTo>
                  <a:lnTo>
                    <a:pt x="2261" y="367"/>
                  </a:lnTo>
                  <a:lnTo>
                    <a:pt x="2241" y="365"/>
                  </a:lnTo>
                  <a:lnTo>
                    <a:pt x="2222" y="363"/>
                  </a:lnTo>
                  <a:lnTo>
                    <a:pt x="2201" y="361"/>
                  </a:lnTo>
                  <a:lnTo>
                    <a:pt x="2155" y="340"/>
                  </a:lnTo>
                  <a:lnTo>
                    <a:pt x="2111" y="320"/>
                  </a:lnTo>
                  <a:lnTo>
                    <a:pt x="2068" y="304"/>
                  </a:lnTo>
                  <a:lnTo>
                    <a:pt x="2027" y="289"/>
                  </a:lnTo>
                  <a:lnTo>
                    <a:pt x="1985" y="275"/>
                  </a:lnTo>
                  <a:lnTo>
                    <a:pt x="1945" y="262"/>
                  </a:lnTo>
                  <a:lnTo>
                    <a:pt x="1905" y="253"/>
                  </a:lnTo>
                  <a:lnTo>
                    <a:pt x="1866" y="243"/>
                  </a:lnTo>
                  <a:lnTo>
                    <a:pt x="1829" y="235"/>
                  </a:lnTo>
                  <a:lnTo>
                    <a:pt x="1792" y="230"/>
                  </a:lnTo>
                  <a:lnTo>
                    <a:pt x="1755" y="224"/>
                  </a:lnTo>
                  <a:lnTo>
                    <a:pt x="1720" y="220"/>
                  </a:lnTo>
                  <a:lnTo>
                    <a:pt x="1686" y="218"/>
                  </a:lnTo>
                  <a:lnTo>
                    <a:pt x="1653" y="217"/>
                  </a:lnTo>
                  <a:lnTo>
                    <a:pt x="1620" y="216"/>
                  </a:lnTo>
                  <a:lnTo>
                    <a:pt x="1592" y="216"/>
                  </a:lnTo>
                  <a:lnTo>
                    <a:pt x="1561" y="218"/>
                  </a:lnTo>
                  <a:lnTo>
                    <a:pt x="1533" y="220"/>
                  </a:lnTo>
                  <a:lnTo>
                    <a:pt x="1506" y="223"/>
                  </a:lnTo>
                  <a:lnTo>
                    <a:pt x="1480" y="225"/>
                  </a:lnTo>
                  <a:lnTo>
                    <a:pt x="1454" y="229"/>
                  </a:lnTo>
                  <a:lnTo>
                    <a:pt x="1430" y="233"/>
                  </a:lnTo>
                  <a:lnTo>
                    <a:pt x="1408" y="239"/>
                  </a:lnTo>
                  <a:lnTo>
                    <a:pt x="1387" y="243"/>
                  </a:lnTo>
                  <a:lnTo>
                    <a:pt x="1367" y="247"/>
                  </a:lnTo>
                  <a:lnTo>
                    <a:pt x="1347" y="252"/>
                  </a:lnTo>
                  <a:lnTo>
                    <a:pt x="1329" y="258"/>
                  </a:lnTo>
                  <a:lnTo>
                    <a:pt x="1313" y="262"/>
                  </a:lnTo>
                  <a:lnTo>
                    <a:pt x="1300" y="268"/>
                  </a:lnTo>
                  <a:lnTo>
                    <a:pt x="1287" y="273"/>
                  </a:lnTo>
                  <a:lnTo>
                    <a:pt x="1273" y="279"/>
                  </a:lnTo>
                  <a:lnTo>
                    <a:pt x="1264" y="283"/>
                  </a:lnTo>
                  <a:lnTo>
                    <a:pt x="1244" y="290"/>
                  </a:lnTo>
                  <a:lnTo>
                    <a:pt x="1221" y="298"/>
                  </a:lnTo>
                  <a:lnTo>
                    <a:pt x="1195" y="307"/>
                  </a:lnTo>
                  <a:lnTo>
                    <a:pt x="1169" y="316"/>
                  </a:lnTo>
                  <a:lnTo>
                    <a:pt x="1142" y="323"/>
                  </a:lnTo>
                  <a:lnTo>
                    <a:pt x="1113" y="331"/>
                  </a:lnTo>
                  <a:lnTo>
                    <a:pt x="1086" y="339"/>
                  </a:lnTo>
                  <a:lnTo>
                    <a:pt x="1060" y="347"/>
                  </a:lnTo>
                  <a:lnTo>
                    <a:pt x="1034" y="353"/>
                  </a:lnTo>
                  <a:lnTo>
                    <a:pt x="1009" y="359"/>
                  </a:lnTo>
                  <a:lnTo>
                    <a:pt x="987" y="364"/>
                  </a:lnTo>
                  <a:lnTo>
                    <a:pt x="967" y="369"/>
                  </a:lnTo>
                  <a:lnTo>
                    <a:pt x="951" y="373"/>
                  </a:lnTo>
                  <a:lnTo>
                    <a:pt x="938" y="375"/>
                  </a:lnTo>
                  <a:lnTo>
                    <a:pt x="929" y="377"/>
                  </a:lnTo>
                  <a:lnTo>
                    <a:pt x="924" y="379"/>
                  </a:lnTo>
                  <a:lnTo>
                    <a:pt x="923" y="379"/>
                  </a:lnTo>
                  <a:lnTo>
                    <a:pt x="919" y="380"/>
                  </a:lnTo>
                  <a:lnTo>
                    <a:pt x="912" y="381"/>
                  </a:lnTo>
                  <a:lnTo>
                    <a:pt x="904" y="383"/>
                  </a:lnTo>
                  <a:lnTo>
                    <a:pt x="896" y="386"/>
                  </a:lnTo>
                  <a:lnTo>
                    <a:pt x="885" y="388"/>
                  </a:lnTo>
                  <a:lnTo>
                    <a:pt x="873" y="390"/>
                  </a:lnTo>
                  <a:lnTo>
                    <a:pt x="861" y="394"/>
                  </a:lnTo>
                  <a:lnTo>
                    <a:pt x="845" y="396"/>
                  </a:lnTo>
                  <a:lnTo>
                    <a:pt x="830" y="400"/>
                  </a:lnTo>
                  <a:lnTo>
                    <a:pt x="813" y="402"/>
                  </a:lnTo>
                  <a:lnTo>
                    <a:pt x="795" y="405"/>
                  </a:lnTo>
                  <a:lnTo>
                    <a:pt x="778" y="408"/>
                  </a:lnTo>
                  <a:lnTo>
                    <a:pt x="760" y="410"/>
                  </a:lnTo>
                  <a:lnTo>
                    <a:pt x="740" y="410"/>
                  </a:lnTo>
                  <a:lnTo>
                    <a:pt x="722" y="412"/>
                  </a:lnTo>
                  <a:lnTo>
                    <a:pt x="702" y="411"/>
                  </a:lnTo>
                  <a:lnTo>
                    <a:pt x="682" y="411"/>
                  </a:lnTo>
                  <a:lnTo>
                    <a:pt x="663" y="411"/>
                  </a:lnTo>
                  <a:lnTo>
                    <a:pt x="644" y="410"/>
                  </a:lnTo>
                  <a:lnTo>
                    <a:pt x="625" y="407"/>
                  </a:lnTo>
                  <a:lnTo>
                    <a:pt x="607" y="403"/>
                  </a:lnTo>
                  <a:lnTo>
                    <a:pt x="590" y="399"/>
                  </a:lnTo>
                  <a:lnTo>
                    <a:pt x="574" y="394"/>
                  </a:lnTo>
                  <a:lnTo>
                    <a:pt x="557" y="387"/>
                  </a:lnTo>
                  <a:lnTo>
                    <a:pt x="541" y="379"/>
                  </a:lnTo>
                  <a:lnTo>
                    <a:pt x="526" y="370"/>
                  </a:lnTo>
                  <a:lnTo>
                    <a:pt x="513" y="359"/>
                  </a:lnTo>
                  <a:lnTo>
                    <a:pt x="500" y="348"/>
                  </a:lnTo>
                  <a:lnTo>
                    <a:pt x="489" y="335"/>
                  </a:lnTo>
                  <a:lnTo>
                    <a:pt x="480" y="318"/>
                  </a:lnTo>
                  <a:lnTo>
                    <a:pt x="472" y="302"/>
                  </a:lnTo>
                  <a:lnTo>
                    <a:pt x="316" y="41"/>
                  </a:lnTo>
                  <a:lnTo>
                    <a:pt x="313" y="38"/>
                  </a:lnTo>
                  <a:lnTo>
                    <a:pt x="310" y="33"/>
                  </a:lnTo>
                  <a:lnTo>
                    <a:pt x="305" y="27"/>
                  </a:lnTo>
                  <a:lnTo>
                    <a:pt x="298" y="21"/>
                  </a:lnTo>
                  <a:lnTo>
                    <a:pt x="288" y="13"/>
                  </a:lnTo>
                  <a:lnTo>
                    <a:pt x="276" y="8"/>
                  </a:lnTo>
                  <a:lnTo>
                    <a:pt x="259" y="4"/>
                  </a:lnTo>
                  <a:lnTo>
                    <a:pt x="239" y="2"/>
                  </a:lnTo>
                  <a:lnTo>
                    <a:pt x="228" y="1"/>
                  </a:lnTo>
                  <a:lnTo>
                    <a:pt x="217" y="1"/>
                  </a:lnTo>
                  <a:lnTo>
                    <a:pt x="202" y="1"/>
                  </a:lnTo>
                  <a:lnTo>
                    <a:pt x="188" y="2"/>
                  </a:lnTo>
                  <a:lnTo>
                    <a:pt x="174" y="0"/>
                  </a:lnTo>
                  <a:lnTo>
                    <a:pt x="162" y="1"/>
                  </a:lnTo>
                  <a:lnTo>
                    <a:pt x="147" y="2"/>
                  </a:lnTo>
                  <a:lnTo>
                    <a:pt x="134" y="1"/>
                  </a:lnTo>
                  <a:lnTo>
                    <a:pt x="121" y="1"/>
                  </a:lnTo>
                  <a:lnTo>
                    <a:pt x="111" y="2"/>
                  </a:lnTo>
                  <a:lnTo>
                    <a:pt x="100" y="2"/>
                  </a:lnTo>
                  <a:lnTo>
                    <a:pt x="91" y="3"/>
                  </a:lnTo>
                  <a:lnTo>
                    <a:pt x="83" y="3"/>
                  </a:lnTo>
                  <a:lnTo>
                    <a:pt x="77" y="4"/>
                  </a:lnTo>
                  <a:lnTo>
                    <a:pt x="73" y="5"/>
                  </a:lnTo>
                  <a:lnTo>
                    <a:pt x="72" y="5"/>
                  </a:lnTo>
                  <a:lnTo>
                    <a:pt x="66" y="45"/>
                  </a:lnTo>
                  <a:lnTo>
                    <a:pt x="62" y="86"/>
                  </a:lnTo>
                  <a:lnTo>
                    <a:pt x="57" y="126"/>
                  </a:lnTo>
                  <a:lnTo>
                    <a:pt x="53" y="166"/>
                  </a:lnTo>
                  <a:lnTo>
                    <a:pt x="48" y="207"/>
                  </a:lnTo>
                  <a:lnTo>
                    <a:pt x="46" y="247"/>
                  </a:lnTo>
                  <a:lnTo>
                    <a:pt x="41" y="288"/>
                  </a:lnTo>
                  <a:lnTo>
                    <a:pt x="36" y="329"/>
                  </a:lnTo>
                  <a:lnTo>
                    <a:pt x="33" y="368"/>
                  </a:lnTo>
                  <a:lnTo>
                    <a:pt x="28" y="409"/>
                  </a:lnTo>
                  <a:lnTo>
                    <a:pt x="24" y="450"/>
                  </a:lnTo>
                  <a:lnTo>
                    <a:pt x="21" y="489"/>
                  </a:lnTo>
                  <a:lnTo>
                    <a:pt x="15" y="530"/>
                  </a:lnTo>
                  <a:lnTo>
                    <a:pt x="11" y="570"/>
                  </a:lnTo>
                  <a:lnTo>
                    <a:pt x="6" y="610"/>
                  </a:lnTo>
                  <a:lnTo>
                    <a:pt x="1" y="651"/>
                  </a:lnTo>
                  <a:lnTo>
                    <a:pt x="1" y="656"/>
                  </a:lnTo>
                  <a:lnTo>
                    <a:pt x="0" y="659"/>
                  </a:lnTo>
                  <a:lnTo>
                    <a:pt x="0" y="664"/>
                  </a:lnTo>
                  <a:lnTo>
                    <a:pt x="2" y="668"/>
                  </a:lnTo>
                  <a:lnTo>
                    <a:pt x="3" y="671"/>
                  </a:lnTo>
                  <a:lnTo>
                    <a:pt x="9" y="674"/>
                  </a:lnTo>
                  <a:lnTo>
                    <a:pt x="16" y="677"/>
                  </a:lnTo>
                  <a:lnTo>
                    <a:pt x="28" y="679"/>
                  </a:lnTo>
                  <a:lnTo>
                    <a:pt x="163" y="699"/>
                  </a:lnTo>
                  <a:lnTo>
                    <a:pt x="201" y="695"/>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40969" name="Freeform 7"/>
            <p:cNvSpPr>
              <a:spLocks/>
            </p:cNvSpPr>
            <p:nvPr/>
          </p:nvSpPr>
          <p:spPr bwMode="auto">
            <a:xfrm>
              <a:off x="1428" y="1539"/>
              <a:ext cx="2640" cy="703"/>
            </a:xfrm>
            <a:custGeom>
              <a:avLst/>
              <a:gdLst>
                <a:gd name="T0" fmla="*/ 2639 w 2640"/>
                <a:gd name="T1" fmla="*/ 523 h 703"/>
                <a:gd name="T2" fmla="*/ 2607 w 2640"/>
                <a:gd name="T3" fmla="*/ 401 h 703"/>
                <a:gd name="T4" fmla="*/ 2563 w 2640"/>
                <a:gd name="T5" fmla="*/ 395 h 703"/>
                <a:gd name="T6" fmla="*/ 2527 w 2640"/>
                <a:gd name="T7" fmla="*/ 390 h 703"/>
                <a:gd name="T8" fmla="*/ 2495 w 2640"/>
                <a:gd name="T9" fmla="*/ 385 h 703"/>
                <a:gd name="T10" fmla="*/ 2464 w 2640"/>
                <a:gd name="T11" fmla="*/ 381 h 703"/>
                <a:gd name="T12" fmla="*/ 2432 w 2640"/>
                <a:gd name="T13" fmla="*/ 378 h 703"/>
                <a:gd name="T14" fmla="*/ 2399 w 2640"/>
                <a:gd name="T15" fmla="*/ 374 h 703"/>
                <a:gd name="T16" fmla="*/ 2362 w 2640"/>
                <a:gd name="T17" fmla="*/ 373 h 703"/>
                <a:gd name="T18" fmla="*/ 2318 w 2640"/>
                <a:gd name="T19" fmla="*/ 369 h 703"/>
                <a:gd name="T20" fmla="*/ 2268 w 2640"/>
                <a:gd name="T21" fmla="*/ 366 h 703"/>
                <a:gd name="T22" fmla="*/ 2208 w 2640"/>
                <a:gd name="T23" fmla="*/ 361 h 703"/>
                <a:gd name="T24" fmla="*/ 2076 w 2640"/>
                <a:gd name="T25" fmla="*/ 303 h 703"/>
                <a:gd name="T26" fmla="*/ 1952 w 2640"/>
                <a:gd name="T27" fmla="*/ 262 h 703"/>
                <a:gd name="T28" fmla="*/ 1836 w 2640"/>
                <a:gd name="T29" fmla="*/ 234 h 703"/>
                <a:gd name="T30" fmla="*/ 1727 w 2640"/>
                <a:gd name="T31" fmla="*/ 219 h 703"/>
                <a:gd name="T32" fmla="*/ 1627 w 2640"/>
                <a:gd name="T33" fmla="*/ 216 h 703"/>
                <a:gd name="T34" fmla="*/ 1539 w 2640"/>
                <a:gd name="T35" fmla="*/ 219 h 703"/>
                <a:gd name="T36" fmla="*/ 1460 w 2640"/>
                <a:gd name="T37" fmla="*/ 228 h 703"/>
                <a:gd name="T38" fmla="*/ 1391 w 2640"/>
                <a:gd name="T39" fmla="*/ 243 h 703"/>
                <a:gd name="T40" fmla="*/ 1334 w 2640"/>
                <a:gd name="T41" fmla="*/ 258 h 703"/>
                <a:gd name="T42" fmla="*/ 1290 w 2640"/>
                <a:gd name="T43" fmla="*/ 273 h 703"/>
                <a:gd name="T44" fmla="*/ 1248 w 2640"/>
                <a:gd name="T45" fmla="*/ 290 h 703"/>
                <a:gd name="T46" fmla="*/ 1174 w 2640"/>
                <a:gd name="T47" fmla="*/ 316 h 703"/>
                <a:gd name="T48" fmla="*/ 1090 w 2640"/>
                <a:gd name="T49" fmla="*/ 340 h 703"/>
                <a:gd name="T50" fmla="*/ 1013 w 2640"/>
                <a:gd name="T51" fmla="*/ 360 h 703"/>
                <a:gd name="T52" fmla="*/ 955 w 2640"/>
                <a:gd name="T53" fmla="*/ 374 h 703"/>
                <a:gd name="T54" fmla="*/ 928 w 2640"/>
                <a:gd name="T55" fmla="*/ 379 h 703"/>
                <a:gd name="T56" fmla="*/ 916 w 2640"/>
                <a:gd name="T57" fmla="*/ 381 h 703"/>
                <a:gd name="T58" fmla="*/ 889 w 2640"/>
                <a:gd name="T59" fmla="*/ 389 h 703"/>
                <a:gd name="T60" fmla="*/ 849 w 2640"/>
                <a:gd name="T61" fmla="*/ 397 h 703"/>
                <a:gd name="T62" fmla="*/ 799 w 2640"/>
                <a:gd name="T63" fmla="*/ 405 h 703"/>
                <a:gd name="T64" fmla="*/ 744 w 2640"/>
                <a:gd name="T65" fmla="*/ 411 h 703"/>
                <a:gd name="T66" fmla="*/ 686 w 2640"/>
                <a:gd name="T67" fmla="*/ 412 h 703"/>
                <a:gd name="T68" fmla="*/ 628 w 2640"/>
                <a:gd name="T69" fmla="*/ 408 h 703"/>
                <a:gd name="T70" fmla="*/ 576 w 2640"/>
                <a:gd name="T71" fmla="*/ 395 h 703"/>
                <a:gd name="T72" fmla="*/ 529 w 2640"/>
                <a:gd name="T73" fmla="*/ 372 h 703"/>
                <a:gd name="T74" fmla="*/ 492 w 2640"/>
                <a:gd name="T75" fmla="*/ 335 h 703"/>
                <a:gd name="T76" fmla="*/ 318 w 2640"/>
                <a:gd name="T77" fmla="*/ 41 h 703"/>
                <a:gd name="T78" fmla="*/ 308 w 2640"/>
                <a:gd name="T79" fmla="*/ 27 h 703"/>
                <a:gd name="T80" fmla="*/ 278 w 2640"/>
                <a:gd name="T81" fmla="*/ 8 h 703"/>
                <a:gd name="T82" fmla="*/ 230 w 2640"/>
                <a:gd name="T83" fmla="*/ 1 h 703"/>
                <a:gd name="T84" fmla="*/ 190 w 2640"/>
                <a:gd name="T85" fmla="*/ 1 h 703"/>
                <a:gd name="T86" fmla="*/ 149 w 2640"/>
                <a:gd name="T87" fmla="*/ 1 h 703"/>
                <a:gd name="T88" fmla="*/ 113 w 2640"/>
                <a:gd name="T89" fmla="*/ 2 h 703"/>
                <a:gd name="T90" fmla="*/ 84 w 2640"/>
                <a:gd name="T91" fmla="*/ 3 h 703"/>
                <a:gd name="T92" fmla="*/ 74 w 2640"/>
                <a:gd name="T93" fmla="*/ 4 h 703"/>
                <a:gd name="T94" fmla="*/ 59 w 2640"/>
                <a:gd name="T95" fmla="*/ 126 h 703"/>
                <a:gd name="T96" fmla="*/ 47 w 2640"/>
                <a:gd name="T97" fmla="*/ 248 h 703"/>
                <a:gd name="T98" fmla="*/ 34 w 2640"/>
                <a:gd name="T99" fmla="*/ 370 h 703"/>
                <a:gd name="T100" fmla="*/ 21 w 2640"/>
                <a:gd name="T101" fmla="*/ 491 h 703"/>
                <a:gd name="T102" fmla="*/ 7 w 2640"/>
                <a:gd name="T103" fmla="*/ 613 h 703"/>
                <a:gd name="T104" fmla="*/ 0 w 2640"/>
                <a:gd name="T105" fmla="*/ 662 h 703"/>
                <a:gd name="T106" fmla="*/ 4 w 2640"/>
                <a:gd name="T107" fmla="*/ 674 h 703"/>
                <a:gd name="T108" fmla="*/ 29 w 2640"/>
                <a:gd name="T109" fmla="*/ 682 h 70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640"/>
                <a:gd name="T166" fmla="*/ 0 h 703"/>
                <a:gd name="T167" fmla="*/ 2640 w 2640"/>
                <a:gd name="T168" fmla="*/ 703 h 70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640" h="703">
                  <a:moveTo>
                    <a:pt x="202" y="699"/>
                  </a:moveTo>
                  <a:lnTo>
                    <a:pt x="200" y="623"/>
                  </a:lnTo>
                  <a:lnTo>
                    <a:pt x="2639" y="523"/>
                  </a:lnTo>
                  <a:lnTo>
                    <a:pt x="2638" y="407"/>
                  </a:lnTo>
                  <a:lnTo>
                    <a:pt x="2622" y="403"/>
                  </a:lnTo>
                  <a:lnTo>
                    <a:pt x="2607" y="401"/>
                  </a:lnTo>
                  <a:lnTo>
                    <a:pt x="2592" y="398"/>
                  </a:lnTo>
                  <a:lnTo>
                    <a:pt x="2578" y="397"/>
                  </a:lnTo>
                  <a:lnTo>
                    <a:pt x="2563" y="395"/>
                  </a:lnTo>
                  <a:lnTo>
                    <a:pt x="2551" y="393"/>
                  </a:lnTo>
                  <a:lnTo>
                    <a:pt x="2539" y="392"/>
                  </a:lnTo>
                  <a:lnTo>
                    <a:pt x="2527" y="390"/>
                  </a:lnTo>
                  <a:lnTo>
                    <a:pt x="2517" y="387"/>
                  </a:lnTo>
                  <a:lnTo>
                    <a:pt x="2506" y="386"/>
                  </a:lnTo>
                  <a:lnTo>
                    <a:pt x="2495" y="385"/>
                  </a:lnTo>
                  <a:lnTo>
                    <a:pt x="2484" y="384"/>
                  </a:lnTo>
                  <a:lnTo>
                    <a:pt x="2474" y="383"/>
                  </a:lnTo>
                  <a:lnTo>
                    <a:pt x="2464" y="381"/>
                  </a:lnTo>
                  <a:lnTo>
                    <a:pt x="2453" y="380"/>
                  </a:lnTo>
                  <a:lnTo>
                    <a:pt x="2443" y="380"/>
                  </a:lnTo>
                  <a:lnTo>
                    <a:pt x="2432" y="378"/>
                  </a:lnTo>
                  <a:lnTo>
                    <a:pt x="2422" y="378"/>
                  </a:lnTo>
                  <a:lnTo>
                    <a:pt x="2410" y="377"/>
                  </a:lnTo>
                  <a:lnTo>
                    <a:pt x="2399" y="374"/>
                  </a:lnTo>
                  <a:lnTo>
                    <a:pt x="2387" y="374"/>
                  </a:lnTo>
                  <a:lnTo>
                    <a:pt x="2374" y="372"/>
                  </a:lnTo>
                  <a:lnTo>
                    <a:pt x="2362" y="373"/>
                  </a:lnTo>
                  <a:lnTo>
                    <a:pt x="2348" y="371"/>
                  </a:lnTo>
                  <a:lnTo>
                    <a:pt x="2334" y="370"/>
                  </a:lnTo>
                  <a:lnTo>
                    <a:pt x="2318" y="369"/>
                  </a:lnTo>
                  <a:lnTo>
                    <a:pt x="2302" y="369"/>
                  </a:lnTo>
                  <a:lnTo>
                    <a:pt x="2286" y="366"/>
                  </a:lnTo>
                  <a:lnTo>
                    <a:pt x="2268" y="366"/>
                  </a:lnTo>
                  <a:lnTo>
                    <a:pt x="2248" y="365"/>
                  </a:lnTo>
                  <a:lnTo>
                    <a:pt x="2230" y="362"/>
                  </a:lnTo>
                  <a:lnTo>
                    <a:pt x="2208" y="361"/>
                  </a:lnTo>
                  <a:lnTo>
                    <a:pt x="2162" y="340"/>
                  </a:lnTo>
                  <a:lnTo>
                    <a:pt x="2119" y="320"/>
                  </a:lnTo>
                  <a:lnTo>
                    <a:pt x="2076" y="303"/>
                  </a:lnTo>
                  <a:lnTo>
                    <a:pt x="2034" y="288"/>
                  </a:lnTo>
                  <a:lnTo>
                    <a:pt x="1991" y="274"/>
                  </a:lnTo>
                  <a:lnTo>
                    <a:pt x="1952" y="262"/>
                  </a:lnTo>
                  <a:lnTo>
                    <a:pt x="1912" y="252"/>
                  </a:lnTo>
                  <a:lnTo>
                    <a:pt x="1873" y="243"/>
                  </a:lnTo>
                  <a:lnTo>
                    <a:pt x="1836" y="234"/>
                  </a:lnTo>
                  <a:lnTo>
                    <a:pt x="1799" y="229"/>
                  </a:lnTo>
                  <a:lnTo>
                    <a:pt x="1762" y="224"/>
                  </a:lnTo>
                  <a:lnTo>
                    <a:pt x="1727" y="219"/>
                  </a:lnTo>
                  <a:lnTo>
                    <a:pt x="1693" y="217"/>
                  </a:lnTo>
                  <a:lnTo>
                    <a:pt x="1659" y="215"/>
                  </a:lnTo>
                  <a:lnTo>
                    <a:pt x="1627" y="216"/>
                  </a:lnTo>
                  <a:lnTo>
                    <a:pt x="1597" y="215"/>
                  </a:lnTo>
                  <a:lnTo>
                    <a:pt x="1567" y="217"/>
                  </a:lnTo>
                  <a:lnTo>
                    <a:pt x="1539" y="219"/>
                  </a:lnTo>
                  <a:lnTo>
                    <a:pt x="1511" y="222"/>
                  </a:lnTo>
                  <a:lnTo>
                    <a:pt x="1484" y="224"/>
                  </a:lnTo>
                  <a:lnTo>
                    <a:pt x="1460" y="228"/>
                  </a:lnTo>
                  <a:lnTo>
                    <a:pt x="1435" y="232"/>
                  </a:lnTo>
                  <a:lnTo>
                    <a:pt x="1413" y="238"/>
                  </a:lnTo>
                  <a:lnTo>
                    <a:pt x="1391" y="243"/>
                  </a:lnTo>
                  <a:lnTo>
                    <a:pt x="1371" y="247"/>
                  </a:lnTo>
                  <a:lnTo>
                    <a:pt x="1351" y="252"/>
                  </a:lnTo>
                  <a:lnTo>
                    <a:pt x="1334" y="258"/>
                  </a:lnTo>
                  <a:lnTo>
                    <a:pt x="1319" y="262"/>
                  </a:lnTo>
                  <a:lnTo>
                    <a:pt x="1305" y="268"/>
                  </a:lnTo>
                  <a:lnTo>
                    <a:pt x="1290" y="273"/>
                  </a:lnTo>
                  <a:lnTo>
                    <a:pt x="1279" y="278"/>
                  </a:lnTo>
                  <a:lnTo>
                    <a:pt x="1268" y="283"/>
                  </a:lnTo>
                  <a:lnTo>
                    <a:pt x="1248" y="290"/>
                  </a:lnTo>
                  <a:lnTo>
                    <a:pt x="1225" y="298"/>
                  </a:lnTo>
                  <a:lnTo>
                    <a:pt x="1200" y="307"/>
                  </a:lnTo>
                  <a:lnTo>
                    <a:pt x="1174" y="316"/>
                  </a:lnTo>
                  <a:lnTo>
                    <a:pt x="1146" y="323"/>
                  </a:lnTo>
                  <a:lnTo>
                    <a:pt x="1118" y="331"/>
                  </a:lnTo>
                  <a:lnTo>
                    <a:pt x="1090" y="340"/>
                  </a:lnTo>
                  <a:lnTo>
                    <a:pt x="1063" y="348"/>
                  </a:lnTo>
                  <a:lnTo>
                    <a:pt x="1037" y="354"/>
                  </a:lnTo>
                  <a:lnTo>
                    <a:pt x="1013" y="360"/>
                  </a:lnTo>
                  <a:lnTo>
                    <a:pt x="990" y="364"/>
                  </a:lnTo>
                  <a:lnTo>
                    <a:pt x="971" y="369"/>
                  </a:lnTo>
                  <a:lnTo>
                    <a:pt x="955" y="374"/>
                  </a:lnTo>
                  <a:lnTo>
                    <a:pt x="942" y="375"/>
                  </a:lnTo>
                  <a:lnTo>
                    <a:pt x="932" y="377"/>
                  </a:lnTo>
                  <a:lnTo>
                    <a:pt x="928" y="379"/>
                  </a:lnTo>
                  <a:lnTo>
                    <a:pt x="925" y="380"/>
                  </a:lnTo>
                  <a:lnTo>
                    <a:pt x="923" y="381"/>
                  </a:lnTo>
                  <a:lnTo>
                    <a:pt x="916" y="381"/>
                  </a:lnTo>
                  <a:lnTo>
                    <a:pt x="908" y="384"/>
                  </a:lnTo>
                  <a:lnTo>
                    <a:pt x="900" y="386"/>
                  </a:lnTo>
                  <a:lnTo>
                    <a:pt x="889" y="389"/>
                  </a:lnTo>
                  <a:lnTo>
                    <a:pt x="877" y="390"/>
                  </a:lnTo>
                  <a:lnTo>
                    <a:pt x="865" y="395"/>
                  </a:lnTo>
                  <a:lnTo>
                    <a:pt x="849" y="397"/>
                  </a:lnTo>
                  <a:lnTo>
                    <a:pt x="834" y="401"/>
                  </a:lnTo>
                  <a:lnTo>
                    <a:pt x="816" y="403"/>
                  </a:lnTo>
                  <a:lnTo>
                    <a:pt x="799" y="405"/>
                  </a:lnTo>
                  <a:lnTo>
                    <a:pt x="782" y="409"/>
                  </a:lnTo>
                  <a:lnTo>
                    <a:pt x="764" y="409"/>
                  </a:lnTo>
                  <a:lnTo>
                    <a:pt x="744" y="411"/>
                  </a:lnTo>
                  <a:lnTo>
                    <a:pt x="725" y="412"/>
                  </a:lnTo>
                  <a:lnTo>
                    <a:pt x="706" y="413"/>
                  </a:lnTo>
                  <a:lnTo>
                    <a:pt x="686" y="412"/>
                  </a:lnTo>
                  <a:lnTo>
                    <a:pt x="667" y="413"/>
                  </a:lnTo>
                  <a:lnTo>
                    <a:pt x="648" y="412"/>
                  </a:lnTo>
                  <a:lnTo>
                    <a:pt x="628" y="408"/>
                  </a:lnTo>
                  <a:lnTo>
                    <a:pt x="610" y="405"/>
                  </a:lnTo>
                  <a:lnTo>
                    <a:pt x="593" y="400"/>
                  </a:lnTo>
                  <a:lnTo>
                    <a:pt x="576" y="395"/>
                  </a:lnTo>
                  <a:lnTo>
                    <a:pt x="560" y="388"/>
                  </a:lnTo>
                  <a:lnTo>
                    <a:pt x="544" y="380"/>
                  </a:lnTo>
                  <a:lnTo>
                    <a:pt x="529" y="372"/>
                  </a:lnTo>
                  <a:lnTo>
                    <a:pt x="515" y="361"/>
                  </a:lnTo>
                  <a:lnTo>
                    <a:pt x="503" y="349"/>
                  </a:lnTo>
                  <a:lnTo>
                    <a:pt x="492" y="335"/>
                  </a:lnTo>
                  <a:lnTo>
                    <a:pt x="483" y="319"/>
                  </a:lnTo>
                  <a:lnTo>
                    <a:pt x="474" y="303"/>
                  </a:lnTo>
                  <a:lnTo>
                    <a:pt x="318" y="41"/>
                  </a:lnTo>
                  <a:lnTo>
                    <a:pt x="316" y="38"/>
                  </a:lnTo>
                  <a:lnTo>
                    <a:pt x="313" y="34"/>
                  </a:lnTo>
                  <a:lnTo>
                    <a:pt x="308" y="27"/>
                  </a:lnTo>
                  <a:lnTo>
                    <a:pt x="301" y="21"/>
                  </a:lnTo>
                  <a:lnTo>
                    <a:pt x="290" y="13"/>
                  </a:lnTo>
                  <a:lnTo>
                    <a:pt x="278" y="8"/>
                  </a:lnTo>
                  <a:lnTo>
                    <a:pt x="261" y="4"/>
                  </a:lnTo>
                  <a:lnTo>
                    <a:pt x="241" y="1"/>
                  </a:lnTo>
                  <a:lnTo>
                    <a:pt x="230" y="1"/>
                  </a:lnTo>
                  <a:lnTo>
                    <a:pt x="219" y="1"/>
                  </a:lnTo>
                  <a:lnTo>
                    <a:pt x="204" y="1"/>
                  </a:lnTo>
                  <a:lnTo>
                    <a:pt x="190" y="1"/>
                  </a:lnTo>
                  <a:lnTo>
                    <a:pt x="176" y="0"/>
                  </a:lnTo>
                  <a:lnTo>
                    <a:pt x="164" y="1"/>
                  </a:lnTo>
                  <a:lnTo>
                    <a:pt x="149" y="1"/>
                  </a:lnTo>
                  <a:lnTo>
                    <a:pt x="136" y="1"/>
                  </a:lnTo>
                  <a:lnTo>
                    <a:pt x="123" y="1"/>
                  </a:lnTo>
                  <a:lnTo>
                    <a:pt x="113" y="2"/>
                  </a:lnTo>
                  <a:lnTo>
                    <a:pt x="102" y="2"/>
                  </a:lnTo>
                  <a:lnTo>
                    <a:pt x="92" y="3"/>
                  </a:lnTo>
                  <a:lnTo>
                    <a:pt x="84" y="3"/>
                  </a:lnTo>
                  <a:lnTo>
                    <a:pt x="78" y="4"/>
                  </a:lnTo>
                  <a:lnTo>
                    <a:pt x="75" y="5"/>
                  </a:lnTo>
                  <a:lnTo>
                    <a:pt x="74" y="4"/>
                  </a:lnTo>
                  <a:lnTo>
                    <a:pt x="68" y="45"/>
                  </a:lnTo>
                  <a:lnTo>
                    <a:pt x="64" y="86"/>
                  </a:lnTo>
                  <a:lnTo>
                    <a:pt x="59" y="126"/>
                  </a:lnTo>
                  <a:lnTo>
                    <a:pt x="55" y="167"/>
                  </a:lnTo>
                  <a:lnTo>
                    <a:pt x="50" y="208"/>
                  </a:lnTo>
                  <a:lnTo>
                    <a:pt x="47" y="248"/>
                  </a:lnTo>
                  <a:lnTo>
                    <a:pt x="42" y="289"/>
                  </a:lnTo>
                  <a:lnTo>
                    <a:pt x="37" y="329"/>
                  </a:lnTo>
                  <a:lnTo>
                    <a:pt x="34" y="370"/>
                  </a:lnTo>
                  <a:lnTo>
                    <a:pt x="30" y="411"/>
                  </a:lnTo>
                  <a:lnTo>
                    <a:pt x="25" y="450"/>
                  </a:lnTo>
                  <a:lnTo>
                    <a:pt x="21" y="491"/>
                  </a:lnTo>
                  <a:lnTo>
                    <a:pt x="17" y="532"/>
                  </a:lnTo>
                  <a:lnTo>
                    <a:pt x="12" y="572"/>
                  </a:lnTo>
                  <a:lnTo>
                    <a:pt x="7" y="613"/>
                  </a:lnTo>
                  <a:lnTo>
                    <a:pt x="2" y="654"/>
                  </a:lnTo>
                  <a:lnTo>
                    <a:pt x="2" y="658"/>
                  </a:lnTo>
                  <a:lnTo>
                    <a:pt x="0" y="662"/>
                  </a:lnTo>
                  <a:lnTo>
                    <a:pt x="1" y="667"/>
                  </a:lnTo>
                  <a:lnTo>
                    <a:pt x="3" y="671"/>
                  </a:lnTo>
                  <a:lnTo>
                    <a:pt x="4" y="674"/>
                  </a:lnTo>
                  <a:lnTo>
                    <a:pt x="10" y="676"/>
                  </a:lnTo>
                  <a:lnTo>
                    <a:pt x="17" y="679"/>
                  </a:lnTo>
                  <a:lnTo>
                    <a:pt x="29" y="682"/>
                  </a:lnTo>
                  <a:lnTo>
                    <a:pt x="165" y="702"/>
                  </a:lnTo>
                  <a:lnTo>
                    <a:pt x="202" y="699"/>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0970" name="Freeform 8"/>
            <p:cNvSpPr>
              <a:spLocks/>
            </p:cNvSpPr>
            <p:nvPr/>
          </p:nvSpPr>
          <p:spPr bwMode="auto">
            <a:xfrm>
              <a:off x="2777" y="1750"/>
              <a:ext cx="854" cy="195"/>
            </a:xfrm>
            <a:custGeom>
              <a:avLst/>
              <a:gdLst>
                <a:gd name="T0" fmla="*/ 853 w 854"/>
                <a:gd name="T1" fmla="*/ 149 h 195"/>
                <a:gd name="T2" fmla="*/ 838 w 854"/>
                <a:gd name="T3" fmla="*/ 185 h 195"/>
                <a:gd name="T4" fmla="*/ 836 w 854"/>
                <a:gd name="T5" fmla="*/ 190 h 195"/>
                <a:gd name="T6" fmla="*/ 688 w 854"/>
                <a:gd name="T7" fmla="*/ 194 h 195"/>
                <a:gd name="T8" fmla="*/ 52 w 854"/>
                <a:gd name="T9" fmla="*/ 97 h 195"/>
                <a:gd name="T10" fmla="*/ 0 w 854"/>
                <a:gd name="T11" fmla="*/ 38 h 195"/>
                <a:gd name="T12" fmla="*/ 1 w 854"/>
                <a:gd name="T13" fmla="*/ 37 h 195"/>
                <a:gd name="T14" fmla="*/ 4 w 854"/>
                <a:gd name="T15" fmla="*/ 37 h 195"/>
                <a:gd name="T16" fmla="*/ 9 w 854"/>
                <a:gd name="T17" fmla="*/ 34 h 195"/>
                <a:gd name="T18" fmla="*/ 17 w 854"/>
                <a:gd name="T19" fmla="*/ 31 h 195"/>
                <a:gd name="T20" fmla="*/ 25 w 854"/>
                <a:gd name="T21" fmla="*/ 29 h 195"/>
                <a:gd name="T22" fmla="*/ 37 w 854"/>
                <a:gd name="T23" fmla="*/ 26 h 195"/>
                <a:gd name="T24" fmla="*/ 50 w 854"/>
                <a:gd name="T25" fmla="*/ 24 h 195"/>
                <a:gd name="T26" fmla="*/ 64 w 854"/>
                <a:gd name="T27" fmla="*/ 20 h 195"/>
                <a:gd name="T28" fmla="*/ 81 w 854"/>
                <a:gd name="T29" fmla="*/ 17 h 195"/>
                <a:gd name="T30" fmla="*/ 98 w 854"/>
                <a:gd name="T31" fmla="*/ 13 h 195"/>
                <a:gd name="T32" fmla="*/ 119 w 854"/>
                <a:gd name="T33" fmla="*/ 9 h 195"/>
                <a:gd name="T34" fmla="*/ 141 w 854"/>
                <a:gd name="T35" fmla="*/ 7 h 195"/>
                <a:gd name="T36" fmla="*/ 163 w 854"/>
                <a:gd name="T37" fmla="*/ 5 h 195"/>
                <a:gd name="T38" fmla="*/ 188 w 854"/>
                <a:gd name="T39" fmla="*/ 2 h 195"/>
                <a:gd name="T40" fmla="*/ 215 w 854"/>
                <a:gd name="T41" fmla="*/ 2 h 195"/>
                <a:gd name="T42" fmla="*/ 242 w 854"/>
                <a:gd name="T43" fmla="*/ 1 h 195"/>
                <a:gd name="T44" fmla="*/ 271 w 854"/>
                <a:gd name="T45" fmla="*/ 0 h 195"/>
                <a:gd name="T46" fmla="*/ 303 w 854"/>
                <a:gd name="T47" fmla="*/ 1 h 195"/>
                <a:gd name="T48" fmla="*/ 334 w 854"/>
                <a:gd name="T49" fmla="*/ 3 h 195"/>
                <a:gd name="T50" fmla="*/ 367 w 854"/>
                <a:gd name="T51" fmla="*/ 5 h 195"/>
                <a:gd name="T52" fmla="*/ 402 w 854"/>
                <a:gd name="T53" fmla="*/ 7 h 195"/>
                <a:gd name="T54" fmla="*/ 438 w 854"/>
                <a:gd name="T55" fmla="*/ 13 h 195"/>
                <a:gd name="T56" fmla="*/ 476 w 854"/>
                <a:gd name="T57" fmla="*/ 19 h 195"/>
                <a:gd name="T58" fmla="*/ 512 w 854"/>
                <a:gd name="T59" fmla="*/ 27 h 195"/>
                <a:gd name="T60" fmla="*/ 551 w 854"/>
                <a:gd name="T61" fmla="*/ 36 h 195"/>
                <a:gd name="T62" fmla="*/ 592 w 854"/>
                <a:gd name="T63" fmla="*/ 47 h 195"/>
                <a:gd name="T64" fmla="*/ 633 w 854"/>
                <a:gd name="T65" fmla="*/ 60 h 195"/>
                <a:gd name="T66" fmla="*/ 675 w 854"/>
                <a:gd name="T67" fmla="*/ 74 h 195"/>
                <a:gd name="T68" fmla="*/ 719 w 854"/>
                <a:gd name="T69" fmla="*/ 88 h 195"/>
                <a:gd name="T70" fmla="*/ 762 w 854"/>
                <a:gd name="T71" fmla="*/ 108 h 195"/>
                <a:gd name="T72" fmla="*/ 807 w 854"/>
                <a:gd name="T73" fmla="*/ 127 h 195"/>
                <a:gd name="T74" fmla="*/ 853 w 854"/>
                <a:gd name="T75" fmla="*/ 149 h 1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54"/>
                <a:gd name="T115" fmla="*/ 0 h 195"/>
                <a:gd name="T116" fmla="*/ 854 w 854"/>
                <a:gd name="T117" fmla="*/ 195 h 19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54" h="195">
                  <a:moveTo>
                    <a:pt x="853" y="149"/>
                  </a:moveTo>
                  <a:lnTo>
                    <a:pt x="838" y="185"/>
                  </a:lnTo>
                  <a:lnTo>
                    <a:pt x="836" y="190"/>
                  </a:lnTo>
                  <a:lnTo>
                    <a:pt x="688" y="194"/>
                  </a:lnTo>
                  <a:lnTo>
                    <a:pt x="52" y="97"/>
                  </a:lnTo>
                  <a:lnTo>
                    <a:pt x="0" y="38"/>
                  </a:lnTo>
                  <a:lnTo>
                    <a:pt x="1" y="37"/>
                  </a:lnTo>
                  <a:lnTo>
                    <a:pt x="4" y="37"/>
                  </a:lnTo>
                  <a:lnTo>
                    <a:pt x="9" y="34"/>
                  </a:lnTo>
                  <a:lnTo>
                    <a:pt x="17" y="31"/>
                  </a:lnTo>
                  <a:lnTo>
                    <a:pt x="25" y="29"/>
                  </a:lnTo>
                  <a:lnTo>
                    <a:pt x="37" y="26"/>
                  </a:lnTo>
                  <a:lnTo>
                    <a:pt x="50" y="24"/>
                  </a:lnTo>
                  <a:lnTo>
                    <a:pt x="64" y="20"/>
                  </a:lnTo>
                  <a:lnTo>
                    <a:pt x="81" y="17"/>
                  </a:lnTo>
                  <a:lnTo>
                    <a:pt x="98" y="13"/>
                  </a:lnTo>
                  <a:lnTo>
                    <a:pt x="119" y="9"/>
                  </a:lnTo>
                  <a:lnTo>
                    <a:pt x="141" y="7"/>
                  </a:lnTo>
                  <a:lnTo>
                    <a:pt x="163" y="5"/>
                  </a:lnTo>
                  <a:lnTo>
                    <a:pt x="188" y="2"/>
                  </a:lnTo>
                  <a:lnTo>
                    <a:pt x="215" y="2"/>
                  </a:lnTo>
                  <a:lnTo>
                    <a:pt x="242" y="1"/>
                  </a:lnTo>
                  <a:lnTo>
                    <a:pt x="271" y="0"/>
                  </a:lnTo>
                  <a:lnTo>
                    <a:pt x="303" y="1"/>
                  </a:lnTo>
                  <a:lnTo>
                    <a:pt x="334" y="3"/>
                  </a:lnTo>
                  <a:lnTo>
                    <a:pt x="367" y="5"/>
                  </a:lnTo>
                  <a:lnTo>
                    <a:pt x="402" y="7"/>
                  </a:lnTo>
                  <a:lnTo>
                    <a:pt x="438" y="13"/>
                  </a:lnTo>
                  <a:lnTo>
                    <a:pt x="476" y="19"/>
                  </a:lnTo>
                  <a:lnTo>
                    <a:pt x="512" y="27"/>
                  </a:lnTo>
                  <a:lnTo>
                    <a:pt x="551" y="36"/>
                  </a:lnTo>
                  <a:lnTo>
                    <a:pt x="592" y="47"/>
                  </a:lnTo>
                  <a:lnTo>
                    <a:pt x="633" y="60"/>
                  </a:lnTo>
                  <a:lnTo>
                    <a:pt x="675" y="74"/>
                  </a:lnTo>
                  <a:lnTo>
                    <a:pt x="719" y="88"/>
                  </a:lnTo>
                  <a:lnTo>
                    <a:pt x="762" y="108"/>
                  </a:lnTo>
                  <a:lnTo>
                    <a:pt x="807" y="127"/>
                  </a:lnTo>
                  <a:lnTo>
                    <a:pt x="853" y="149"/>
                  </a:lnTo>
                </a:path>
              </a:pathLst>
            </a:custGeom>
            <a:solidFill>
              <a:srgbClr val="99FFFF"/>
            </a:solidFill>
            <a:ln w="12700" cap="rnd" cmpd="sng">
              <a:noFill/>
              <a:prstDash val="solid"/>
              <a:round/>
              <a:headEnd type="none" w="med" len="med"/>
              <a:tailEnd type="none" w="med" len="med"/>
            </a:ln>
          </p:spPr>
          <p:txBody>
            <a:bodyPr/>
            <a:lstStyle/>
            <a:p>
              <a:endParaRPr lang="en-GB"/>
            </a:p>
          </p:txBody>
        </p:sp>
        <p:sp>
          <p:nvSpPr>
            <p:cNvPr id="40971" name="Freeform 9"/>
            <p:cNvSpPr>
              <a:spLocks/>
            </p:cNvSpPr>
            <p:nvPr/>
          </p:nvSpPr>
          <p:spPr bwMode="auto">
            <a:xfrm>
              <a:off x="2775" y="1753"/>
              <a:ext cx="862" cy="196"/>
            </a:xfrm>
            <a:custGeom>
              <a:avLst/>
              <a:gdLst>
                <a:gd name="T0" fmla="*/ 861 w 862"/>
                <a:gd name="T1" fmla="*/ 148 h 196"/>
                <a:gd name="T2" fmla="*/ 845 w 862"/>
                <a:gd name="T3" fmla="*/ 185 h 196"/>
                <a:gd name="T4" fmla="*/ 844 w 862"/>
                <a:gd name="T5" fmla="*/ 190 h 196"/>
                <a:gd name="T6" fmla="*/ 693 w 862"/>
                <a:gd name="T7" fmla="*/ 195 h 196"/>
                <a:gd name="T8" fmla="*/ 53 w 862"/>
                <a:gd name="T9" fmla="*/ 101 h 196"/>
                <a:gd name="T10" fmla="*/ 0 w 862"/>
                <a:gd name="T11" fmla="*/ 39 h 196"/>
                <a:gd name="T12" fmla="*/ 2 w 862"/>
                <a:gd name="T13" fmla="*/ 38 h 196"/>
                <a:gd name="T14" fmla="*/ 4 w 862"/>
                <a:gd name="T15" fmla="*/ 38 h 196"/>
                <a:gd name="T16" fmla="*/ 9 w 862"/>
                <a:gd name="T17" fmla="*/ 36 h 196"/>
                <a:gd name="T18" fmla="*/ 17 w 862"/>
                <a:gd name="T19" fmla="*/ 33 h 196"/>
                <a:gd name="T20" fmla="*/ 25 w 862"/>
                <a:gd name="T21" fmla="*/ 30 h 196"/>
                <a:gd name="T22" fmla="*/ 38 w 862"/>
                <a:gd name="T23" fmla="*/ 28 h 196"/>
                <a:gd name="T24" fmla="*/ 50 w 862"/>
                <a:gd name="T25" fmla="*/ 24 h 196"/>
                <a:gd name="T26" fmla="*/ 65 w 862"/>
                <a:gd name="T27" fmla="*/ 21 h 196"/>
                <a:gd name="T28" fmla="*/ 82 w 862"/>
                <a:gd name="T29" fmla="*/ 17 h 196"/>
                <a:gd name="T30" fmla="*/ 100 w 862"/>
                <a:gd name="T31" fmla="*/ 14 h 196"/>
                <a:gd name="T32" fmla="*/ 120 w 862"/>
                <a:gd name="T33" fmla="*/ 10 h 196"/>
                <a:gd name="T34" fmla="*/ 143 w 862"/>
                <a:gd name="T35" fmla="*/ 7 h 196"/>
                <a:gd name="T36" fmla="*/ 165 w 862"/>
                <a:gd name="T37" fmla="*/ 5 h 196"/>
                <a:gd name="T38" fmla="*/ 190 w 862"/>
                <a:gd name="T39" fmla="*/ 2 h 196"/>
                <a:gd name="T40" fmla="*/ 216 w 862"/>
                <a:gd name="T41" fmla="*/ 1 h 196"/>
                <a:gd name="T42" fmla="*/ 245 w 862"/>
                <a:gd name="T43" fmla="*/ 1 h 196"/>
                <a:gd name="T44" fmla="*/ 274 w 862"/>
                <a:gd name="T45" fmla="*/ 0 h 196"/>
                <a:gd name="T46" fmla="*/ 306 w 862"/>
                <a:gd name="T47" fmla="*/ 0 h 196"/>
                <a:gd name="T48" fmla="*/ 337 w 862"/>
                <a:gd name="T49" fmla="*/ 2 h 196"/>
                <a:gd name="T50" fmla="*/ 371 w 862"/>
                <a:gd name="T51" fmla="*/ 4 h 196"/>
                <a:gd name="T52" fmla="*/ 406 w 862"/>
                <a:gd name="T53" fmla="*/ 7 h 196"/>
                <a:gd name="T54" fmla="*/ 443 w 862"/>
                <a:gd name="T55" fmla="*/ 12 h 196"/>
                <a:gd name="T56" fmla="*/ 479 w 862"/>
                <a:gd name="T57" fmla="*/ 18 h 196"/>
                <a:gd name="T58" fmla="*/ 517 w 862"/>
                <a:gd name="T59" fmla="*/ 25 h 196"/>
                <a:gd name="T60" fmla="*/ 557 w 862"/>
                <a:gd name="T61" fmla="*/ 35 h 196"/>
                <a:gd name="T62" fmla="*/ 598 w 862"/>
                <a:gd name="T63" fmla="*/ 45 h 196"/>
                <a:gd name="T64" fmla="*/ 639 w 862"/>
                <a:gd name="T65" fmla="*/ 59 h 196"/>
                <a:gd name="T66" fmla="*/ 682 w 862"/>
                <a:gd name="T67" fmla="*/ 72 h 196"/>
                <a:gd name="T68" fmla="*/ 725 w 862"/>
                <a:gd name="T69" fmla="*/ 88 h 196"/>
                <a:gd name="T70" fmla="*/ 769 w 862"/>
                <a:gd name="T71" fmla="*/ 106 h 196"/>
                <a:gd name="T72" fmla="*/ 814 w 862"/>
                <a:gd name="T73" fmla="*/ 126 h 196"/>
                <a:gd name="T74" fmla="*/ 861 w 862"/>
                <a:gd name="T75" fmla="*/ 148 h 19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62"/>
                <a:gd name="T115" fmla="*/ 0 h 196"/>
                <a:gd name="T116" fmla="*/ 862 w 862"/>
                <a:gd name="T117" fmla="*/ 196 h 19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62" h="196">
                  <a:moveTo>
                    <a:pt x="861" y="148"/>
                  </a:moveTo>
                  <a:lnTo>
                    <a:pt x="845" y="185"/>
                  </a:lnTo>
                  <a:lnTo>
                    <a:pt x="844" y="190"/>
                  </a:lnTo>
                  <a:lnTo>
                    <a:pt x="693" y="195"/>
                  </a:lnTo>
                  <a:lnTo>
                    <a:pt x="53" y="101"/>
                  </a:lnTo>
                  <a:lnTo>
                    <a:pt x="0" y="39"/>
                  </a:lnTo>
                  <a:lnTo>
                    <a:pt x="2" y="38"/>
                  </a:lnTo>
                  <a:lnTo>
                    <a:pt x="4" y="38"/>
                  </a:lnTo>
                  <a:lnTo>
                    <a:pt x="9" y="36"/>
                  </a:lnTo>
                  <a:lnTo>
                    <a:pt x="17" y="33"/>
                  </a:lnTo>
                  <a:lnTo>
                    <a:pt x="25" y="30"/>
                  </a:lnTo>
                  <a:lnTo>
                    <a:pt x="38" y="28"/>
                  </a:lnTo>
                  <a:lnTo>
                    <a:pt x="50" y="24"/>
                  </a:lnTo>
                  <a:lnTo>
                    <a:pt x="65" y="21"/>
                  </a:lnTo>
                  <a:lnTo>
                    <a:pt x="82" y="17"/>
                  </a:lnTo>
                  <a:lnTo>
                    <a:pt x="100" y="14"/>
                  </a:lnTo>
                  <a:lnTo>
                    <a:pt x="120" y="10"/>
                  </a:lnTo>
                  <a:lnTo>
                    <a:pt x="143" y="7"/>
                  </a:lnTo>
                  <a:lnTo>
                    <a:pt x="165" y="5"/>
                  </a:lnTo>
                  <a:lnTo>
                    <a:pt x="190" y="2"/>
                  </a:lnTo>
                  <a:lnTo>
                    <a:pt x="216" y="1"/>
                  </a:lnTo>
                  <a:lnTo>
                    <a:pt x="245" y="1"/>
                  </a:lnTo>
                  <a:lnTo>
                    <a:pt x="274" y="0"/>
                  </a:lnTo>
                  <a:lnTo>
                    <a:pt x="306" y="0"/>
                  </a:lnTo>
                  <a:lnTo>
                    <a:pt x="337" y="2"/>
                  </a:lnTo>
                  <a:lnTo>
                    <a:pt x="371" y="4"/>
                  </a:lnTo>
                  <a:lnTo>
                    <a:pt x="406" y="7"/>
                  </a:lnTo>
                  <a:lnTo>
                    <a:pt x="443" y="12"/>
                  </a:lnTo>
                  <a:lnTo>
                    <a:pt x="479" y="18"/>
                  </a:lnTo>
                  <a:lnTo>
                    <a:pt x="517" y="25"/>
                  </a:lnTo>
                  <a:lnTo>
                    <a:pt x="557" y="35"/>
                  </a:lnTo>
                  <a:lnTo>
                    <a:pt x="598" y="45"/>
                  </a:lnTo>
                  <a:lnTo>
                    <a:pt x="639" y="59"/>
                  </a:lnTo>
                  <a:lnTo>
                    <a:pt x="682" y="72"/>
                  </a:lnTo>
                  <a:lnTo>
                    <a:pt x="725" y="88"/>
                  </a:lnTo>
                  <a:lnTo>
                    <a:pt x="769" y="106"/>
                  </a:lnTo>
                  <a:lnTo>
                    <a:pt x="814" y="126"/>
                  </a:lnTo>
                  <a:lnTo>
                    <a:pt x="861" y="148"/>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0972" name="Freeform 10"/>
            <p:cNvSpPr>
              <a:spLocks/>
            </p:cNvSpPr>
            <p:nvPr/>
          </p:nvSpPr>
          <p:spPr bwMode="auto">
            <a:xfrm>
              <a:off x="1596" y="2054"/>
              <a:ext cx="2482" cy="188"/>
            </a:xfrm>
            <a:custGeom>
              <a:avLst/>
              <a:gdLst>
                <a:gd name="T0" fmla="*/ 50 w 2482"/>
                <a:gd name="T1" fmla="*/ 183 h 188"/>
                <a:gd name="T2" fmla="*/ 150 w 2482"/>
                <a:gd name="T3" fmla="*/ 185 h 188"/>
                <a:gd name="T4" fmla="*/ 251 w 2482"/>
                <a:gd name="T5" fmla="*/ 184 h 188"/>
                <a:gd name="T6" fmla="*/ 350 w 2482"/>
                <a:gd name="T7" fmla="*/ 187 h 188"/>
                <a:gd name="T8" fmla="*/ 450 w 2482"/>
                <a:gd name="T9" fmla="*/ 185 h 188"/>
                <a:gd name="T10" fmla="*/ 551 w 2482"/>
                <a:gd name="T11" fmla="*/ 185 h 188"/>
                <a:gd name="T12" fmla="*/ 651 w 2482"/>
                <a:gd name="T13" fmla="*/ 184 h 188"/>
                <a:gd name="T14" fmla="*/ 752 w 2482"/>
                <a:gd name="T15" fmla="*/ 183 h 188"/>
                <a:gd name="T16" fmla="*/ 851 w 2482"/>
                <a:gd name="T17" fmla="*/ 180 h 188"/>
                <a:gd name="T18" fmla="*/ 953 w 2482"/>
                <a:gd name="T19" fmla="*/ 180 h 188"/>
                <a:gd name="T20" fmla="*/ 1052 w 2482"/>
                <a:gd name="T21" fmla="*/ 177 h 188"/>
                <a:gd name="T22" fmla="*/ 1152 w 2482"/>
                <a:gd name="T23" fmla="*/ 176 h 188"/>
                <a:gd name="T24" fmla="*/ 1252 w 2482"/>
                <a:gd name="T25" fmla="*/ 176 h 188"/>
                <a:gd name="T26" fmla="*/ 1351 w 2482"/>
                <a:gd name="T27" fmla="*/ 176 h 188"/>
                <a:gd name="T28" fmla="*/ 1449 w 2482"/>
                <a:gd name="T29" fmla="*/ 174 h 188"/>
                <a:gd name="T30" fmla="*/ 1547 w 2482"/>
                <a:gd name="T31" fmla="*/ 176 h 188"/>
                <a:gd name="T32" fmla="*/ 1644 w 2482"/>
                <a:gd name="T33" fmla="*/ 176 h 188"/>
                <a:gd name="T34" fmla="*/ 1728 w 2482"/>
                <a:gd name="T35" fmla="*/ 178 h 188"/>
                <a:gd name="T36" fmla="*/ 1801 w 2482"/>
                <a:gd name="T37" fmla="*/ 178 h 188"/>
                <a:gd name="T38" fmla="*/ 1862 w 2482"/>
                <a:gd name="T39" fmla="*/ 179 h 188"/>
                <a:gd name="T40" fmla="*/ 1914 w 2482"/>
                <a:gd name="T41" fmla="*/ 178 h 188"/>
                <a:gd name="T42" fmla="*/ 1955 w 2482"/>
                <a:gd name="T43" fmla="*/ 178 h 188"/>
                <a:gd name="T44" fmla="*/ 1989 w 2482"/>
                <a:gd name="T45" fmla="*/ 178 h 188"/>
                <a:gd name="T46" fmla="*/ 2014 w 2482"/>
                <a:gd name="T47" fmla="*/ 178 h 188"/>
                <a:gd name="T48" fmla="*/ 2034 w 2482"/>
                <a:gd name="T49" fmla="*/ 177 h 188"/>
                <a:gd name="T50" fmla="*/ 2047 w 2482"/>
                <a:gd name="T51" fmla="*/ 175 h 188"/>
                <a:gd name="T52" fmla="*/ 2057 w 2482"/>
                <a:gd name="T53" fmla="*/ 175 h 188"/>
                <a:gd name="T54" fmla="*/ 2061 w 2482"/>
                <a:gd name="T55" fmla="*/ 176 h 188"/>
                <a:gd name="T56" fmla="*/ 2063 w 2482"/>
                <a:gd name="T57" fmla="*/ 174 h 188"/>
                <a:gd name="T58" fmla="*/ 2062 w 2482"/>
                <a:gd name="T59" fmla="*/ 176 h 188"/>
                <a:gd name="T60" fmla="*/ 2069 w 2482"/>
                <a:gd name="T61" fmla="*/ 175 h 188"/>
                <a:gd name="T62" fmla="*/ 2085 w 2482"/>
                <a:gd name="T63" fmla="*/ 175 h 188"/>
                <a:gd name="T64" fmla="*/ 2109 w 2482"/>
                <a:gd name="T65" fmla="*/ 176 h 188"/>
                <a:gd name="T66" fmla="*/ 2134 w 2482"/>
                <a:gd name="T67" fmla="*/ 175 h 188"/>
                <a:gd name="T68" fmla="*/ 2164 w 2482"/>
                <a:gd name="T69" fmla="*/ 175 h 188"/>
                <a:gd name="T70" fmla="*/ 2191 w 2482"/>
                <a:gd name="T71" fmla="*/ 176 h 188"/>
                <a:gd name="T72" fmla="*/ 2216 w 2482"/>
                <a:gd name="T73" fmla="*/ 175 h 188"/>
                <a:gd name="T74" fmla="*/ 2233 w 2482"/>
                <a:gd name="T75" fmla="*/ 174 h 188"/>
                <a:gd name="T76" fmla="*/ 2245 w 2482"/>
                <a:gd name="T77" fmla="*/ 172 h 188"/>
                <a:gd name="T78" fmla="*/ 2270 w 2482"/>
                <a:gd name="T79" fmla="*/ 169 h 188"/>
                <a:gd name="T80" fmla="*/ 2302 w 2482"/>
                <a:gd name="T81" fmla="*/ 162 h 188"/>
                <a:gd name="T82" fmla="*/ 2340 w 2482"/>
                <a:gd name="T83" fmla="*/ 152 h 188"/>
                <a:gd name="T84" fmla="*/ 2380 w 2482"/>
                <a:gd name="T85" fmla="*/ 140 h 188"/>
                <a:gd name="T86" fmla="*/ 2418 w 2482"/>
                <a:gd name="T87" fmla="*/ 123 h 188"/>
                <a:gd name="T88" fmla="*/ 2451 w 2482"/>
                <a:gd name="T89" fmla="*/ 101 h 188"/>
                <a:gd name="T90" fmla="*/ 2465 w 2482"/>
                <a:gd name="T91" fmla="*/ 52 h 188"/>
                <a:gd name="T92" fmla="*/ 2479 w 2482"/>
                <a:gd name="T93" fmla="*/ 0 h 188"/>
                <a:gd name="T94" fmla="*/ 33 w 2482"/>
                <a:gd name="T95" fmla="*/ 110 h 188"/>
                <a:gd name="T96" fmla="*/ 32 w 2482"/>
                <a:gd name="T97" fmla="*/ 134 h 188"/>
                <a:gd name="T98" fmla="*/ 29 w 2482"/>
                <a:gd name="T99" fmla="*/ 157 h 188"/>
                <a:gd name="T100" fmla="*/ 16 w 2482"/>
                <a:gd name="T101" fmla="*/ 176 h 18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482"/>
                <a:gd name="T154" fmla="*/ 0 h 188"/>
                <a:gd name="T155" fmla="*/ 2482 w 2482"/>
                <a:gd name="T156" fmla="*/ 188 h 18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482" h="188">
                  <a:moveTo>
                    <a:pt x="0" y="182"/>
                  </a:moveTo>
                  <a:lnTo>
                    <a:pt x="50" y="183"/>
                  </a:lnTo>
                  <a:lnTo>
                    <a:pt x="100" y="184"/>
                  </a:lnTo>
                  <a:lnTo>
                    <a:pt x="150" y="185"/>
                  </a:lnTo>
                  <a:lnTo>
                    <a:pt x="200" y="186"/>
                  </a:lnTo>
                  <a:lnTo>
                    <a:pt x="251" y="184"/>
                  </a:lnTo>
                  <a:lnTo>
                    <a:pt x="301" y="185"/>
                  </a:lnTo>
                  <a:lnTo>
                    <a:pt x="350" y="187"/>
                  </a:lnTo>
                  <a:lnTo>
                    <a:pt x="401" y="186"/>
                  </a:lnTo>
                  <a:lnTo>
                    <a:pt x="450" y="185"/>
                  </a:lnTo>
                  <a:lnTo>
                    <a:pt x="501" y="185"/>
                  </a:lnTo>
                  <a:lnTo>
                    <a:pt x="551" y="185"/>
                  </a:lnTo>
                  <a:lnTo>
                    <a:pt x="601" y="184"/>
                  </a:lnTo>
                  <a:lnTo>
                    <a:pt x="651" y="184"/>
                  </a:lnTo>
                  <a:lnTo>
                    <a:pt x="700" y="182"/>
                  </a:lnTo>
                  <a:lnTo>
                    <a:pt x="752" y="183"/>
                  </a:lnTo>
                  <a:lnTo>
                    <a:pt x="801" y="182"/>
                  </a:lnTo>
                  <a:lnTo>
                    <a:pt x="851" y="180"/>
                  </a:lnTo>
                  <a:lnTo>
                    <a:pt x="903" y="180"/>
                  </a:lnTo>
                  <a:lnTo>
                    <a:pt x="953" y="180"/>
                  </a:lnTo>
                  <a:lnTo>
                    <a:pt x="1003" y="179"/>
                  </a:lnTo>
                  <a:lnTo>
                    <a:pt x="1052" y="177"/>
                  </a:lnTo>
                  <a:lnTo>
                    <a:pt x="1102" y="176"/>
                  </a:lnTo>
                  <a:lnTo>
                    <a:pt x="1152" y="176"/>
                  </a:lnTo>
                  <a:lnTo>
                    <a:pt x="1203" y="175"/>
                  </a:lnTo>
                  <a:lnTo>
                    <a:pt x="1252" y="176"/>
                  </a:lnTo>
                  <a:lnTo>
                    <a:pt x="1301" y="176"/>
                  </a:lnTo>
                  <a:lnTo>
                    <a:pt x="1351" y="176"/>
                  </a:lnTo>
                  <a:lnTo>
                    <a:pt x="1399" y="175"/>
                  </a:lnTo>
                  <a:lnTo>
                    <a:pt x="1449" y="174"/>
                  </a:lnTo>
                  <a:lnTo>
                    <a:pt x="1498" y="175"/>
                  </a:lnTo>
                  <a:lnTo>
                    <a:pt x="1547" y="176"/>
                  </a:lnTo>
                  <a:lnTo>
                    <a:pt x="1597" y="175"/>
                  </a:lnTo>
                  <a:lnTo>
                    <a:pt x="1644" y="176"/>
                  </a:lnTo>
                  <a:lnTo>
                    <a:pt x="1689" y="177"/>
                  </a:lnTo>
                  <a:lnTo>
                    <a:pt x="1728" y="178"/>
                  </a:lnTo>
                  <a:lnTo>
                    <a:pt x="1767" y="179"/>
                  </a:lnTo>
                  <a:lnTo>
                    <a:pt x="1801" y="178"/>
                  </a:lnTo>
                  <a:lnTo>
                    <a:pt x="1832" y="179"/>
                  </a:lnTo>
                  <a:lnTo>
                    <a:pt x="1862" y="179"/>
                  </a:lnTo>
                  <a:lnTo>
                    <a:pt x="1888" y="180"/>
                  </a:lnTo>
                  <a:lnTo>
                    <a:pt x="1914" y="178"/>
                  </a:lnTo>
                  <a:lnTo>
                    <a:pt x="1936" y="178"/>
                  </a:lnTo>
                  <a:lnTo>
                    <a:pt x="1955" y="178"/>
                  </a:lnTo>
                  <a:lnTo>
                    <a:pt x="1973" y="178"/>
                  </a:lnTo>
                  <a:lnTo>
                    <a:pt x="1989" y="178"/>
                  </a:lnTo>
                  <a:lnTo>
                    <a:pt x="2002" y="178"/>
                  </a:lnTo>
                  <a:lnTo>
                    <a:pt x="2014" y="178"/>
                  </a:lnTo>
                  <a:lnTo>
                    <a:pt x="2024" y="177"/>
                  </a:lnTo>
                  <a:lnTo>
                    <a:pt x="2034" y="177"/>
                  </a:lnTo>
                  <a:lnTo>
                    <a:pt x="2042" y="176"/>
                  </a:lnTo>
                  <a:lnTo>
                    <a:pt x="2047" y="175"/>
                  </a:lnTo>
                  <a:lnTo>
                    <a:pt x="2053" y="176"/>
                  </a:lnTo>
                  <a:lnTo>
                    <a:pt x="2057" y="175"/>
                  </a:lnTo>
                  <a:lnTo>
                    <a:pt x="2060" y="176"/>
                  </a:lnTo>
                  <a:lnTo>
                    <a:pt x="2061" y="176"/>
                  </a:lnTo>
                  <a:lnTo>
                    <a:pt x="2062" y="175"/>
                  </a:lnTo>
                  <a:lnTo>
                    <a:pt x="2063" y="174"/>
                  </a:lnTo>
                  <a:lnTo>
                    <a:pt x="2062" y="175"/>
                  </a:lnTo>
                  <a:lnTo>
                    <a:pt x="2062" y="176"/>
                  </a:lnTo>
                  <a:lnTo>
                    <a:pt x="2064" y="176"/>
                  </a:lnTo>
                  <a:lnTo>
                    <a:pt x="2069" y="175"/>
                  </a:lnTo>
                  <a:lnTo>
                    <a:pt x="2077" y="176"/>
                  </a:lnTo>
                  <a:lnTo>
                    <a:pt x="2085" y="175"/>
                  </a:lnTo>
                  <a:lnTo>
                    <a:pt x="2096" y="176"/>
                  </a:lnTo>
                  <a:lnTo>
                    <a:pt x="2109" y="176"/>
                  </a:lnTo>
                  <a:lnTo>
                    <a:pt x="2121" y="176"/>
                  </a:lnTo>
                  <a:lnTo>
                    <a:pt x="2134" y="175"/>
                  </a:lnTo>
                  <a:lnTo>
                    <a:pt x="2150" y="177"/>
                  </a:lnTo>
                  <a:lnTo>
                    <a:pt x="2164" y="175"/>
                  </a:lnTo>
                  <a:lnTo>
                    <a:pt x="2178" y="176"/>
                  </a:lnTo>
                  <a:lnTo>
                    <a:pt x="2191" y="176"/>
                  </a:lnTo>
                  <a:lnTo>
                    <a:pt x="2203" y="176"/>
                  </a:lnTo>
                  <a:lnTo>
                    <a:pt x="2216" y="175"/>
                  </a:lnTo>
                  <a:lnTo>
                    <a:pt x="2225" y="175"/>
                  </a:lnTo>
                  <a:lnTo>
                    <a:pt x="2233" y="174"/>
                  </a:lnTo>
                  <a:lnTo>
                    <a:pt x="2237" y="172"/>
                  </a:lnTo>
                  <a:lnTo>
                    <a:pt x="2245" y="172"/>
                  </a:lnTo>
                  <a:lnTo>
                    <a:pt x="2257" y="170"/>
                  </a:lnTo>
                  <a:lnTo>
                    <a:pt x="2270" y="169"/>
                  </a:lnTo>
                  <a:lnTo>
                    <a:pt x="2286" y="165"/>
                  </a:lnTo>
                  <a:lnTo>
                    <a:pt x="2302" y="162"/>
                  </a:lnTo>
                  <a:lnTo>
                    <a:pt x="2321" y="159"/>
                  </a:lnTo>
                  <a:lnTo>
                    <a:pt x="2340" y="152"/>
                  </a:lnTo>
                  <a:lnTo>
                    <a:pt x="2359" y="147"/>
                  </a:lnTo>
                  <a:lnTo>
                    <a:pt x="2380" y="140"/>
                  </a:lnTo>
                  <a:lnTo>
                    <a:pt x="2400" y="131"/>
                  </a:lnTo>
                  <a:lnTo>
                    <a:pt x="2418" y="123"/>
                  </a:lnTo>
                  <a:lnTo>
                    <a:pt x="2437" y="113"/>
                  </a:lnTo>
                  <a:lnTo>
                    <a:pt x="2451" y="101"/>
                  </a:lnTo>
                  <a:lnTo>
                    <a:pt x="2466" y="89"/>
                  </a:lnTo>
                  <a:lnTo>
                    <a:pt x="2465" y="52"/>
                  </a:lnTo>
                  <a:lnTo>
                    <a:pt x="2481" y="47"/>
                  </a:lnTo>
                  <a:lnTo>
                    <a:pt x="2479" y="0"/>
                  </a:lnTo>
                  <a:lnTo>
                    <a:pt x="34" y="97"/>
                  </a:lnTo>
                  <a:lnTo>
                    <a:pt x="33" y="110"/>
                  </a:lnTo>
                  <a:lnTo>
                    <a:pt x="32" y="121"/>
                  </a:lnTo>
                  <a:lnTo>
                    <a:pt x="32" y="134"/>
                  </a:lnTo>
                  <a:lnTo>
                    <a:pt x="32" y="146"/>
                  </a:lnTo>
                  <a:lnTo>
                    <a:pt x="29" y="157"/>
                  </a:lnTo>
                  <a:lnTo>
                    <a:pt x="24" y="167"/>
                  </a:lnTo>
                  <a:lnTo>
                    <a:pt x="16" y="176"/>
                  </a:lnTo>
                  <a:lnTo>
                    <a:pt x="0" y="182"/>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40973" name="Freeform 11"/>
            <p:cNvSpPr>
              <a:spLocks/>
            </p:cNvSpPr>
            <p:nvPr/>
          </p:nvSpPr>
          <p:spPr bwMode="auto">
            <a:xfrm>
              <a:off x="1594" y="2056"/>
              <a:ext cx="2490" cy="191"/>
            </a:xfrm>
            <a:custGeom>
              <a:avLst/>
              <a:gdLst>
                <a:gd name="T0" fmla="*/ 0 w 2490"/>
                <a:gd name="T1" fmla="*/ 186 h 191"/>
                <a:gd name="T2" fmla="*/ 100 w 2490"/>
                <a:gd name="T3" fmla="*/ 188 h 191"/>
                <a:gd name="T4" fmla="*/ 200 w 2490"/>
                <a:gd name="T5" fmla="*/ 190 h 191"/>
                <a:gd name="T6" fmla="*/ 301 w 2490"/>
                <a:gd name="T7" fmla="*/ 189 h 191"/>
                <a:gd name="T8" fmla="*/ 402 w 2490"/>
                <a:gd name="T9" fmla="*/ 189 h 191"/>
                <a:gd name="T10" fmla="*/ 502 w 2490"/>
                <a:gd name="T11" fmla="*/ 188 h 191"/>
                <a:gd name="T12" fmla="*/ 602 w 2490"/>
                <a:gd name="T13" fmla="*/ 187 h 191"/>
                <a:gd name="T14" fmla="*/ 703 w 2490"/>
                <a:gd name="T15" fmla="*/ 185 h 191"/>
                <a:gd name="T16" fmla="*/ 804 w 2490"/>
                <a:gd name="T17" fmla="*/ 185 h 191"/>
                <a:gd name="T18" fmla="*/ 904 w 2490"/>
                <a:gd name="T19" fmla="*/ 183 h 191"/>
                <a:gd name="T20" fmla="*/ 1006 w 2490"/>
                <a:gd name="T21" fmla="*/ 181 h 191"/>
                <a:gd name="T22" fmla="*/ 1105 w 2490"/>
                <a:gd name="T23" fmla="*/ 179 h 191"/>
                <a:gd name="T24" fmla="*/ 1205 w 2490"/>
                <a:gd name="T25" fmla="*/ 178 h 191"/>
                <a:gd name="T26" fmla="*/ 1305 w 2490"/>
                <a:gd name="T27" fmla="*/ 177 h 191"/>
                <a:gd name="T28" fmla="*/ 1403 w 2490"/>
                <a:gd name="T29" fmla="*/ 177 h 191"/>
                <a:gd name="T30" fmla="*/ 1503 w 2490"/>
                <a:gd name="T31" fmla="*/ 177 h 191"/>
                <a:gd name="T32" fmla="*/ 1600 w 2490"/>
                <a:gd name="T33" fmla="*/ 178 h 191"/>
                <a:gd name="T34" fmla="*/ 1693 w 2490"/>
                <a:gd name="T35" fmla="*/ 179 h 191"/>
                <a:gd name="T36" fmla="*/ 1772 w 2490"/>
                <a:gd name="T37" fmla="*/ 180 h 191"/>
                <a:gd name="T38" fmla="*/ 1838 w 2490"/>
                <a:gd name="T39" fmla="*/ 181 h 191"/>
                <a:gd name="T40" fmla="*/ 1895 w 2490"/>
                <a:gd name="T41" fmla="*/ 182 h 191"/>
                <a:gd name="T42" fmla="*/ 1941 w 2490"/>
                <a:gd name="T43" fmla="*/ 180 h 191"/>
                <a:gd name="T44" fmla="*/ 1979 w 2490"/>
                <a:gd name="T45" fmla="*/ 181 h 191"/>
                <a:gd name="T46" fmla="*/ 2008 w 2490"/>
                <a:gd name="T47" fmla="*/ 180 h 191"/>
                <a:gd name="T48" fmla="*/ 2031 w 2490"/>
                <a:gd name="T49" fmla="*/ 179 h 191"/>
                <a:gd name="T50" fmla="*/ 2047 w 2490"/>
                <a:gd name="T51" fmla="*/ 178 h 191"/>
                <a:gd name="T52" fmla="*/ 2059 w 2490"/>
                <a:gd name="T53" fmla="*/ 177 h 191"/>
                <a:gd name="T54" fmla="*/ 2064 w 2490"/>
                <a:gd name="T55" fmla="*/ 178 h 191"/>
                <a:gd name="T56" fmla="*/ 2069 w 2490"/>
                <a:gd name="T57" fmla="*/ 177 h 191"/>
                <a:gd name="T58" fmla="*/ 2069 w 2490"/>
                <a:gd name="T59" fmla="*/ 177 h 191"/>
                <a:gd name="T60" fmla="*/ 2071 w 2490"/>
                <a:gd name="T61" fmla="*/ 178 h 191"/>
                <a:gd name="T62" fmla="*/ 2082 w 2490"/>
                <a:gd name="T63" fmla="*/ 177 h 191"/>
                <a:gd name="T64" fmla="*/ 2102 w 2490"/>
                <a:gd name="T65" fmla="*/ 178 h 191"/>
                <a:gd name="T66" fmla="*/ 2128 w 2490"/>
                <a:gd name="T67" fmla="*/ 178 h 191"/>
                <a:gd name="T68" fmla="*/ 2155 w 2490"/>
                <a:gd name="T69" fmla="*/ 179 h 191"/>
                <a:gd name="T70" fmla="*/ 2184 w 2490"/>
                <a:gd name="T71" fmla="*/ 178 h 191"/>
                <a:gd name="T72" fmla="*/ 2210 w 2490"/>
                <a:gd name="T73" fmla="*/ 177 h 191"/>
                <a:gd name="T74" fmla="*/ 2232 w 2490"/>
                <a:gd name="T75" fmla="*/ 176 h 191"/>
                <a:gd name="T76" fmla="*/ 2244 w 2490"/>
                <a:gd name="T77" fmla="*/ 173 h 191"/>
                <a:gd name="T78" fmla="*/ 2262 w 2490"/>
                <a:gd name="T79" fmla="*/ 172 h 191"/>
                <a:gd name="T80" fmla="*/ 2293 w 2490"/>
                <a:gd name="T81" fmla="*/ 167 h 191"/>
                <a:gd name="T82" fmla="*/ 2328 w 2490"/>
                <a:gd name="T83" fmla="*/ 160 h 191"/>
                <a:gd name="T84" fmla="*/ 2367 w 2490"/>
                <a:gd name="T85" fmla="*/ 148 h 191"/>
                <a:gd name="T86" fmla="*/ 2407 w 2490"/>
                <a:gd name="T87" fmla="*/ 133 h 191"/>
                <a:gd name="T88" fmla="*/ 2445 w 2490"/>
                <a:gd name="T89" fmla="*/ 114 h 191"/>
                <a:gd name="T90" fmla="*/ 2473 w 2490"/>
                <a:gd name="T91" fmla="*/ 89 h 191"/>
                <a:gd name="T92" fmla="*/ 2489 w 2490"/>
                <a:gd name="T93" fmla="*/ 48 h 191"/>
                <a:gd name="T94" fmla="*/ 34 w 2490"/>
                <a:gd name="T95" fmla="*/ 101 h 191"/>
                <a:gd name="T96" fmla="*/ 31 w 2490"/>
                <a:gd name="T97" fmla="*/ 125 h 191"/>
                <a:gd name="T98" fmla="*/ 32 w 2490"/>
                <a:gd name="T99" fmla="*/ 149 h 191"/>
                <a:gd name="T100" fmla="*/ 24 w 2490"/>
                <a:gd name="T101" fmla="*/ 170 h 191"/>
                <a:gd name="T102" fmla="*/ 0 w 2490"/>
                <a:gd name="T103" fmla="*/ 186 h 19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490"/>
                <a:gd name="T157" fmla="*/ 0 h 191"/>
                <a:gd name="T158" fmla="*/ 2490 w 2490"/>
                <a:gd name="T159" fmla="*/ 191 h 19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490" h="191">
                  <a:moveTo>
                    <a:pt x="0" y="186"/>
                  </a:moveTo>
                  <a:lnTo>
                    <a:pt x="0" y="186"/>
                  </a:lnTo>
                  <a:lnTo>
                    <a:pt x="50" y="187"/>
                  </a:lnTo>
                  <a:lnTo>
                    <a:pt x="100" y="188"/>
                  </a:lnTo>
                  <a:lnTo>
                    <a:pt x="150" y="189"/>
                  </a:lnTo>
                  <a:lnTo>
                    <a:pt x="200" y="190"/>
                  </a:lnTo>
                  <a:lnTo>
                    <a:pt x="251" y="189"/>
                  </a:lnTo>
                  <a:lnTo>
                    <a:pt x="301" y="189"/>
                  </a:lnTo>
                  <a:lnTo>
                    <a:pt x="350" y="190"/>
                  </a:lnTo>
                  <a:lnTo>
                    <a:pt x="402" y="189"/>
                  </a:lnTo>
                  <a:lnTo>
                    <a:pt x="452" y="189"/>
                  </a:lnTo>
                  <a:lnTo>
                    <a:pt x="502" y="188"/>
                  </a:lnTo>
                  <a:lnTo>
                    <a:pt x="553" y="188"/>
                  </a:lnTo>
                  <a:lnTo>
                    <a:pt x="602" y="187"/>
                  </a:lnTo>
                  <a:lnTo>
                    <a:pt x="653" y="186"/>
                  </a:lnTo>
                  <a:lnTo>
                    <a:pt x="703" y="185"/>
                  </a:lnTo>
                  <a:lnTo>
                    <a:pt x="753" y="186"/>
                  </a:lnTo>
                  <a:lnTo>
                    <a:pt x="804" y="185"/>
                  </a:lnTo>
                  <a:lnTo>
                    <a:pt x="854" y="183"/>
                  </a:lnTo>
                  <a:lnTo>
                    <a:pt x="904" y="183"/>
                  </a:lnTo>
                  <a:lnTo>
                    <a:pt x="955" y="181"/>
                  </a:lnTo>
                  <a:lnTo>
                    <a:pt x="1006" y="181"/>
                  </a:lnTo>
                  <a:lnTo>
                    <a:pt x="1056" y="180"/>
                  </a:lnTo>
                  <a:lnTo>
                    <a:pt x="1105" y="179"/>
                  </a:lnTo>
                  <a:lnTo>
                    <a:pt x="1156" y="179"/>
                  </a:lnTo>
                  <a:lnTo>
                    <a:pt x="1205" y="178"/>
                  </a:lnTo>
                  <a:lnTo>
                    <a:pt x="1256" y="177"/>
                  </a:lnTo>
                  <a:lnTo>
                    <a:pt x="1305" y="177"/>
                  </a:lnTo>
                  <a:lnTo>
                    <a:pt x="1355" y="178"/>
                  </a:lnTo>
                  <a:lnTo>
                    <a:pt x="1403" y="177"/>
                  </a:lnTo>
                  <a:lnTo>
                    <a:pt x="1454" y="177"/>
                  </a:lnTo>
                  <a:lnTo>
                    <a:pt x="1503" y="177"/>
                  </a:lnTo>
                  <a:lnTo>
                    <a:pt x="1552" y="178"/>
                  </a:lnTo>
                  <a:lnTo>
                    <a:pt x="1600" y="178"/>
                  </a:lnTo>
                  <a:lnTo>
                    <a:pt x="1648" y="179"/>
                  </a:lnTo>
                  <a:lnTo>
                    <a:pt x="1693" y="179"/>
                  </a:lnTo>
                  <a:lnTo>
                    <a:pt x="1732" y="180"/>
                  </a:lnTo>
                  <a:lnTo>
                    <a:pt x="1772" y="180"/>
                  </a:lnTo>
                  <a:lnTo>
                    <a:pt x="1807" y="181"/>
                  </a:lnTo>
                  <a:lnTo>
                    <a:pt x="1838" y="181"/>
                  </a:lnTo>
                  <a:lnTo>
                    <a:pt x="1868" y="180"/>
                  </a:lnTo>
                  <a:lnTo>
                    <a:pt x="1895" y="182"/>
                  </a:lnTo>
                  <a:lnTo>
                    <a:pt x="1919" y="181"/>
                  </a:lnTo>
                  <a:lnTo>
                    <a:pt x="1941" y="180"/>
                  </a:lnTo>
                  <a:lnTo>
                    <a:pt x="1961" y="180"/>
                  </a:lnTo>
                  <a:lnTo>
                    <a:pt x="1979" y="181"/>
                  </a:lnTo>
                  <a:lnTo>
                    <a:pt x="1994" y="179"/>
                  </a:lnTo>
                  <a:lnTo>
                    <a:pt x="2008" y="180"/>
                  </a:lnTo>
                  <a:lnTo>
                    <a:pt x="2020" y="180"/>
                  </a:lnTo>
                  <a:lnTo>
                    <a:pt x="2031" y="179"/>
                  </a:lnTo>
                  <a:lnTo>
                    <a:pt x="2040" y="179"/>
                  </a:lnTo>
                  <a:lnTo>
                    <a:pt x="2047" y="178"/>
                  </a:lnTo>
                  <a:lnTo>
                    <a:pt x="2053" y="177"/>
                  </a:lnTo>
                  <a:lnTo>
                    <a:pt x="2059" y="177"/>
                  </a:lnTo>
                  <a:lnTo>
                    <a:pt x="2063" y="178"/>
                  </a:lnTo>
                  <a:lnTo>
                    <a:pt x="2064" y="178"/>
                  </a:lnTo>
                  <a:lnTo>
                    <a:pt x="2066" y="177"/>
                  </a:lnTo>
                  <a:lnTo>
                    <a:pt x="2069" y="177"/>
                  </a:lnTo>
                  <a:lnTo>
                    <a:pt x="2069" y="176"/>
                  </a:lnTo>
                  <a:lnTo>
                    <a:pt x="2069" y="177"/>
                  </a:lnTo>
                  <a:lnTo>
                    <a:pt x="2068" y="178"/>
                  </a:lnTo>
                  <a:lnTo>
                    <a:pt x="2071" y="178"/>
                  </a:lnTo>
                  <a:lnTo>
                    <a:pt x="2075" y="177"/>
                  </a:lnTo>
                  <a:lnTo>
                    <a:pt x="2082" y="177"/>
                  </a:lnTo>
                  <a:lnTo>
                    <a:pt x="2091" y="178"/>
                  </a:lnTo>
                  <a:lnTo>
                    <a:pt x="2102" y="178"/>
                  </a:lnTo>
                  <a:lnTo>
                    <a:pt x="2114" y="178"/>
                  </a:lnTo>
                  <a:lnTo>
                    <a:pt x="2128" y="178"/>
                  </a:lnTo>
                  <a:lnTo>
                    <a:pt x="2140" y="177"/>
                  </a:lnTo>
                  <a:lnTo>
                    <a:pt x="2155" y="179"/>
                  </a:lnTo>
                  <a:lnTo>
                    <a:pt x="2169" y="177"/>
                  </a:lnTo>
                  <a:lnTo>
                    <a:pt x="2184" y="178"/>
                  </a:lnTo>
                  <a:lnTo>
                    <a:pt x="2198" y="177"/>
                  </a:lnTo>
                  <a:lnTo>
                    <a:pt x="2210" y="177"/>
                  </a:lnTo>
                  <a:lnTo>
                    <a:pt x="2222" y="175"/>
                  </a:lnTo>
                  <a:lnTo>
                    <a:pt x="2232" y="176"/>
                  </a:lnTo>
                  <a:lnTo>
                    <a:pt x="2240" y="175"/>
                  </a:lnTo>
                  <a:lnTo>
                    <a:pt x="2244" y="173"/>
                  </a:lnTo>
                  <a:lnTo>
                    <a:pt x="2252" y="173"/>
                  </a:lnTo>
                  <a:lnTo>
                    <a:pt x="2262" y="172"/>
                  </a:lnTo>
                  <a:lnTo>
                    <a:pt x="2276" y="170"/>
                  </a:lnTo>
                  <a:lnTo>
                    <a:pt x="2293" y="167"/>
                  </a:lnTo>
                  <a:lnTo>
                    <a:pt x="2309" y="163"/>
                  </a:lnTo>
                  <a:lnTo>
                    <a:pt x="2328" y="160"/>
                  </a:lnTo>
                  <a:lnTo>
                    <a:pt x="2347" y="153"/>
                  </a:lnTo>
                  <a:lnTo>
                    <a:pt x="2367" y="148"/>
                  </a:lnTo>
                  <a:lnTo>
                    <a:pt x="2388" y="141"/>
                  </a:lnTo>
                  <a:lnTo>
                    <a:pt x="2407" y="133"/>
                  </a:lnTo>
                  <a:lnTo>
                    <a:pt x="2425" y="124"/>
                  </a:lnTo>
                  <a:lnTo>
                    <a:pt x="2445" y="114"/>
                  </a:lnTo>
                  <a:lnTo>
                    <a:pt x="2459" y="102"/>
                  </a:lnTo>
                  <a:lnTo>
                    <a:pt x="2473" y="89"/>
                  </a:lnTo>
                  <a:lnTo>
                    <a:pt x="2472" y="52"/>
                  </a:lnTo>
                  <a:lnTo>
                    <a:pt x="2489" y="48"/>
                  </a:lnTo>
                  <a:lnTo>
                    <a:pt x="2487" y="0"/>
                  </a:lnTo>
                  <a:lnTo>
                    <a:pt x="34" y="101"/>
                  </a:lnTo>
                  <a:lnTo>
                    <a:pt x="33" y="113"/>
                  </a:lnTo>
                  <a:lnTo>
                    <a:pt x="31" y="125"/>
                  </a:lnTo>
                  <a:lnTo>
                    <a:pt x="32" y="138"/>
                  </a:lnTo>
                  <a:lnTo>
                    <a:pt x="32" y="149"/>
                  </a:lnTo>
                  <a:lnTo>
                    <a:pt x="29" y="161"/>
                  </a:lnTo>
                  <a:lnTo>
                    <a:pt x="24" y="170"/>
                  </a:lnTo>
                  <a:lnTo>
                    <a:pt x="15" y="179"/>
                  </a:lnTo>
                  <a:lnTo>
                    <a:pt x="0" y="186"/>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0974" name="Freeform 12"/>
            <p:cNvSpPr>
              <a:spLocks/>
            </p:cNvSpPr>
            <p:nvPr/>
          </p:nvSpPr>
          <p:spPr bwMode="auto">
            <a:xfrm>
              <a:off x="3528" y="2187"/>
              <a:ext cx="140" cy="114"/>
            </a:xfrm>
            <a:custGeom>
              <a:avLst/>
              <a:gdLst>
                <a:gd name="T0" fmla="*/ 79 w 140"/>
                <a:gd name="T1" fmla="*/ 26 h 114"/>
                <a:gd name="T2" fmla="*/ 72 w 140"/>
                <a:gd name="T3" fmla="*/ 38 h 114"/>
                <a:gd name="T4" fmla="*/ 61 w 140"/>
                <a:gd name="T5" fmla="*/ 44 h 114"/>
                <a:gd name="T6" fmla="*/ 51 w 140"/>
                <a:gd name="T7" fmla="*/ 53 h 114"/>
                <a:gd name="T8" fmla="*/ 35 w 140"/>
                <a:gd name="T9" fmla="*/ 56 h 114"/>
                <a:gd name="T10" fmla="*/ 22 w 140"/>
                <a:gd name="T11" fmla="*/ 59 h 114"/>
                <a:gd name="T12" fmla="*/ 12 w 140"/>
                <a:gd name="T13" fmla="*/ 60 h 114"/>
                <a:gd name="T14" fmla="*/ 3 w 140"/>
                <a:gd name="T15" fmla="*/ 60 h 114"/>
                <a:gd name="T16" fmla="*/ 1 w 140"/>
                <a:gd name="T17" fmla="*/ 59 h 114"/>
                <a:gd name="T18" fmla="*/ 0 w 140"/>
                <a:gd name="T19" fmla="*/ 113 h 114"/>
                <a:gd name="T20" fmla="*/ 2 w 140"/>
                <a:gd name="T21" fmla="*/ 112 h 114"/>
                <a:gd name="T22" fmla="*/ 7 w 140"/>
                <a:gd name="T23" fmla="*/ 112 h 114"/>
                <a:gd name="T24" fmla="*/ 12 w 140"/>
                <a:gd name="T25" fmla="*/ 113 h 114"/>
                <a:gd name="T26" fmla="*/ 20 w 140"/>
                <a:gd name="T27" fmla="*/ 112 h 114"/>
                <a:gd name="T28" fmla="*/ 29 w 140"/>
                <a:gd name="T29" fmla="*/ 111 h 114"/>
                <a:gd name="T30" fmla="*/ 39 w 140"/>
                <a:gd name="T31" fmla="*/ 109 h 114"/>
                <a:gd name="T32" fmla="*/ 50 w 140"/>
                <a:gd name="T33" fmla="*/ 106 h 114"/>
                <a:gd name="T34" fmla="*/ 61 w 140"/>
                <a:gd name="T35" fmla="*/ 103 h 114"/>
                <a:gd name="T36" fmla="*/ 74 w 140"/>
                <a:gd name="T37" fmla="*/ 99 h 114"/>
                <a:gd name="T38" fmla="*/ 85 w 140"/>
                <a:gd name="T39" fmla="*/ 94 h 114"/>
                <a:gd name="T40" fmla="*/ 97 w 140"/>
                <a:gd name="T41" fmla="*/ 87 h 114"/>
                <a:gd name="T42" fmla="*/ 109 w 140"/>
                <a:gd name="T43" fmla="*/ 78 h 114"/>
                <a:gd name="T44" fmla="*/ 118 w 140"/>
                <a:gd name="T45" fmla="*/ 68 h 114"/>
                <a:gd name="T46" fmla="*/ 127 w 140"/>
                <a:gd name="T47" fmla="*/ 58 h 114"/>
                <a:gd name="T48" fmla="*/ 132 w 140"/>
                <a:gd name="T49" fmla="*/ 46 h 114"/>
                <a:gd name="T50" fmla="*/ 139 w 140"/>
                <a:gd name="T51" fmla="*/ 30 h 114"/>
                <a:gd name="T52" fmla="*/ 139 w 140"/>
                <a:gd name="T53" fmla="*/ 26 h 114"/>
                <a:gd name="T54" fmla="*/ 138 w 140"/>
                <a:gd name="T55" fmla="*/ 21 h 114"/>
                <a:gd name="T56" fmla="*/ 135 w 140"/>
                <a:gd name="T57" fmla="*/ 16 h 114"/>
                <a:gd name="T58" fmla="*/ 132 w 140"/>
                <a:gd name="T59" fmla="*/ 12 h 114"/>
                <a:gd name="T60" fmla="*/ 128 w 140"/>
                <a:gd name="T61" fmla="*/ 6 h 114"/>
                <a:gd name="T62" fmla="*/ 125 w 140"/>
                <a:gd name="T63" fmla="*/ 2 h 114"/>
                <a:gd name="T64" fmla="*/ 120 w 140"/>
                <a:gd name="T65" fmla="*/ 0 h 114"/>
                <a:gd name="T66" fmla="*/ 113 w 140"/>
                <a:gd name="T67" fmla="*/ 0 h 114"/>
                <a:gd name="T68" fmla="*/ 108 w 140"/>
                <a:gd name="T69" fmla="*/ 1 h 114"/>
                <a:gd name="T70" fmla="*/ 101 w 140"/>
                <a:gd name="T71" fmla="*/ 3 h 114"/>
                <a:gd name="T72" fmla="*/ 97 w 140"/>
                <a:gd name="T73" fmla="*/ 3 h 114"/>
                <a:gd name="T74" fmla="*/ 91 w 140"/>
                <a:gd name="T75" fmla="*/ 6 h 114"/>
                <a:gd name="T76" fmla="*/ 88 w 140"/>
                <a:gd name="T77" fmla="*/ 10 h 114"/>
                <a:gd name="T78" fmla="*/ 84 w 140"/>
                <a:gd name="T79" fmla="*/ 13 h 114"/>
                <a:gd name="T80" fmla="*/ 81 w 140"/>
                <a:gd name="T81" fmla="*/ 19 h 114"/>
                <a:gd name="T82" fmla="*/ 79 w 140"/>
                <a:gd name="T83" fmla="*/ 26 h 1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0"/>
                <a:gd name="T127" fmla="*/ 0 h 114"/>
                <a:gd name="T128" fmla="*/ 140 w 140"/>
                <a:gd name="T129" fmla="*/ 114 h 1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0" h="114">
                  <a:moveTo>
                    <a:pt x="79" y="26"/>
                  </a:moveTo>
                  <a:lnTo>
                    <a:pt x="72" y="38"/>
                  </a:lnTo>
                  <a:lnTo>
                    <a:pt x="61" y="44"/>
                  </a:lnTo>
                  <a:lnTo>
                    <a:pt x="51" y="53"/>
                  </a:lnTo>
                  <a:lnTo>
                    <a:pt x="35" y="56"/>
                  </a:lnTo>
                  <a:lnTo>
                    <a:pt x="22" y="59"/>
                  </a:lnTo>
                  <a:lnTo>
                    <a:pt x="12" y="60"/>
                  </a:lnTo>
                  <a:lnTo>
                    <a:pt x="3" y="60"/>
                  </a:lnTo>
                  <a:lnTo>
                    <a:pt x="1" y="59"/>
                  </a:lnTo>
                  <a:lnTo>
                    <a:pt x="0" y="113"/>
                  </a:lnTo>
                  <a:lnTo>
                    <a:pt x="2" y="112"/>
                  </a:lnTo>
                  <a:lnTo>
                    <a:pt x="7" y="112"/>
                  </a:lnTo>
                  <a:lnTo>
                    <a:pt x="12" y="113"/>
                  </a:lnTo>
                  <a:lnTo>
                    <a:pt x="20" y="112"/>
                  </a:lnTo>
                  <a:lnTo>
                    <a:pt x="29" y="111"/>
                  </a:lnTo>
                  <a:lnTo>
                    <a:pt x="39" y="109"/>
                  </a:lnTo>
                  <a:lnTo>
                    <a:pt x="50" y="106"/>
                  </a:lnTo>
                  <a:lnTo>
                    <a:pt x="61" y="103"/>
                  </a:lnTo>
                  <a:lnTo>
                    <a:pt x="74" y="99"/>
                  </a:lnTo>
                  <a:lnTo>
                    <a:pt x="85" y="94"/>
                  </a:lnTo>
                  <a:lnTo>
                    <a:pt x="97" y="87"/>
                  </a:lnTo>
                  <a:lnTo>
                    <a:pt x="109" y="78"/>
                  </a:lnTo>
                  <a:lnTo>
                    <a:pt x="118" y="68"/>
                  </a:lnTo>
                  <a:lnTo>
                    <a:pt x="127" y="58"/>
                  </a:lnTo>
                  <a:lnTo>
                    <a:pt x="132" y="46"/>
                  </a:lnTo>
                  <a:lnTo>
                    <a:pt x="139" y="30"/>
                  </a:lnTo>
                  <a:lnTo>
                    <a:pt x="139" y="26"/>
                  </a:lnTo>
                  <a:lnTo>
                    <a:pt x="138" y="21"/>
                  </a:lnTo>
                  <a:lnTo>
                    <a:pt x="135" y="16"/>
                  </a:lnTo>
                  <a:lnTo>
                    <a:pt x="132" y="12"/>
                  </a:lnTo>
                  <a:lnTo>
                    <a:pt x="128" y="6"/>
                  </a:lnTo>
                  <a:lnTo>
                    <a:pt x="125" y="2"/>
                  </a:lnTo>
                  <a:lnTo>
                    <a:pt x="120" y="0"/>
                  </a:lnTo>
                  <a:lnTo>
                    <a:pt x="113" y="0"/>
                  </a:lnTo>
                  <a:lnTo>
                    <a:pt x="108" y="1"/>
                  </a:lnTo>
                  <a:lnTo>
                    <a:pt x="101" y="3"/>
                  </a:lnTo>
                  <a:lnTo>
                    <a:pt x="97" y="3"/>
                  </a:lnTo>
                  <a:lnTo>
                    <a:pt x="91" y="6"/>
                  </a:lnTo>
                  <a:lnTo>
                    <a:pt x="88" y="10"/>
                  </a:lnTo>
                  <a:lnTo>
                    <a:pt x="84" y="13"/>
                  </a:lnTo>
                  <a:lnTo>
                    <a:pt x="81" y="19"/>
                  </a:lnTo>
                  <a:lnTo>
                    <a:pt x="79" y="26"/>
                  </a:lnTo>
                </a:path>
              </a:pathLst>
            </a:custGeom>
            <a:solidFill>
              <a:srgbClr val="669999"/>
            </a:solidFill>
            <a:ln w="12700" cap="rnd" cmpd="sng">
              <a:noFill/>
              <a:prstDash val="solid"/>
              <a:round/>
              <a:headEnd type="none" w="med" len="med"/>
              <a:tailEnd type="none" w="med" len="med"/>
            </a:ln>
          </p:spPr>
          <p:txBody>
            <a:bodyPr/>
            <a:lstStyle/>
            <a:p>
              <a:endParaRPr lang="en-GB"/>
            </a:p>
          </p:txBody>
        </p:sp>
        <p:sp>
          <p:nvSpPr>
            <p:cNvPr id="40975" name="Freeform 13"/>
            <p:cNvSpPr>
              <a:spLocks/>
            </p:cNvSpPr>
            <p:nvPr/>
          </p:nvSpPr>
          <p:spPr bwMode="auto">
            <a:xfrm>
              <a:off x="3527" y="2188"/>
              <a:ext cx="147" cy="119"/>
            </a:xfrm>
            <a:custGeom>
              <a:avLst/>
              <a:gdLst>
                <a:gd name="T0" fmla="*/ 82 w 147"/>
                <a:gd name="T1" fmla="*/ 27 h 119"/>
                <a:gd name="T2" fmla="*/ 82 w 147"/>
                <a:gd name="T3" fmla="*/ 27 h 119"/>
                <a:gd name="T4" fmla="*/ 75 w 147"/>
                <a:gd name="T5" fmla="*/ 40 h 119"/>
                <a:gd name="T6" fmla="*/ 64 w 147"/>
                <a:gd name="T7" fmla="*/ 47 h 119"/>
                <a:gd name="T8" fmla="*/ 53 w 147"/>
                <a:gd name="T9" fmla="*/ 54 h 119"/>
                <a:gd name="T10" fmla="*/ 36 w 147"/>
                <a:gd name="T11" fmla="*/ 59 h 119"/>
                <a:gd name="T12" fmla="*/ 23 w 147"/>
                <a:gd name="T13" fmla="*/ 61 h 119"/>
                <a:gd name="T14" fmla="*/ 12 w 147"/>
                <a:gd name="T15" fmla="*/ 62 h 119"/>
                <a:gd name="T16" fmla="*/ 3 w 147"/>
                <a:gd name="T17" fmla="*/ 63 h 119"/>
                <a:gd name="T18" fmla="*/ 1 w 147"/>
                <a:gd name="T19" fmla="*/ 62 h 119"/>
                <a:gd name="T20" fmla="*/ 0 w 147"/>
                <a:gd name="T21" fmla="*/ 118 h 119"/>
                <a:gd name="T22" fmla="*/ 1 w 147"/>
                <a:gd name="T23" fmla="*/ 117 h 119"/>
                <a:gd name="T24" fmla="*/ 6 w 147"/>
                <a:gd name="T25" fmla="*/ 118 h 119"/>
                <a:gd name="T26" fmla="*/ 10 w 147"/>
                <a:gd name="T27" fmla="*/ 117 h 119"/>
                <a:gd name="T28" fmla="*/ 20 w 147"/>
                <a:gd name="T29" fmla="*/ 117 h 119"/>
                <a:gd name="T30" fmla="*/ 28 w 147"/>
                <a:gd name="T31" fmla="*/ 115 h 119"/>
                <a:gd name="T32" fmla="*/ 40 w 147"/>
                <a:gd name="T33" fmla="*/ 115 h 119"/>
                <a:gd name="T34" fmla="*/ 51 w 147"/>
                <a:gd name="T35" fmla="*/ 111 h 119"/>
                <a:gd name="T36" fmla="*/ 64 w 147"/>
                <a:gd name="T37" fmla="*/ 108 h 119"/>
                <a:gd name="T38" fmla="*/ 77 w 147"/>
                <a:gd name="T39" fmla="*/ 104 h 119"/>
                <a:gd name="T40" fmla="*/ 89 w 147"/>
                <a:gd name="T41" fmla="*/ 99 h 119"/>
                <a:gd name="T42" fmla="*/ 101 w 147"/>
                <a:gd name="T43" fmla="*/ 92 h 119"/>
                <a:gd name="T44" fmla="*/ 113 w 147"/>
                <a:gd name="T45" fmla="*/ 82 h 119"/>
                <a:gd name="T46" fmla="*/ 123 w 147"/>
                <a:gd name="T47" fmla="*/ 72 h 119"/>
                <a:gd name="T48" fmla="*/ 132 w 147"/>
                <a:gd name="T49" fmla="*/ 62 h 119"/>
                <a:gd name="T50" fmla="*/ 139 w 147"/>
                <a:gd name="T51" fmla="*/ 48 h 119"/>
                <a:gd name="T52" fmla="*/ 145 w 147"/>
                <a:gd name="T53" fmla="*/ 32 h 119"/>
                <a:gd name="T54" fmla="*/ 146 w 147"/>
                <a:gd name="T55" fmla="*/ 28 h 119"/>
                <a:gd name="T56" fmla="*/ 145 w 147"/>
                <a:gd name="T57" fmla="*/ 22 h 119"/>
                <a:gd name="T58" fmla="*/ 141 w 147"/>
                <a:gd name="T59" fmla="*/ 17 h 119"/>
                <a:gd name="T60" fmla="*/ 138 w 147"/>
                <a:gd name="T61" fmla="*/ 13 h 119"/>
                <a:gd name="T62" fmla="*/ 133 w 147"/>
                <a:gd name="T63" fmla="*/ 7 h 119"/>
                <a:gd name="T64" fmla="*/ 129 w 147"/>
                <a:gd name="T65" fmla="*/ 2 h 119"/>
                <a:gd name="T66" fmla="*/ 125 w 147"/>
                <a:gd name="T67" fmla="*/ 0 h 119"/>
                <a:gd name="T68" fmla="*/ 118 w 147"/>
                <a:gd name="T69" fmla="*/ 0 h 119"/>
                <a:gd name="T70" fmla="*/ 111 w 147"/>
                <a:gd name="T71" fmla="*/ 2 h 119"/>
                <a:gd name="T72" fmla="*/ 106 w 147"/>
                <a:gd name="T73" fmla="*/ 3 h 119"/>
                <a:gd name="T74" fmla="*/ 101 w 147"/>
                <a:gd name="T75" fmla="*/ 5 h 119"/>
                <a:gd name="T76" fmla="*/ 95 w 147"/>
                <a:gd name="T77" fmla="*/ 7 h 119"/>
                <a:gd name="T78" fmla="*/ 90 w 147"/>
                <a:gd name="T79" fmla="*/ 11 h 119"/>
                <a:gd name="T80" fmla="*/ 88 w 147"/>
                <a:gd name="T81" fmla="*/ 14 h 119"/>
                <a:gd name="T82" fmla="*/ 85 w 147"/>
                <a:gd name="T83" fmla="*/ 20 h 119"/>
                <a:gd name="T84" fmla="*/ 82 w 147"/>
                <a:gd name="T85" fmla="*/ 27 h 11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7"/>
                <a:gd name="T130" fmla="*/ 0 h 119"/>
                <a:gd name="T131" fmla="*/ 147 w 147"/>
                <a:gd name="T132" fmla="*/ 119 h 11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7" h="119">
                  <a:moveTo>
                    <a:pt x="82" y="27"/>
                  </a:moveTo>
                  <a:lnTo>
                    <a:pt x="82" y="27"/>
                  </a:lnTo>
                  <a:lnTo>
                    <a:pt x="75" y="40"/>
                  </a:lnTo>
                  <a:lnTo>
                    <a:pt x="64" y="47"/>
                  </a:lnTo>
                  <a:lnTo>
                    <a:pt x="53" y="54"/>
                  </a:lnTo>
                  <a:lnTo>
                    <a:pt x="36" y="59"/>
                  </a:lnTo>
                  <a:lnTo>
                    <a:pt x="23" y="61"/>
                  </a:lnTo>
                  <a:lnTo>
                    <a:pt x="12" y="62"/>
                  </a:lnTo>
                  <a:lnTo>
                    <a:pt x="3" y="63"/>
                  </a:lnTo>
                  <a:lnTo>
                    <a:pt x="1" y="62"/>
                  </a:lnTo>
                  <a:lnTo>
                    <a:pt x="0" y="118"/>
                  </a:lnTo>
                  <a:lnTo>
                    <a:pt x="1" y="117"/>
                  </a:lnTo>
                  <a:lnTo>
                    <a:pt x="6" y="118"/>
                  </a:lnTo>
                  <a:lnTo>
                    <a:pt x="10" y="117"/>
                  </a:lnTo>
                  <a:lnTo>
                    <a:pt x="20" y="117"/>
                  </a:lnTo>
                  <a:lnTo>
                    <a:pt x="28" y="115"/>
                  </a:lnTo>
                  <a:lnTo>
                    <a:pt x="40" y="115"/>
                  </a:lnTo>
                  <a:lnTo>
                    <a:pt x="51" y="111"/>
                  </a:lnTo>
                  <a:lnTo>
                    <a:pt x="64" y="108"/>
                  </a:lnTo>
                  <a:lnTo>
                    <a:pt x="77" y="104"/>
                  </a:lnTo>
                  <a:lnTo>
                    <a:pt x="89" y="99"/>
                  </a:lnTo>
                  <a:lnTo>
                    <a:pt x="101" y="92"/>
                  </a:lnTo>
                  <a:lnTo>
                    <a:pt x="113" y="82"/>
                  </a:lnTo>
                  <a:lnTo>
                    <a:pt x="123" y="72"/>
                  </a:lnTo>
                  <a:lnTo>
                    <a:pt x="132" y="62"/>
                  </a:lnTo>
                  <a:lnTo>
                    <a:pt x="139" y="48"/>
                  </a:lnTo>
                  <a:lnTo>
                    <a:pt x="145" y="32"/>
                  </a:lnTo>
                  <a:lnTo>
                    <a:pt x="146" y="28"/>
                  </a:lnTo>
                  <a:lnTo>
                    <a:pt x="145" y="22"/>
                  </a:lnTo>
                  <a:lnTo>
                    <a:pt x="141" y="17"/>
                  </a:lnTo>
                  <a:lnTo>
                    <a:pt x="138" y="13"/>
                  </a:lnTo>
                  <a:lnTo>
                    <a:pt x="133" y="7"/>
                  </a:lnTo>
                  <a:lnTo>
                    <a:pt x="129" y="2"/>
                  </a:lnTo>
                  <a:lnTo>
                    <a:pt x="125" y="0"/>
                  </a:lnTo>
                  <a:lnTo>
                    <a:pt x="118" y="0"/>
                  </a:lnTo>
                  <a:lnTo>
                    <a:pt x="111" y="2"/>
                  </a:lnTo>
                  <a:lnTo>
                    <a:pt x="106" y="3"/>
                  </a:lnTo>
                  <a:lnTo>
                    <a:pt x="101" y="5"/>
                  </a:lnTo>
                  <a:lnTo>
                    <a:pt x="95" y="7"/>
                  </a:lnTo>
                  <a:lnTo>
                    <a:pt x="90" y="11"/>
                  </a:lnTo>
                  <a:lnTo>
                    <a:pt x="88" y="14"/>
                  </a:lnTo>
                  <a:lnTo>
                    <a:pt x="85" y="20"/>
                  </a:lnTo>
                  <a:lnTo>
                    <a:pt x="82" y="27"/>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0976" name="Freeform 14"/>
            <p:cNvSpPr>
              <a:spLocks/>
            </p:cNvSpPr>
            <p:nvPr/>
          </p:nvSpPr>
          <p:spPr bwMode="auto">
            <a:xfrm>
              <a:off x="4079" y="1951"/>
              <a:ext cx="170" cy="148"/>
            </a:xfrm>
            <a:custGeom>
              <a:avLst/>
              <a:gdLst>
                <a:gd name="T0" fmla="*/ 3 w 170"/>
                <a:gd name="T1" fmla="*/ 147 h 148"/>
                <a:gd name="T2" fmla="*/ 9 w 170"/>
                <a:gd name="T3" fmla="*/ 145 h 148"/>
                <a:gd name="T4" fmla="*/ 19 w 170"/>
                <a:gd name="T5" fmla="*/ 143 h 148"/>
                <a:gd name="T6" fmla="*/ 29 w 170"/>
                <a:gd name="T7" fmla="*/ 141 h 148"/>
                <a:gd name="T8" fmla="*/ 44 w 170"/>
                <a:gd name="T9" fmla="*/ 138 h 148"/>
                <a:gd name="T10" fmla="*/ 56 w 170"/>
                <a:gd name="T11" fmla="*/ 135 h 148"/>
                <a:gd name="T12" fmla="*/ 68 w 170"/>
                <a:gd name="T13" fmla="*/ 130 h 148"/>
                <a:gd name="T14" fmla="*/ 84 w 170"/>
                <a:gd name="T15" fmla="*/ 126 h 148"/>
                <a:gd name="T16" fmla="*/ 98 w 170"/>
                <a:gd name="T17" fmla="*/ 122 h 148"/>
                <a:gd name="T18" fmla="*/ 110 w 170"/>
                <a:gd name="T19" fmla="*/ 117 h 148"/>
                <a:gd name="T20" fmla="*/ 126 w 170"/>
                <a:gd name="T21" fmla="*/ 112 h 148"/>
                <a:gd name="T22" fmla="*/ 137 w 170"/>
                <a:gd name="T23" fmla="*/ 107 h 148"/>
                <a:gd name="T24" fmla="*/ 147 w 170"/>
                <a:gd name="T25" fmla="*/ 100 h 148"/>
                <a:gd name="T26" fmla="*/ 155 w 170"/>
                <a:gd name="T27" fmla="*/ 93 h 148"/>
                <a:gd name="T28" fmla="*/ 162 w 170"/>
                <a:gd name="T29" fmla="*/ 89 h 148"/>
                <a:gd name="T30" fmla="*/ 167 w 170"/>
                <a:gd name="T31" fmla="*/ 82 h 148"/>
                <a:gd name="T32" fmla="*/ 169 w 170"/>
                <a:gd name="T33" fmla="*/ 75 h 148"/>
                <a:gd name="T34" fmla="*/ 166 w 170"/>
                <a:gd name="T35" fmla="*/ 67 h 148"/>
                <a:gd name="T36" fmla="*/ 161 w 170"/>
                <a:gd name="T37" fmla="*/ 61 h 148"/>
                <a:gd name="T38" fmla="*/ 153 w 170"/>
                <a:gd name="T39" fmla="*/ 52 h 148"/>
                <a:gd name="T40" fmla="*/ 143 w 170"/>
                <a:gd name="T41" fmla="*/ 47 h 148"/>
                <a:gd name="T42" fmla="*/ 130 w 170"/>
                <a:gd name="T43" fmla="*/ 41 h 148"/>
                <a:gd name="T44" fmla="*/ 115 w 170"/>
                <a:gd name="T45" fmla="*/ 34 h 148"/>
                <a:gd name="T46" fmla="*/ 100 w 170"/>
                <a:gd name="T47" fmla="*/ 27 h 148"/>
                <a:gd name="T48" fmla="*/ 85 w 170"/>
                <a:gd name="T49" fmla="*/ 22 h 148"/>
                <a:gd name="T50" fmla="*/ 70 w 170"/>
                <a:gd name="T51" fmla="*/ 17 h 148"/>
                <a:gd name="T52" fmla="*/ 54 w 170"/>
                <a:gd name="T53" fmla="*/ 12 h 148"/>
                <a:gd name="T54" fmla="*/ 40 w 170"/>
                <a:gd name="T55" fmla="*/ 7 h 148"/>
                <a:gd name="T56" fmla="*/ 27 w 170"/>
                <a:gd name="T57" fmla="*/ 5 h 148"/>
                <a:gd name="T58" fmla="*/ 15 w 170"/>
                <a:gd name="T59" fmla="*/ 2 h 148"/>
                <a:gd name="T60" fmla="*/ 8 w 170"/>
                <a:gd name="T61" fmla="*/ 0 h 148"/>
                <a:gd name="T62" fmla="*/ 2 w 170"/>
                <a:gd name="T63" fmla="*/ 1 h 148"/>
                <a:gd name="T64" fmla="*/ 0 w 170"/>
                <a:gd name="T65" fmla="*/ 0 h 148"/>
                <a:gd name="T66" fmla="*/ 3 w 170"/>
                <a:gd name="T67" fmla="*/ 147 h 14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70"/>
                <a:gd name="T103" fmla="*/ 0 h 148"/>
                <a:gd name="T104" fmla="*/ 170 w 170"/>
                <a:gd name="T105" fmla="*/ 148 h 14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70" h="148">
                  <a:moveTo>
                    <a:pt x="3" y="147"/>
                  </a:moveTo>
                  <a:lnTo>
                    <a:pt x="9" y="145"/>
                  </a:lnTo>
                  <a:lnTo>
                    <a:pt x="19" y="143"/>
                  </a:lnTo>
                  <a:lnTo>
                    <a:pt x="29" y="141"/>
                  </a:lnTo>
                  <a:lnTo>
                    <a:pt x="44" y="138"/>
                  </a:lnTo>
                  <a:lnTo>
                    <a:pt x="56" y="135"/>
                  </a:lnTo>
                  <a:lnTo>
                    <a:pt x="68" y="130"/>
                  </a:lnTo>
                  <a:lnTo>
                    <a:pt x="84" y="126"/>
                  </a:lnTo>
                  <a:lnTo>
                    <a:pt x="98" y="122"/>
                  </a:lnTo>
                  <a:lnTo>
                    <a:pt x="110" y="117"/>
                  </a:lnTo>
                  <a:lnTo>
                    <a:pt x="126" y="112"/>
                  </a:lnTo>
                  <a:lnTo>
                    <a:pt x="137" y="107"/>
                  </a:lnTo>
                  <a:lnTo>
                    <a:pt x="147" y="100"/>
                  </a:lnTo>
                  <a:lnTo>
                    <a:pt x="155" y="93"/>
                  </a:lnTo>
                  <a:lnTo>
                    <a:pt x="162" y="89"/>
                  </a:lnTo>
                  <a:lnTo>
                    <a:pt x="167" y="82"/>
                  </a:lnTo>
                  <a:lnTo>
                    <a:pt x="169" y="75"/>
                  </a:lnTo>
                  <a:lnTo>
                    <a:pt x="166" y="67"/>
                  </a:lnTo>
                  <a:lnTo>
                    <a:pt x="161" y="61"/>
                  </a:lnTo>
                  <a:lnTo>
                    <a:pt x="153" y="52"/>
                  </a:lnTo>
                  <a:lnTo>
                    <a:pt x="143" y="47"/>
                  </a:lnTo>
                  <a:lnTo>
                    <a:pt x="130" y="41"/>
                  </a:lnTo>
                  <a:lnTo>
                    <a:pt x="115" y="34"/>
                  </a:lnTo>
                  <a:lnTo>
                    <a:pt x="100" y="27"/>
                  </a:lnTo>
                  <a:lnTo>
                    <a:pt x="85" y="22"/>
                  </a:lnTo>
                  <a:lnTo>
                    <a:pt x="70" y="17"/>
                  </a:lnTo>
                  <a:lnTo>
                    <a:pt x="54" y="12"/>
                  </a:lnTo>
                  <a:lnTo>
                    <a:pt x="40" y="7"/>
                  </a:lnTo>
                  <a:lnTo>
                    <a:pt x="27" y="5"/>
                  </a:lnTo>
                  <a:lnTo>
                    <a:pt x="15" y="2"/>
                  </a:lnTo>
                  <a:lnTo>
                    <a:pt x="8" y="0"/>
                  </a:lnTo>
                  <a:lnTo>
                    <a:pt x="2" y="1"/>
                  </a:lnTo>
                  <a:lnTo>
                    <a:pt x="0" y="0"/>
                  </a:lnTo>
                  <a:lnTo>
                    <a:pt x="3" y="147"/>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40977" name="Freeform 15"/>
            <p:cNvSpPr>
              <a:spLocks/>
            </p:cNvSpPr>
            <p:nvPr/>
          </p:nvSpPr>
          <p:spPr bwMode="auto">
            <a:xfrm>
              <a:off x="4079" y="1951"/>
              <a:ext cx="176" cy="153"/>
            </a:xfrm>
            <a:custGeom>
              <a:avLst/>
              <a:gdLst>
                <a:gd name="T0" fmla="*/ 3 w 176"/>
                <a:gd name="T1" fmla="*/ 152 h 153"/>
                <a:gd name="T2" fmla="*/ 3 w 176"/>
                <a:gd name="T3" fmla="*/ 152 h 153"/>
                <a:gd name="T4" fmla="*/ 9 w 176"/>
                <a:gd name="T5" fmla="*/ 151 h 153"/>
                <a:gd name="T6" fmla="*/ 19 w 176"/>
                <a:gd name="T7" fmla="*/ 150 h 153"/>
                <a:gd name="T8" fmla="*/ 30 w 176"/>
                <a:gd name="T9" fmla="*/ 146 h 153"/>
                <a:gd name="T10" fmla="*/ 43 w 176"/>
                <a:gd name="T11" fmla="*/ 144 h 153"/>
                <a:gd name="T12" fmla="*/ 57 w 176"/>
                <a:gd name="T13" fmla="*/ 140 h 153"/>
                <a:gd name="T14" fmla="*/ 71 w 176"/>
                <a:gd name="T15" fmla="*/ 137 h 153"/>
                <a:gd name="T16" fmla="*/ 85 w 176"/>
                <a:gd name="T17" fmla="*/ 132 h 153"/>
                <a:gd name="T18" fmla="*/ 101 w 176"/>
                <a:gd name="T19" fmla="*/ 127 h 153"/>
                <a:gd name="T20" fmla="*/ 114 w 176"/>
                <a:gd name="T21" fmla="*/ 122 h 153"/>
                <a:gd name="T22" fmla="*/ 128 w 176"/>
                <a:gd name="T23" fmla="*/ 116 h 153"/>
                <a:gd name="T24" fmla="*/ 141 w 176"/>
                <a:gd name="T25" fmla="*/ 111 h 153"/>
                <a:gd name="T26" fmla="*/ 151 w 176"/>
                <a:gd name="T27" fmla="*/ 104 h 153"/>
                <a:gd name="T28" fmla="*/ 161 w 176"/>
                <a:gd name="T29" fmla="*/ 98 h 153"/>
                <a:gd name="T30" fmla="*/ 168 w 176"/>
                <a:gd name="T31" fmla="*/ 92 h 153"/>
                <a:gd name="T32" fmla="*/ 173 w 176"/>
                <a:gd name="T33" fmla="*/ 85 h 153"/>
                <a:gd name="T34" fmla="*/ 175 w 176"/>
                <a:gd name="T35" fmla="*/ 78 h 153"/>
                <a:gd name="T36" fmla="*/ 172 w 176"/>
                <a:gd name="T37" fmla="*/ 70 h 153"/>
                <a:gd name="T38" fmla="*/ 166 w 176"/>
                <a:gd name="T39" fmla="*/ 63 h 153"/>
                <a:gd name="T40" fmla="*/ 158 w 176"/>
                <a:gd name="T41" fmla="*/ 55 h 153"/>
                <a:gd name="T42" fmla="*/ 148 w 176"/>
                <a:gd name="T43" fmla="*/ 49 h 153"/>
                <a:gd name="T44" fmla="*/ 134 w 176"/>
                <a:gd name="T45" fmla="*/ 43 h 153"/>
                <a:gd name="T46" fmla="*/ 119 w 176"/>
                <a:gd name="T47" fmla="*/ 35 h 153"/>
                <a:gd name="T48" fmla="*/ 103 w 176"/>
                <a:gd name="T49" fmla="*/ 29 h 153"/>
                <a:gd name="T50" fmla="*/ 88 w 176"/>
                <a:gd name="T51" fmla="*/ 23 h 153"/>
                <a:gd name="T52" fmla="*/ 72 w 176"/>
                <a:gd name="T53" fmla="*/ 18 h 153"/>
                <a:gd name="T54" fmla="*/ 56 w 176"/>
                <a:gd name="T55" fmla="*/ 13 h 153"/>
                <a:gd name="T56" fmla="*/ 41 w 176"/>
                <a:gd name="T57" fmla="*/ 8 h 153"/>
                <a:gd name="T58" fmla="*/ 28 w 176"/>
                <a:gd name="T59" fmla="*/ 5 h 153"/>
                <a:gd name="T60" fmla="*/ 16 w 176"/>
                <a:gd name="T61" fmla="*/ 3 h 153"/>
                <a:gd name="T62" fmla="*/ 8 w 176"/>
                <a:gd name="T63" fmla="*/ 0 h 153"/>
                <a:gd name="T64" fmla="*/ 2 w 176"/>
                <a:gd name="T65" fmla="*/ 1 h 153"/>
                <a:gd name="T66" fmla="*/ 0 w 176"/>
                <a:gd name="T67" fmla="*/ 0 h 153"/>
                <a:gd name="T68" fmla="*/ 3 w 176"/>
                <a:gd name="T69" fmla="*/ 152 h 15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76"/>
                <a:gd name="T106" fmla="*/ 0 h 153"/>
                <a:gd name="T107" fmla="*/ 176 w 176"/>
                <a:gd name="T108" fmla="*/ 153 h 15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76" h="153">
                  <a:moveTo>
                    <a:pt x="3" y="152"/>
                  </a:moveTo>
                  <a:lnTo>
                    <a:pt x="3" y="152"/>
                  </a:lnTo>
                  <a:lnTo>
                    <a:pt x="9" y="151"/>
                  </a:lnTo>
                  <a:lnTo>
                    <a:pt x="19" y="150"/>
                  </a:lnTo>
                  <a:lnTo>
                    <a:pt x="30" y="146"/>
                  </a:lnTo>
                  <a:lnTo>
                    <a:pt x="43" y="144"/>
                  </a:lnTo>
                  <a:lnTo>
                    <a:pt x="57" y="140"/>
                  </a:lnTo>
                  <a:lnTo>
                    <a:pt x="71" y="137"/>
                  </a:lnTo>
                  <a:lnTo>
                    <a:pt x="85" y="132"/>
                  </a:lnTo>
                  <a:lnTo>
                    <a:pt x="101" y="127"/>
                  </a:lnTo>
                  <a:lnTo>
                    <a:pt x="114" y="122"/>
                  </a:lnTo>
                  <a:lnTo>
                    <a:pt x="128" y="116"/>
                  </a:lnTo>
                  <a:lnTo>
                    <a:pt x="141" y="111"/>
                  </a:lnTo>
                  <a:lnTo>
                    <a:pt x="151" y="104"/>
                  </a:lnTo>
                  <a:lnTo>
                    <a:pt x="161" y="98"/>
                  </a:lnTo>
                  <a:lnTo>
                    <a:pt x="168" y="92"/>
                  </a:lnTo>
                  <a:lnTo>
                    <a:pt x="173" y="85"/>
                  </a:lnTo>
                  <a:lnTo>
                    <a:pt x="175" y="78"/>
                  </a:lnTo>
                  <a:lnTo>
                    <a:pt x="172" y="70"/>
                  </a:lnTo>
                  <a:lnTo>
                    <a:pt x="166" y="63"/>
                  </a:lnTo>
                  <a:lnTo>
                    <a:pt x="158" y="55"/>
                  </a:lnTo>
                  <a:lnTo>
                    <a:pt x="148" y="49"/>
                  </a:lnTo>
                  <a:lnTo>
                    <a:pt x="134" y="43"/>
                  </a:lnTo>
                  <a:lnTo>
                    <a:pt x="119" y="35"/>
                  </a:lnTo>
                  <a:lnTo>
                    <a:pt x="103" y="29"/>
                  </a:lnTo>
                  <a:lnTo>
                    <a:pt x="88" y="23"/>
                  </a:lnTo>
                  <a:lnTo>
                    <a:pt x="72" y="18"/>
                  </a:lnTo>
                  <a:lnTo>
                    <a:pt x="56" y="13"/>
                  </a:lnTo>
                  <a:lnTo>
                    <a:pt x="41" y="8"/>
                  </a:lnTo>
                  <a:lnTo>
                    <a:pt x="28" y="5"/>
                  </a:lnTo>
                  <a:lnTo>
                    <a:pt x="16" y="3"/>
                  </a:lnTo>
                  <a:lnTo>
                    <a:pt x="8" y="0"/>
                  </a:lnTo>
                  <a:lnTo>
                    <a:pt x="2" y="1"/>
                  </a:lnTo>
                  <a:lnTo>
                    <a:pt x="0" y="0"/>
                  </a:lnTo>
                  <a:lnTo>
                    <a:pt x="3" y="152"/>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0978" name="Freeform 16"/>
            <p:cNvSpPr>
              <a:spLocks/>
            </p:cNvSpPr>
            <p:nvPr/>
          </p:nvSpPr>
          <p:spPr bwMode="auto">
            <a:xfrm>
              <a:off x="4086" y="1952"/>
              <a:ext cx="162" cy="76"/>
            </a:xfrm>
            <a:custGeom>
              <a:avLst/>
              <a:gdLst>
                <a:gd name="T0" fmla="*/ 161 w 162"/>
                <a:gd name="T1" fmla="*/ 75 h 76"/>
                <a:gd name="T2" fmla="*/ 159 w 162"/>
                <a:gd name="T3" fmla="*/ 69 h 76"/>
                <a:gd name="T4" fmla="*/ 154 w 162"/>
                <a:gd name="T5" fmla="*/ 61 h 76"/>
                <a:gd name="T6" fmla="*/ 147 w 162"/>
                <a:gd name="T7" fmla="*/ 54 h 76"/>
                <a:gd name="T8" fmla="*/ 136 w 162"/>
                <a:gd name="T9" fmla="*/ 47 h 76"/>
                <a:gd name="T10" fmla="*/ 126 w 162"/>
                <a:gd name="T11" fmla="*/ 42 h 76"/>
                <a:gd name="T12" fmla="*/ 111 w 162"/>
                <a:gd name="T13" fmla="*/ 35 h 76"/>
                <a:gd name="T14" fmla="*/ 97 w 162"/>
                <a:gd name="T15" fmla="*/ 30 h 76"/>
                <a:gd name="T16" fmla="*/ 82 w 162"/>
                <a:gd name="T17" fmla="*/ 24 h 76"/>
                <a:gd name="T18" fmla="*/ 67 w 162"/>
                <a:gd name="T19" fmla="*/ 20 h 76"/>
                <a:gd name="T20" fmla="*/ 52 w 162"/>
                <a:gd name="T21" fmla="*/ 14 h 76"/>
                <a:gd name="T22" fmla="*/ 37 w 162"/>
                <a:gd name="T23" fmla="*/ 10 h 76"/>
                <a:gd name="T24" fmla="*/ 26 w 162"/>
                <a:gd name="T25" fmla="*/ 7 h 76"/>
                <a:gd name="T26" fmla="*/ 15 w 162"/>
                <a:gd name="T27" fmla="*/ 5 h 76"/>
                <a:gd name="T28" fmla="*/ 7 w 162"/>
                <a:gd name="T29" fmla="*/ 2 h 76"/>
                <a:gd name="T30" fmla="*/ 1 w 162"/>
                <a:gd name="T31" fmla="*/ 1 h 76"/>
                <a:gd name="T32" fmla="*/ 0 w 162"/>
                <a:gd name="T33" fmla="*/ 0 h 76"/>
                <a:gd name="T34" fmla="*/ 3 w 162"/>
                <a:gd name="T35" fmla="*/ 75 h 76"/>
                <a:gd name="T36" fmla="*/ 161 w 162"/>
                <a:gd name="T37" fmla="*/ 75 h 7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62"/>
                <a:gd name="T58" fmla="*/ 0 h 76"/>
                <a:gd name="T59" fmla="*/ 162 w 162"/>
                <a:gd name="T60" fmla="*/ 76 h 7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62" h="76">
                  <a:moveTo>
                    <a:pt x="161" y="75"/>
                  </a:moveTo>
                  <a:lnTo>
                    <a:pt x="159" y="69"/>
                  </a:lnTo>
                  <a:lnTo>
                    <a:pt x="154" y="61"/>
                  </a:lnTo>
                  <a:lnTo>
                    <a:pt x="147" y="54"/>
                  </a:lnTo>
                  <a:lnTo>
                    <a:pt x="136" y="47"/>
                  </a:lnTo>
                  <a:lnTo>
                    <a:pt x="126" y="42"/>
                  </a:lnTo>
                  <a:lnTo>
                    <a:pt x="111" y="35"/>
                  </a:lnTo>
                  <a:lnTo>
                    <a:pt x="97" y="30"/>
                  </a:lnTo>
                  <a:lnTo>
                    <a:pt x="82" y="24"/>
                  </a:lnTo>
                  <a:lnTo>
                    <a:pt x="67" y="20"/>
                  </a:lnTo>
                  <a:lnTo>
                    <a:pt x="52" y="14"/>
                  </a:lnTo>
                  <a:lnTo>
                    <a:pt x="37" y="10"/>
                  </a:lnTo>
                  <a:lnTo>
                    <a:pt x="26" y="7"/>
                  </a:lnTo>
                  <a:lnTo>
                    <a:pt x="15" y="5"/>
                  </a:lnTo>
                  <a:lnTo>
                    <a:pt x="7" y="2"/>
                  </a:lnTo>
                  <a:lnTo>
                    <a:pt x="1" y="1"/>
                  </a:lnTo>
                  <a:lnTo>
                    <a:pt x="0" y="0"/>
                  </a:lnTo>
                  <a:lnTo>
                    <a:pt x="3" y="75"/>
                  </a:lnTo>
                  <a:lnTo>
                    <a:pt x="161" y="75"/>
                  </a:lnTo>
                </a:path>
              </a:pathLst>
            </a:custGeom>
            <a:solidFill>
              <a:srgbClr val="000000"/>
            </a:solidFill>
            <a:ln w="12700" cap="rnd" cmpd="sng">
              <a:noFill/>
              <a:prstDash val="solid"/>
              <a:round/>
              <a:headEnd type="none" w="med" len="med"/>
              <a:tailEnd type="none" w="med" len="med"/>
            </a:ln>
          </p:spPr>
          <p:txBody>
            <a:bodyPr/>
            <a:lstStyle/>
            <a:p>
              <a:endParaRPr lang="en-GB"/>
            </a:p>
          </p:txBody>
        </p:sp>
        <p:sp>
          <p:nvSpPr>
            <p:cNvPr id="40979" name="Freeform 17"/>
            <p:cNvSpPr>
              <a:spLocks/>
            </p:cNvSpPr>
            <p:nvPr/>
          </p:nvSpPr>
          <p:spPr bwMode="auto">
            <a:xfrm>
              <a:off x="4086" y="1953"/>
              <a:ext cx="168" cy="81"/>
            </a:xfrm>
            <a:custGeom>
              <a:avLst/>
              <a:gdLst>
                <a:gd name="T0" fmla="*/ 167 w 168"/>
                <a:gd name="T1" fmla="*/ 77 h 81"/>
                <a:gd name="T2" fmla="*/ 167 w 168"/>
                <a:gd name="T3" fmla="*/ 77 h 81"/>
                <a:gd name="T4" fmla="*/ 165 w 168"/>
                <a:gd name="T5" fmla="*/ 71 h 81"/>
                <a:gd name="T6" fmla="*/ 159 w 168"/>
                <a:gd name="T7" fmla="*/ 63 h 81"/>
                <a:gd name="T8" fmla="*/ 152 w 168"/>
                <a:gd name="T9" fmla="*/ 55 h 81"/>
                <a:gd name="T10" fmla="*/ 141 w 168"/>
                <a:gd name="T11" fmla="*/ 48 h 81"/>
                <a:gd name="T12" fmla="*/ 130 w 168"/>
                <a:gd name="T13" fmla="*/ 43 h 81"/>
                <a:gd name="T14" fmla="*/ 115 w 168"/>
                <a:gd name="T15" fmla="*/ 35 h 81"/>
                <a:gd name="T16" fmla="*/ 99 w 168"/>
                <a:gd name="T17" fmla="*/ 30 h 81"/>
                <a:gd name="T18" fmla="*/ 85 w 168"/>
                <a:gd name="T19" fmla="*/ 24 h 81"/>
                <a:gd name="T20" fmla="*/ 68 w 168"/>
                <a:gd name="T21" fmla="*/ 19 h 81"/>
                <a:gd name="T22" fmla="*/ 53 w 168"/>
                <a:gd name="T23" fmla="*/ 14 h 81"/>
                <a:gd name="T24" fmla="*/ 38 w 168"/>
                <a:gd name="T25" fmla="*/ 10 h 81"/>
                <a:gd name="T26" fmla="*/ 27 w 168"/>
                <a:gd name="T27" fmla="*/ 7 h 81"/>
                <a:gd name="T28" fmla="*/ 15 w 168"/>
                <a:gd name="T29" fmla="*/ 5 h 81"/>
                <a:gd name="T30" fmla="*/ 6 w 168"/>
                <a:gd name="T31" fmla="*/ 2 h 81"/>
                <a:gd name="T32" fmla="*/ 1 w 168"/>
                <a:gd name="T33" fmla="*/ 1 h 81"/>
                <a:gd name="T34" fmla="*/ 0 w 168"/>
                <a:gd name="T35" fmla="*/ 0 h 81"/>
                <a:gd name="T36" fmla="*/ 1 w 168"/>
                <a:gd name="T37" fmla="*/ 80 h 81"/>
                <a:gd name="T38" fmla="*/ 167 w 168"/>
                <a:gd name="T39" fmla="*/ 77 h 8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68"/>
                <a:gd name="T61" fmla="*/ 0 h 81"/>
                <a:gd name="T62" fmla="*/ 168 w 168"/>
                <a:gd name="T63" fmla="*/ 81 h 8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68" h="81">
                  <a:moveTo>
                    <a:pt x="167" y="77"/>
                  </a:moveTo>
                  <a:lnTo>
                    <a:pt x="167" y="77"/>
                  </a:lnTo>
                  <a:lnTo>
                    <a:pt x="165" y="71"/>
                  </a:lnTo>
                  <a:lnTo>
                    <a:pt x="159" y="63"/>
                  </a:lnTo>
                  <a:lnTo>
                    <a:pt x="152" y="55"/>
                  </a:lnTo>
                  <a:lnTo>
                    <a:pt x="141" y="48"/>
                  </a:lnTo>
                  <a:lnTo>
                    <a:pt x="130" y="43"/>
                  </a:lnTo>
                  <a:lnTo>
                    <a:pt x="115" y="35"/>
                  </a:lnTo>
                  <a:lnTo>
                    <a:pt x="99" y="30"/>
                  </a:lnTo>
                  <a:lnTo>
                    <a:pt x="85" y="24"/>
                  </a:lnTo>
                  <a:lnTo>
                    <a:pt x="68" y="19"/>
                  </a:lnTo>
                  <a:lnTo>
                    <a:pt x="53" y="14"/>
                  </a:lnTo>
                  <a:lnTo>
                    <a:pt x="38" y="10"/>
                  </a:lnTo>
                  <a:lnTo>
                    <a:pt x="27" y="7"/>
                  </a:lnTo>
                  <a:lnTo>
                    <a:pt x="15" y="5"/>
                  </a:lnTo>
                  <a:lnTo>
                    <a:pt x="6" y="2"/>
                  </a:lnTo>
                  <a:lnTo>
                    <a:pt x="1" y="1"/>
                  </a:lnTo>
                  <a:lnTo>
                    <a:pt x="0" y="0"/>
                  </a:lnTo>
                  <a:lnTo>
                    <a:pt x="1" y="80"/>
                  </a:lnTo>
                  <a:lnTo>
                    <a:pt x="167" y="77"/>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0980" name="Freeform 18"/>
            <p:cNvSpPr>
              <a:spLocks/>
            </p:cNvSpPr>
            <p:nvPr/>
          </p:nvSpPr>
          <p:spPr bwMode="auto">
            <a:xfrm>
              <a:off x="4057" y="1946"/>
              <a:ext cx="198" cy="165"/>
            </a:xfrm>
            <a:custGeom>
              <a:avLst/>
              <a:gdLst>
                <a:gd name="T0" fmla="*/ 8 w 198"/>
                <a:gd name="T1" fmla="*/ 164 h 165"/>
                <a:gd name="T2" fmla="*/ 8 w 198"/>
                <a:gd name="T3" fmla="*/ 164 h 165"/>
                <a:gd name="T4" fmla="*/ 17 w 198"/>
                <a:gd name="T5" fmla="*/ 162 h 165"/>
                <a:gd name="T6" fmla="*/ 26 w 198"/>
                <a:gd name="T7" fmla="*/ 159 h 165"/>
                <a:gd name="T8" fmla="*/ 38 w 198"/>
                <a:gd name="T9" fmla="*/ 157 h 165"/>
                <a:gd name="T10" fmla="*/ 51 w 198"/>
                <a:gd name="T11" fmla="*/ 152 h 165"/>
                <a:gd name="T12" fmla="*/ 66 w 198"/>
                <a:gd name="T13" fmla="*/ 150 h 165"/>
                <a:gd name="T14" fmla="*/ 84 w 198"/>
                <a:gd name="T15" fmla="*/ 145 h 165"/>
                <a:gd name="T16" fmla="*/ 99 w 198"/>
                <a:gd name="T17" fmla="*/ 140 h 165"/>
                <a:gd name="T18" fmla="*/ 115 w 198"/>
                <a:gd name="T19" fmla="*/ 135 h 165"/>
                <a:gd name="T20" fmla="*/ 130 w 198"/>
                <a:gd name="T21" fmla="*/ 129 h 165"/>
                <a:gd name="T22" fmla="*/ 146 w 198"/>
                <a:gd name="T23" fmla="*/ 122 h 165"/>
                <a:gd name="T24" fmla="*/ 160 w 198"/>
                <a:gd name="T25" fmla="*/ 117 h 165"/>
                <a:gd name="T26" fmla="*/ 172 w 198"/>
                <a:gd name="T27" fmla="*/ 110 h 165"/>
                <a:gd name="T28" fmla="*/ 182 w 198"/>
                <a:gd name="T29" fmla="*/ 104 h 165"/>
                <a:gd name="T30" fmla="*/ 190 w 198"/>
                <a:gd name="T31" fmla="*/ 97 h 165"/>
                <a:gd name="T32" fmla="*/ 195 w 198"/>
                <a:gd name="T33" fmla="*/ 89 h 165"/>
                <a:gd name="T34" fmla="*/ 197 w 198"/>
                <a:gd name="T35" fmla="*/ 83 h 165"/>
                <a:gd name="T36" fmla="*/ 194 w 198"/>
                <a:gd name="T37" fmla="*/ 74 h 165"/>
                <a:gd name="T38" fmla="*/ 188 w 198"/>
                <a:gd name="T39" fmla="*/ 66 h 165"/>
                <a:gd name="T40" fmla="*/ 178 w 198"/>
                <a:gd name="T41" fmla="*/ 58 h 165"/>
                <a:gd name="T42" fmla="*/ 165 w 198"/>
                <a:gd name="T43" fmla="*/ 52 h 165"/>
                <a:gd name="T44" fmla="*/ 150 w 198"/>
                <a:gd name="T45" fmla="*/ 45 h 165"/>
                <a:gd name="T46" fmla="*/ 133 w 198"/>
                <a:gd name="T47" fmla="*/ 37 h 165"/>
                <a:gd name="T48" fmla="*/ 116 w 198"/>
                <a:gd name="T49" fmla="*/ 31 h 165"/>
                <a:gd name="T50" fmla="*/ 98 w 198"/>
                <a:gd name="T51" fmla="*/ 25 h 165"/>
                <a:gd name="T52" fmla="*/ 80 w 198"/>
                <a:gd name="T53" fmla="*/ 19 h 165"/>
                <a:gd name="T54" fmla="*/ 62 w 198"/>
                <a:gd name="T55" fmla="*/ 14 h 165"/>
                <a:gd name="T56" fmla="*/ 46 w 198"/>
                <a:gd name="T57" fmla="*/ 10 h 165"/>
                <a:gd name="T58" fmla="*/ 31 w 198"/>
                <a:gd name="T59" fmla="*/ 6 h 165"/>
                <a:gd name="T60" fmla="*/ 17 w 198"/>
                <a:gd name="T61" fmla="*/ 3 h 165"/>
                <a:gd name="T62" fmla="*/ 7 w 198"/>
                <a:gd name="T63" fmla="*/ 1 h 165"/>
                <a:gd name="T64" fmla="*/ 1 w 198"/>
                <a:gd name="T65" fmla="*/ 1 h 165"/>
                <a:gd name="T66" fmla="*/ 0 w 198"/>
                <a:gd name="T67" fmla="*/ 0 h 1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98"/>
                <a:gd name="T103" fmla="*/ 0 h 165"/>
                <a:gd name="T104" fmla="*/ 198 w 198"/>
                <a:gd name="T105" fmla="*/ 165 h 16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98" h="165">
                  <a:moveTo>
                    <a:pt x="8" y="164"/>
                  </a:moveTo>
                  <a:lnTo>
                    <a:pt x="8" y="164"/>
                  </a:lnTo>
                  <a:lnTo>
                    <a:pt x="17" y="162"/>
                  </a:lnTo>
                  <a:lnTo>
                    <a:pt x="26" y="159"/>
                  </a:lnTo>
                  <a:lnTo>
                    <a:pt x="38" y="157"/>
                  </a:lnTo>
                  <a:lnTo>
                    <a:pt x="51" y="152"/>
                  </a:lnTo>
                  <a:lnTo>
                    <a:pt x="66" y="150"/>
                  </a:lnTo>
                  <a:lnTo>
                    <a:pt x="84" y="145"/>
                  </a:lnTo>
                  <a:lnTo>
                    <a:pt x="99" y="140"/>
                  </a:lnTo>
                  <a:lnTo>
                    <a:pt x="115" y="135"/>
                  </a:lnTo>
                  <a:lnTo>
                    <a:pt x="130" y="129"/>
                  </a:lnTo>
                  <a:lnTo>
                    <a:pt x="146" y="122"/>
                  </a:lnTo>
                  <a:lnTo>
                    <a:pt x="160" y="117"/>
                  </a:lnTo>
                  <a:lnTo>
                    <a:pt x="172" y="110"/>
                  </a:lnTo>
                  <a:lnTo>
                    <a:pt x="182" y="104"/>
                  </a:lnTo>
                  <a:lnTo>
                    <a:pt x="190" y="97"/>
                  </a:lnTo>
                  <a:lnTo>
                    <a:pt x="195" y="89"/>
                  </a:lnTo>
                  <a:lnTo>
                    <a:pt x="197" y="83"/>
                  </a:lnTo>
                  <a:lnTo>
                    <a:pt x="194" y="74"/>
                  </a:lnTo>
                  <a:lnTo>
                    <a:pt x="188" y="66"/>
                  </a:lnTo>
                  <a:lnTo>
                    <a:pt x="178" y="58"/>
                  </a:lnTo>
                  <a:lnTo>
                    <a:pt x="165" y="52"/>
                  </a:lnTo>
                  <a:lnTo>
                    <a:pt x="150" y="45"/>
                  </a:lnTo>
                  <a:lnTo>
                    <a:pt x="133" y="37"/>
                  </a:lnTo>
                  <a:lnTo>
                    <a:pt x="116" y="31"/>
                  </a:lnTo>
                  <a:lnTo>
                    <a:pt x="98" y="25"/>
                  </a:lnTo>
                  <a:lnTo>
                    <a:pt x="80" y="19"/>
                  </a:lnTo>
                  <a:lnTo>
                    <a:pt x="62" y="14"/>
                  </a:lnTo>
                  <a:lnTo>
                    <a:pt x="46" y="10"/>
                  </a:lnTo>
                  <a:lnTo>
                    <a:pt x="31" y="6"/>
                  </a:lnTo>
                  <a:lnTo>
                    <a:pt x="17" y="3"/>
                  </a:lnTo>
                  <a:lnTo>
                    <a:pt x="7" y="1"/>
                  </a:lnTo>
                  <a:lnTo>
                    <a:pt x="1" y="1"/>
                  </a:lnTo>
                  <a:lnTo>
                    <a:pt x="0"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0981" name="Line 19"/>
            <p:cNvSpPr>
              <a:spLocks noChangeShapeType="1"/>
            </p:cNvSpPr>
            <p:nvPr/>
          </p:nvSpPr>
          <p:spPr bwMode="auto">
            <a:xfrm>
              <a:off x="4085" y="1957"/>
              <a:ext cx="3" cy="142"/>
            </a:xfrm>
            <a:prstGeom prst="line">
              <a:avLst/>
            </a:prstGeom>
            <a:noFill/>
            <a:ln w="12700">
              <a:solidFill>
                <a:srgbClr val="000000"/>
              </a:solidFill>
              <a:round/>
              <a:headEnd/>
              <a:tailEnd/>
            </a:ln>
          </p:spPr>
          <p:txBody>
            <a:bodyPr wrap="none" anchor="ctr"/>
            <a:lstStyle/>
            <a:p>
              <a:endParaRPr lang="en-GB"/>
            </a:p>
          </p:txBody>
        </p:sp>
        <p:sp>
          <p:nvSpPr>
            <p:cNvPr id="40982" name="Line 20"/>
            <p:cNvSpPr>
              <a:spLocks noChangeShapeType="1"/>
            </p:cNvSpPr>
            <p:nvPr/>
          </p:nvSpPr>
          <p:spPr bwMode="auto">
            <a:xfrm flipH="1">
              <a:off x="1676" y="1544"/>
              <a:ext cx="10" cy="6"/>
            </a:xfrm>
            <a:prstGeom prst="line">
              <a:avLst/>
            </a:prstGeom>
            <a:noFill/>
            <a:ln w="12700">
              <a:solidFill>
                <a:srgbClr val="FFFFFF"/>
              </a:solidFill>
              <a:round/>
              <a:headEnd/>
              <a:tailEnd/>
            </a:ln>
          </p:spPr>
          <p:txBody>
            <a:bodyPr wrap="none" anchor="ctr"/>
            <a:lstStyle/>
            <a:p>
              <a:endParaRPr lang="en-GB"/>
            </a:p>
          </p:txBody>
        </p:sp>
        <p:sp>
          <p:nvSpPr>
            <p:cNvPr id="40983" name="Freeform 21"/>
            <p:cNvSpPr>
              <a:spLocks/>
            </p:cNvSpPr>
            <p:nvPr/>
          </p:nvSpPr>
          <p:spPr bwMode="auto">
            <a:xfrm>
              <a:off x="1621" y="1541"/>
              <a:ext cx="60" cy="629"/>
            </a:xfrm>
            <a:custGeom>
              <a:avLst/>
              <a:gdLst>
                <a:gd name="T0" fmla="*/ 59 w 60"/>
                <a:gd name="T1" fmla="*/ 0 h 629"/>
                <a:gd name="T2" fmla="*/ 59 w 60"/>
                <a:gd name="T3" fmla="*/ 0 h 629"/>
                <a:gd name="T4" fmla="*/ 58 w 60"/>
                <a:gd name="T5" fmla="*/ 3 h 629"/>
                <a:gd name="T6" fmla="*/ 57 w 60"/>
                <a:gd name="T7" fmla="*/ 14 h 629"/>
                <a:gd name="T8" fmla="*/ 59 w 60"/>
                <a:gd name="T9" fmla="*/ 27 h 629"/>
                <a:gd name="T10" fmla="*/ 59 w 60"/>
                <a:gd name="T11" fmla="*/ 43 h 629"/>
                <a:gd name="T12" fmla="*/ 59 w 60"/>
                <a:gd name="T13" fmla="*/ 59 h 629"/>
                <a:gd name="T14" fmla="*/ 59 w 60"/>
                <a:gd name="T15" fmla="*/ 74 h 629"/>
                <a:gd name="T16" fmla="*/ 59 w 60"/>
                <a:gd name="T17" fmla="*/ 84 h 629"/>
                <a:gd name="T18" fmla="*/ 59 w 60"/>
                <a:gd name="T19" fmla="*/ 87 h 629"/>
                <a:gd name="T20" fmla="*/ 0 w 60"/>
                <a:gd name="T21" fmla="*/ 87 h 629"/>
                <a:gd name="T22" fmla="*/ 6 w 60"/>
                <a:gd name="T23" fmla="*/ 628 h 62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0"/>
                <a:gd name="T37" fmla="*/ 0 h 629"/>
                <a:gd name="T38" fmla="*/ 60 w 60"/>
                <a:gd name="T39" fmla="*/ 629 h 62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0" h="629">
                  <a:moveTo>
                    <a:pt x="59" y="0"/>
                  </a:moveTo>
                  <a:lnTo>
                    <a:pt x="59" y="0"/>
                  </a:lnTo>
                  <a:lnTo>
                    <a:pt x="58" y="3"/>
                  </a:lnTo>
                  <a:lnTo>
                    <a:pt x="57" y="14"/>
                  </a:lnTo>
                  <a:lnTo>
                    <a:pt x="59" y="27"/>
                  </a:lnTo>
                  <a:lnTo>
                    <a:pt x="59" y="43"/>
                  </a:lnTo>
                  <a:lnTo>
                    <a:pt x="59" y="59"/>
                  </a:lnTo>
                  <a:lnTo>
                    <a:pt x="59" y="74"/>
                  </a:lnTo>
                  <a:lnTo>
                    <a:pt x="59" y="84"/>
                  </a:lnTo>
                  <a:lnTo>
                    <a:pt x="59" y="87"/>
                  </a:lnTo>
                  <a:lnTo>
                    <a:pt x="0" y="87"/>
                  </a:lnTo>
                  <a:lnTo>
                    <a:pt x="6" y="628"/>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0984" name="Freeform 22"/>
            <p:cNvSpPr>
              <a:spLocks/>
            </p:cNvSpPr>
            <p:nvPr/>
          </p:nvSpPr>
          <p:spPr bwMode="auto">
            <a:xfrm>
              <a:off x="2775" y="1791"/>
              <a:ext cx="862" cy="158"/>
            </a:xfrm>
            <a:custGeom>
              <a:avLst/>
              <a:gdLst>
                <a:gd name="T0" fmla="*/ 861 w 862"/>
                <a:gd name="T1" fmla="*/ 109 h 158"/>
                <a:gd name="T2" fmla="*/ 845 w 862"/>
                <a:gd name="T3" fmla="*/ 151 h 158"/>
                <a:gd name="T4" fmla="*/ 693 w 862"/>
                <a:gd name="T5" fmla="*/ 157 h 158"/>
                <a:gd name="T6" fmla="*/ 51 w 862"/>
                <a:gd name="T7" fmla="*/ 62 h 158"/>
                <a:gd name="T8" fmla="*/ 49 w 862"/>
                <a:gd name="T9" fmla="*/ 59 h 158"/>
                <a:gd name="T10" fmla="*/ 44 w 862"/>
                <a:gd name="T11" fmla="*/ 52 h 158"/>
                <a:gd name="T12" fmla="*/ 35 w 862"/>
                <a:gd name="T13" fmla="*/ 43 h 158"/>
                <a:gd name="T14" fmla="*/ 25 w 862"/>
                <a:gd name="T15" fmla="*/ 31 h 158"/>
                <a:gd name="T16" fmla="*/ 15 w 862"/>
                <a:gd name="T17" fmla="*/ 20 h 158"/>
                <a:gd name="T18" fmla="*/ 7 w 862"/>
                <a:gd name="T19" fmla="*/ 10 h 158"/>
                <a:gd name="T20" fmla="*/ 2 w 862"/>
                <a:gd name="T21" fmla="*/ 3 h 158"/>
                <a:gd name="T22" fmla="*/ 0 w 862"/>
                <a:gd name="T23" fmla="*/ 0 h 1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62"/>
                <a:gd name="T37" fmla="*/ 0 h 158"/>
                <a:gd name="T38" fmla="*/ 862 w 862"/>
                <a:gd name="T39" fmla="*/ 158 h 15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62" h="158">
                  <a:moveTo>
                    <a:pt x="861" y="109"/>
                  </a:moveTo>
                  <a:lnTo>
                    <a:pt x="845" y="151"/>
                  </a:lnTo>
                  <a:lnTo>
                    <a:pt x="693" y="157"/>
                  </a:lnTo>
                  <a:lnTo>
                    <a:pt x="51" y="62"/>
                  </a:lnTo>
                  <a:lnTo>
                    <a:pt x="49" y="59"/>
                  </a:lnTo>
                  <a:lnTo>
                    <a:pt x="44" y="52"/>
                  </a:lnTo>
                  <a:lnTo>
                    <a:pt x="35" y="43"/>
                  </a:lnTo>
                  <a:lnTo>
                    <a:pt x="25" y="31"/>
                  </a:lnTo>
                  <a:lnTo>
                    <a:pt x="15" y="20"/>
                  </a:lnTo>
                  <a:lnTo>
                    <a:pt x="7" y="10"/>
                  </a:lnTo>
                  <a:lnTo>
                    <a:pt x="2" y="3"/>
                  </a:lnTo>
                  <a:lnTo>
                    <a:pt x="0"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0985" name="Freeform 23"/>
            <p:cNvSpPr>
              <a:spLocks/>
            </p:cNvSpPr>
            <p:nvPr/>
          </p:nvSpPr>
          <p:spPr bwMode="auto">
            <a:xfrm>
              <a:off x="2753" y="1799"/>
              <a:ext cx="896" cy="171"/>
            </a:xfrm>
            <a:custGeom>
              <a:avLst/>
              <a:gdLst>
                <a:gd name="T0" fmla="*/ 895 w 896"/>
                <a:gd name="T1" fmla="*/ 101 h 171"/>
                <a:gd name="T2" fmla="*/ 868 w 896"/>
                <a:gd name="T3" fmla="*/ 165 h 171"/>
                <a:gd name="T4" fmla="*/ 710 w 896"/>
                <a:gd name="T5" fmla="*/ 170 h 171"/>
                <a:gd name="T6" fmla="*/ 60 w 896"/>
                <a:gd name="T7" fmla="*/ 74 h 171"/>
                <a:gd name="T8" fmla="*/ 0 w 896"/>
                <a:gd name="T9" fmla="*/ 0 h 171"/>
                <a:gd name="T10" fmla="*/ 0 60000 65536"/>
                <a:gd name="T11" fmla="*/ 0 60000 65536"/>
                <a:gd name="T12" fmla="*/ 0 60000 65536"/>
                <a:gd name="T13" fmla="*/ 0 60000 65536"/>
                <a:gd name="T14" fmla="*/ 0 60000 65536"/>
                <a:gd name="T15" fmla="*/ 0 w 896"/>
                <a:gd name="T16" fmla="*/ 0 h 171"/>
                <a:gd name="T17" fmla="*/ 896 w 896"/>
                <a:gd name="T18" fmla="*/ 171 h 171"/>
              </a:gdLst>
              <a:ahLst/>
              <a:cxnLst>
                <a:cxn ang="T10">
                  <a:pos x="T0" y="T1"/>
                </a:cxn>
                <a:cxn ang="T11">
                  <a:pos x="T2" y="T3"/>
                </a:cxn>
                <a:cxn ang="T12">
                  <a:pos x="T4" y="T5"/>
                </a:cxn>
                <a:cxn ang="T13">
                  <a:pos x="T6" y="T7"/>
                </a:cxn>
                <a:cxn ang="T14">
                  <a:pos x="T8" y="T9"/>
                </a:cxn>
              </a:cxnLst>
              <a:rect l="T15" t="T16" r="T17" b="T18"/>
              <a:pathLst>
                <a:path w="896" h="171">
                  <a:moveTo>
                    <a:pt x="895" y="101"/>
                  </a:moveTo>
                  <a:lnTo>
                    <a:pt x="868" y="165"/>
                  </a:lnTo>
                  <a:lnTo>
                    <a:pt x="710" y="170"/>
                  </a:lnTo>
                  <a:lnTo>
                    <a:pt x="60" y="74"/>
                  </a:lnTo>
                  <a:lnTo>
                    <a:pt x="0"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0986" name="Freeform 24"/>
            <p:cNvSpPr>
              <a:spLocks/>
            </p:cNvSpPr>
            <p:nvPr/>
          </p:nvSpPr>
          <p:spPr bwMode="auto">
            <a:xfrm>
              <a:off x="1457" y="1682"/>
              <a:ext cx="58" cy="263"/>
            </a:xfrm>
            <a:custGeom>
              <a:avLst/>
              <a:gdLst>
                <a:gd name="T0" fmla="*/ 28 w 58"/>
                <a:gd name="T1" fmla="*/ 0 h 263"/>
                <a:gd name="T2" fmla="*/ 57 w 58"/>
                <a:gd name="T3" fmla="*/ 0 h 263"/>
                <a:gd name="T4" fmla="*/ 55 w 58"/>
                <a:gd name="T5" fmla="*/ 11 h 263"/>
                <a:gd name="T6" fmla="*/ 52 w 58"/>
                <a:gd name="T7" fmla="*/ 39 h 263"/>
                <a:gd name="T8" fmla="*/ 48 w 58"/>
                <a:gd name="T9" fmla="*/ 80 h 263"/>
                <a:gd name="T10" fmla="*/ 44 w 58"/>
                <a:gd name="T11" fmla="*/ 128 h 263"/>
                <a:gd name="T12" fmla="*/ 38 w 58"/>
                <a:gd name="T13" fmla="*/ 175 h 263"/>
                <a:gd name="T14" fmla="*/ 34 w 58"/>
                <a:gd name="T15" fmla="*/ 215 h 263"/>
                <a:gd name="T16" fmla="*/ 31 w 58"/>
                <a:gd name="T17" fmla="*/ 245 h 263"/>
                <a:gd name="T18" fmla="*/ 29 w 58"/>
                <a:gd name="T19" fmla="*/ 255 h 263"/>
                <a:gd name="T20" fmla="*/ 32 w 58"/>
                <a:gd name="T21" fmla="*/ 256 h 263"/>
                <a:gd name="T22" fmla="*/ 35 w 58"/>
                <a:gd name="T23" fmla="*/ 257 h 263"/>
                <a:gd name="T24" fmla="*/ 39 w 58"/>
                <a:gd name="T25" fmla="*/ 257 h 263"/>
                <a:gd name="T26" fmla="*/ 45 w 58"/>
                <a:gd name="T27" fmla="*/ 257 h 263"/>
                <a:gd name="T28" fmla="*/ 48 w 58"/>
                <a:gd name="T29" fmla="*/ 257 h 263"/>
                <a:gd name="T30" fmla="*/ 50 w 58"/>
                <a:gd name="T31" fmla="*/ 258 h 263"/>
                <a:gd name="T32" fmla="*/ 51 w 58"/>
                <a:gd name="T33" fmla="*/ 257 h 263"/>
                <a:gd name="T34" fmla="*/ 51 w 58"/>
                <a:gd name="T35" fmla="*/ 262 h 263"/>
                <a:gd name="T36" fmla="*/ 0 w 58"/>
                <a:gd name="T37" fmla="*/ 261 h 26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8"/>
                <a:gd name="T58" fmla="*/ 0 h 263"/>
                <a:gd name="T59" fmla="*/ 58 w 58"/>
                <a:gd name="T60" fmla="*/ 263 h 26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8" h="263">
                  <a:moveTo>
                    <a:pt x="28" y="0"/>
                  </a:moveTo>
                  <a:lnTo>
                    <a:pt x="57" y="0"/>
                  </a:lnTo>
                  <a:lnTo>
                    <a:pt x="55" y="11"/>
                  </a:lnTo>
                  <a:lnTo>
                    <a:pt x="52" y="39"/>
                  </a:lnTo>
                  <a:lnTo>
                    <a:pt x="48" y="80"/>
                  </a:lnTo>
                  <a:lnTo>
                    <a:pt x="44" y="128"/>
                  </a:lnTo>
                  <a:lnTo>
                    <a:pt x="38" y="175"/>
                  </a:lnTo>
                  <a:lnTo>
                    <a:pt x="34" y="215"/>
                  </a:lnTo>
                  <a:lnTo>
                    <a:pt x="31" y="245"/>
                  </a:lnTo>
                  <a:lnTo>
                    <a:pt x="29" y="255"/>
                  </a:lnTo>
                  <a:lnTo>
                    <a:pt x="32" y="256"/>
                  </a:lnTo>
                  <a:lnTo>
                    <a:pt x="35" y="257"/>
                  </a:lnTo>
                  <a:lnTo>
                    <a:pt x="39" y="257"/>
                  </a:lnTo>
                  <a:lnTo>
                    <a:pt x="45" y="257"/>
                  </a:lnTo>
                  <a:lnTo>
                    <a:pt x="48" y="257"/>
                  </a:lnTo>
                  <a:lnTo>
                    <a:pt x="50" y="258"/>
                  </a:lnTo>
                  <a:lnTo>
                    <a:pt x="51" y="257"/>
                  </a:lnTo>
                  <a:lnTo>
                    <a:pt x="51" y="262"/>
                  </a:lnTo>
                  <a:lnTo>
                    <a:pt x="0" y="261"/>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0987" name="Freeform 25"/>
            <p:cNvSpPr>
              <a:spLocks/>
            </p:cNvSpPr>
            <p:nvPr/>
          </p:nvSpPr>
          <p:spPr bwMode="auto">
            <a:xfrm>
              <a:off x="3957" y="2038"/>
              <a:ext cx="67" cy="34"/>
            </a:xfrm>
            <a:custGeom>
              <a:avLst/>
              <a:gdLst>
                <a:gd name="T0" fmla="*/ 66 w 67"/>
                <a:gd name="T1" fmla="*/ 19 h 34"/>
                <a:gd name="T2" fmla="*/ 64 w 67"/>
                <a:gd name="T3" fmla="*/ 17 h 34"/>
                <a:gd name="T4" fmla="*/ 61 w 67"/>
                <a:gd name="T5" fmla="*/ 16 h 34"/>
                <a:gd name="T6" fmla="*/ 53 w 67"/>
                <a:gd name="T7" fmla="*/ 14 h 34"/>
                <a:gd name="T8" fmla="*/ 46 w 67"/>
                <a:gd name="T9" fmla="*/ 11 h 34"/>
                <a:gd name="T10" fmla="*/ 38 w 67"/>
                <a:gd name="T11" fmla="*/ 9 h 34"/>
                <a:gd name="T12" fmla="*/ 28 w 67"/>
                <a:gd name="T13" fmla="*/ 8 h 34"/>
                <a:gd name="T14" fmla="*/ 18 w 67"/>
                <a:gd name="T15" fmla="*/ 3 h 34"/>
                <a:gd name="T16" fmla="*/ 9 w 67"/>
                <a:gd name="T17" fmla="*/ 0 h 34"/>
                <a:gd name="T18" fmla="*/ 4 w 67"/>
                <a:gd name="T19" fmla="*/ 0 h 34"/>
                <a:gd name="T20" fmla="*/ 1 w 67"/>
                <a:gd name="T21" fmla="*/ 2 h 34"/>
                <a:gd name="T22" fmla="*/ 0 w 67"/>
                <a:gd name="T23" fmla="*/ 7 h 34"/>
                <a:gd name="T24" fmla="*/ 1 w 67"/>
                <a:gd name="T25" fmla="*/ 14 h 34"/>
                <a:gd name="T26" fmla="*/ 1 w 67"/>
                <a:gd name="T27" fmla="*/ 20 h 34"/>
                <a:gd name="T28" fmla="*/ 2 w 67"/>
                <a:gd name="T29" fmla="*/ 26 h 34"/>
                <a:gd name="T30" fmla="*/ 5 w 67"/>
                <a:gd name="T31" fmla="*/ 31 h 34"/>
                <a:gd name="T32" fmla="*/ 8 w 67"/>
                <a:gd name="T33" fmla="*/ 33 h 34"/>
                <a:gd name="T34" fmla="*/ 16 w 67"/>
                <a:gd name="T35" fmla="*/ 29 h 34"/>
                <a:gd name="T36" fmla="*/ 24 w 67"/>
                <a:gd name="T37" fmla="*/ 28 h 34"/>
                <a:gd name="T38" fmla="*/ 34 w 67"/>
                <a:gd name="T39" fmla="*/ 26 h 34"/>
                <a:gd name="T40" fmla="*/ 43 w 67"/>
                <a:gd name="T41" fmla="*/ 24 h 34"/>
                <a:gd name="T42" fmla="*/ 52 w 67"/>
                <a:gd name="T43" fmla="*/ 23 h 34"/>
                <a:gd name="T44" fmla="*/ 59 w 67"/>
                <a:gd name="T45" fmla="*/ 21 h 34"/>
                <a:gd name="T46" fmla="*/ 65 w 67"/>
                <a:gd name="T47" fmla="*/ 20 h 34"/>
                <a:gd name="T48" fmla="*/ 66 w 67"/>
                <a:gd name="T49" fmla="*/ 19 h 3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34"/>
                <a:gd name="T77" fmla="*/ 67 w 67"/>
                <a:gd name="T78" fmla="*/ 34 h 3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34">
                  <a:moveTo>
                    <a:pt x="66" y="19"/>
                  </a:moveTo>
                  <a:lnTo>
                    <a:pt x="64" y="17"/>
                  </a:lnTo>
                  <a:lnTo>
                    <a:pt x="61" y="16"/>
                  </a:lnTo>
                  <a:lnTo>
                    <a:pt x="53" y="14"/>
                  </a:lnTo>
                  <a:lnTo>
                    <a:pt x="46" y="11"/>
                  </a:lnTo>
                  <a:lnTo>
                    <a:pt x="38" y="9"/>
                  </a:lnTo>
                  <a:lnTo>
                    <a:pt x="28" y="8"/>
                  </a:lnTo>
                  <a:lnTo>
                    <a:pt x="18" y="3"/>
                  </a:lnTo>
                  <a:lnTo>
                    <a:pt x="9" y="0"/>
                  </a:lnTo>
                  <a:lnTo>
                    <a:pt x="4" y="0"/>
                  </a:lnTo>
                  <a:lnTo>
                    <a:pt x="1" y="2"/>
                  </a:lnTo>
                  <a:lnTo>
                    <a:pt x="0" y="7"/>
                  </a:lnTo>
                  <a:lnTo>
                    <a:pt x="1" y="14"/>
                  </a:lnTo>
                  <a:lnTo>
                    <a:pt x="1" y="20"/>
                  </a:lnTo>
                  <a:lnTo>
                    <a:pt x="2" y="26"/>
                  </a:lnTo>
                  <a:lnTo>
                    <a:pt x="5" y="31"/>
                  </a:lnTo>
                  <a:lnTo>
                    <a:pt x="8" y="33"/>
                  </a:lnTo>
                  <a:lnTo>
                    <a:pt x="16" y="29"/>
                  </a:lnTo>
                  <a:lnTo>
                    <a:pt x="24" y="28"/>
                  </a:lnTo>
                  <a:lnTo>
                    <a:pt x="34" y="26"/>
                  </a:lnTo>
                  <a:lnTo>
                    <a:pt x="43" y="24"/>
                  </a:lnTo>
                  <a:lnTo>
                    <a:pt x="52" y="23"/>
                  </a:lnTo>
                  <a:lnTo>
                    <a:pt x="59" y="21"/>
                  </a:lnTo>
                  <a:lnTo>
                    <a:pt x="65" y="20"/>
                  </a:lnTo>
                  <a:lnTo>
                    <a:pt x="66" y="19"/>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40988" name="Freeform 26"/>
            <p:cNvSpPr>
              <a:spLocks/>
            </p:cNvSpPr>
            <p:nvPr/>
          </p:nvSpPr>
          <p:spPr bwMode="auto">
            <a:xfrm>
              <a:off x="3956" y="2039"/>
              <a:ext cx="73" cy="39"/>
            </a:xfrm>
            <a:custGeom>
              <a:avLst/>
              <a:gdLst>
                <a:gd name="T0" fmla="*/ 72 w 73"/>
                <a:gd name="T1" fmla="*/ 20 h 39"/>
                <a:gd name="T2" fmla="*/ 72 w 73"/>
                <a:gd name="T3" fmla="*/ 20 h 39"/>
                <a:gd name="T4" fmla="*/ 71 w 73"/>
                <a:gd name="T5" fmla="*/ 18 h 39"/>
                <a:gd name="T6" fmla="*/ 67 w 73"/>
                <a:gd name="T7" fmla="*/ 16 h 39"/>
                <a:gd name="T8" fmla="*/ 58 w 73"/>
                <a:gd name="T9" fmla="*/ 15 h 39"/>
                <a:gd name="T10" fmla="*/ 51 w 73"/>
                <a:gd name="T11" fmla="*/ 13 h 39"/>
                <a:gd name="T12" fmla="*/ 41 w 73"/>
                <a:gd name="T13" fmla="*/ 10 h 39"/>
                <a:gd name="T14" fmla="*/ 31 w 73"/>
                <a:gd name="T15" fmla="*/ 8 h 39"/>
                <a:gd name="T16" fmla="*/ 19 w 73"/>
                <a:gd name="T17" fmla="*/ 4 h 39"/>
                <a:gd name="T18" fmla="*/ 9 w 73"/>
                <a:gd name="T19" fmla="*/ 0 h 39"/>
                <a:gd name="T20" fmla="*/ 5 w 73"/>
                <a:gd name="T21" fmla="*/ 0 h 39"/>
                <a:gd name="T22" fmla="*/ 2 w 73"/>
                <a:gd name="T23" fmla="*/ 3 h 39"/>
                <a:gd name="T24" fmla="*/ 0 w 73"/>
                <a:gd name="T25" fmla="*/ 9 h 39"/>
                <a:gd name="T26" fmla="*/ 0 w 73"/>
                <a:gd name="T27" fmla="*/ 16 h 39"/>
                <a:gd name="T28" fmla="*/ 0 w 73"/>
                <a:gd name="T29" fmla="*/ 24 h 39"/>
                <a:gd name="T30" fmla="*/ 2 w 73"/>
                <a:gd name="T31" fmla="*/ 31 h 39"/>
                <a:gd name="T32" fmla="*/ 5 w 73"/>
                <a:gd name="T33" fmla="*/ 35 h 39"/>
                <a:gd name="T34" fmla="*/ 9 w 73"/>
                <a:gd name="T35" fmla="*/ 38 h 39"/>
                <a:gd name="T36" fmla="*/ 17 w 73"/>
                <a:gd name="T37" fmla="*/ 34 h 39"/>
                <a:gd name="T38" fmla="*/ 27 w 73"/>
                <a:gd name="T39" fmla="*/ 32 h 39"/>
                <a:gd name="T40" fmla="*/ 36 w 73"/>
                <a:gd name="T41" fmla="*/ 28 h 39"/>
                <a:gd name="T42" fmla="*/ 47 w 73"/>
                <a:gd name="T43" fmla="*/ 26 h 39"/>
                <a:gd name="T44" fmla="*/ 57 w 73"/>
                <a:gd name="T45" fmla="*/ 26 h 39"/>
                <a:gd name="T46" fmla="*/ 64 w 73"/>
                <a:gd name="T47" fmla="*/ 23 h 39"/>
                <a:gd name="T48" fmla="*/ 70 w 73"/>
                <a:gd name="T49" fmla="*/ 22 h 39"/>
                <a:gd name="T50" fmla="*/ 72 w 73"/>
                <a:gd name="T51" fmla="*/ 20 h 3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3"/>
                <a:gd name="T79" fmla="*/ 0 h 39"/>
                <a:gd name="T80" fmla="*/ 73 w 73"/>
                <a:gd name="T81" fmla="*/ 39 h 3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3" h="39">
                  <a:moveTo>
                    <a:pt x="72" y="20"/>
                  </a:moveTo>
                  <a:lnTo>
                    <a:pt x="72" y="20"/>
                  </a:lnTo>
                  <a:lnTo>
                    <a:pt x="71" y="18"/>
                  </a:lnTo>
                  <a:lnTo>
                    <a:pt x="67" y="16"/>
                  </a:lnTo>
                  <a:lnTo>
                    <a:pt x="58" y="15"/>
                  </a:lnTo>
                  <a:lnTo>
                    <a:pt x="51" y="13"/>
                  </a:lnTo>
                  <a:lnTo>
                    <a:pt x="41" y="10"/>
                  </a:lnTo>
                  <a:lnTo>
                    <a:pt x="31" y="8"/>
                  </a:lnTo>
                  <a:lnTo>
                    <a:pt x="19" y="4"/>
                  </a:lnTo>
                  <a:lnTo>
                    <a:pt x="9" y="0"/>
                  </a:lnTo>
                  <a:lnTo>
                    <a:pt x="5" y="0"/>
                  </a:lnTo>
                  <a:lnTo>
                    <a:pt x="2" y="3"/>
                  </a:lnTo>
                  <a:lnTo>
                    <a:pt x="0" y="9"/>
                  </a:lnTo>
                  <a:lnTo>
                    <a:pt x="0" y="16"/>
                  </a:lnTo>
                  <a:lnTo>
                    <a:pt x="0" y="24"/>
                  </a:lnTo>
                  <a:lnTo>
                    <a:pt x="2" y="31"/>
                  </a:lnTo>
                  <a:lnTo>
                    <a:pt x="5" y="35"/>
                  </a:lnTo>
                  <a:lnTo>
                    <a:pt x="9" y="38"/>
                  </a:lnTo>
                  <a:lnTo>
                    <a:pt x="17" y="34"/>
                  </a:lnTo>
                  <a:lnTo>
                    <a:pt x="27" y="32"/>
                  </a:lnTo>
                  <a:lnTo>
                    <a:pt x="36" y="28"/>
                  </a:lnTo>
                  <a:lnTo>
                    <a:pt x="47" y="26"/>
                  </a:lnTo>
                  <a:lnTo>
                    <a:pt x="57" y="26"/>
                  </a:lnTo>
                  <a:lnTo>
                    <a:pt x="64" y="23"/>
                  </a:lnTo>
                  <a:lnTo>
                    <a:pt x="70" y="22"/>
                  </a:lnTo>
                  <a:lnTo>
                    <a:pt x="72" y="2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0989" name="Freeform 27"/>
            <p:cNvSpPr>
              <a:spLocks/>
            </p:cNvSpPr>
            <p:nvPr/>
          </p:nvSpPr>
          <p:spPr bwMode="auto">
            <a:xfrm>
              <a:off x="2385" y="1798"/>
              <a:ext cx="116" cy="86"/>
            </a:xfrm>
            <a:custGeom>
              <a:avLst/>
              <a:gdLst>
                <a:gd name="T0" fmla="*/ 5 w 116"/>
                <a:gd name="T1" fmla="*/ 14 h 86"/>
                <a:gd name="T2" fmla="*/ 1 w 116"/>
                <a:gd name="T3" fmla="*/ 15 h 86"/>
                <a:gd name="T4" fmla="*/ 0 w 116"/>
                <a:gd name="T5" fmla="*/ 18 h 86"/>
                <a:gd name="T6" fmla="*/ 2 w 116"/>
                <a:gd name="T7" fmla="*/ 20 h 86"/>
                <a:gd name="T8" fmla="*/ 6 w 116"/>
                <a:gd name="T9" fmla="*/ 22 h 86"/>
                <a:gd name="T10" fmla="*/ 58 w 116"/>
                <a:gd name="T11" fmla="*/ 12 h 86"/>
                <a:gd name="T12" fmla="*/ 83 w 116"/>
                <a:gd name="T13" fmla="*/ 85 h 86"/>
                <a:gd name="T14" fmla="*/ 115 w 116"/>
                <a:gd name="T15" fmla="*/ 77 h 86"/>
                <a:gd name="T16" fmla="*/ 75 w 116"/>
                <a:gd name="T17" fmla="*/ 8 h 86"/>
                <a:gd name="T18" fmla="*/ 84 w 116"/>
                <a:gd name="T19" fmla="*/ 8 h 86"/>
                <a:gd name="T20" fmla="*/ 86 w 116"/>
                <a:gd name="T21" fmla="*/ 5 h 86"/>
                <a:gd name="T22" fmla="*/ 87 w 116"/>
                <a:gd name="T23" fmla="*/ 2 h 86"/>
                <a:gd name="T24" fmla="*/ 86 w 116"/>
                <a:gd name="T25" fmla="*/ 0 h 86"/>
                <a:gd name="T26" fmla="*/ 81 w 116"/>
                <a:gd name="T27" fmla="*/ 0 h 86"/>
                <a:gd name="T28" fmla="*/ 5 w 116"/>
                <a:gd name="T29" fmla="*/ 14 h 8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6"/>
                <a:gd name="T46" fmla="*/ 0 h 86"/>
                <a:gd name="T47" fmla="*/ 116 w 116"/>
                <a:gd name="T48" fmla="*/ 86 h 8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6" h="86">
                  <a:moveTo>
                    <a:pt x="5" y="14"/>
                  </a:moveTo>
                  <a:lnTo>
                    <a:pt x="1" y="15"/>
                  </a:lnTo>
                  <a:lnTo>
                    <a:pt x="0" y="18"/>
                  </a:lnTo>
                  <a:lnTo>
                    <a:pt x="2" y="20"/>
                  </a:lnTo>
                  <a:lnTo>
                    <a:pt x="6" y="22"/>
                  </a:lnTo>
                  <a:lnTo>
                    <a:pt x="58" y="12"/>
                  </a:lnTo>
                  <a:lnTo>
                    <a:pt x="83" y="85"/>
                  </a:lnTo>
                  <a:lnTo>
                    <a:pt x="115" y="77"/>
                  </a:lnTo>
                  <a:lnTo>
                    <a:pt x="75" y="8"/>
                  </a:lnTo>
                  <a:lnTo>
                    <a:pt x="84" y="8"/>
                  </a:lnTo>
                  <a:lnTo>
                    <a:pt x="86" y="5"/>
                  </a:lnTo>
                  <a:lnTo>
                    <a:pt x="87" y="2"/>
                  </a:lnTo>
                  <a:lnTo>
                    <a:pt x="86" y="0"/>
                  </a:lnTo>
                  <a:lnTo>
                    <a:pt x="81" y="0"/>
                  </a:lnTo>
                  <a:lnTo>
                    <a:pt x="5" y="14"/>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40990" name="Freeform 28"/>
            <p:cNvSpPr>
              <a:spLocks/>
            </p:cNvSpPr>
            <p:nvPr/>
          </p:nvSpPr>
          <p:spPr bwMode="auto">
            <a:xfrm>
              <a:off x="2383" y="1799"/>
              <a:ext cx="122" cy="93"/>
            </a:xfrm>
            <a:custGeom>
              <a:avLst/>
              <a:gdLst>
                <a:gd name="T0" fmla="*/ 6 w 122"/>
                <a:gd name="T1" fmla="*/ 15 h 93"/>
                <a:gd name="T2" fmla="*/ 6 w 122"/>
                <a:gd name="T3" fmla="*/ 15 h 93"/>
                <a:gd name="T4" fmla="*/ 2 w 122"/>
                <a:gd name="T5" fmla="*/ 17 h 93"/>
                <a:gd name="T6" fmla="*/ 0 w 122"/>
                <a:gd name="T7" fmla="*/ 21 h 93"/>
                <a:gd name="T8" fmla="*/ 3 w 122"/>
                <a:gd name="T9" fmla="*/ 23 h 93"/>
                <a:gd name="T10" fmla="*/ 7 w 122"/>
                <a:gd name="T11" fmla="*/ 25 h 93"/>
                <a:gd name="T12" fmla="*/ 62 w 122"/>
                <a:gd name="T13" fmla="*/ 14 h 93"/>
                <a:gd name="T14" fmla="*/ 87 w 122"/>
                <a:gd name="T15" fmla="*/ 92 h 93"/>
                <a:gd name="T16" fmla="*/ 121 w 122"/>
                <a:gd name="T17" fmla="*/ 83 h 93"/>
                <a:gd name="T18" fmla="*/ 80 w 122"/>
                <a:gd name="T19" fmla="*/ 9 h 93"/>
                <a:gd name="T20" fmla="*/ 89 w 122"/>
                <a:gd name="T21" fmla="*/ 8 h 93"/>
                <a:gd name="T22" fmla="*/ 90 w 122"/>
                <a:gd name="T23" fmla="*/ 5 h 93"/>
                <a:gd name="T24" fmla="*/ 92 w 122"/>
                <a:gd name="T25" fmla="*/ 2 h 93"/>
                <a:gd name="T26" fmla="*/ 90 w 122"/>
                <a:gd name="T27" fmla="*/ 0 h 93"/>
                <a:gd name="T28" fmla="*/ 86 w 122"/>
                <a:gd name="T29" fmla="*/ 0 h 93"/>
                <a:gd name="T30" fmla="*/ 6 w 122"/>
                <a:gd name="T31" fmla="*/ 15 h 9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2"/>
                <a:gd name="T49" fmla="*/ 0 h 93"/>
                <a:gd name="T50" fmla="*/ 122 w 122"/>
                <a:gd name="T51" fmla="*/ 93 h 9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2" h="93">
                  <a:moveTo>
                    <a:pt x="6" y="15"/>
                  </a:moveTo>
                  <a:lnTo>
                    <a:pt x="6" y="15"/>
                  </a:lnTo>
                  <a:lnTo>
                    <a:pt x="2" y="17"/>
                  </a:lnTo>
                  <a:lnTo>
                    <a:pt x="0" y="21"/>
                  </a:lnTo>
                  <a:lnTo>
                    <a:pt x="3" y="23"/>
                  </a:lnTo>
                  <a:lnTo>
                    <a:pt x="7" y="25"/>
                  </a:lnTo>
                  <a:lnTo>
                    <a:pt x="62" y="14"/>
                  </a:lnTo>
                  <a:lnTo>
                    <a:pt x="87" y="92"/>
                  </a:lnTo>
                  <a:lnTo>
                    <a:pt x="121" y="83"/>
                  </a:lnTo>
                  <a:lnTo>
                    <a:pt x="80" y="9"/>
                  </a:lnTo>
                  <a:lnTo>
                    <a:pt x="89" y="8"/>
                  </a:lnTo>
                  <a:lnTo>
                    <a:pt x="90" y="5"/>
                  </a:lnTo>
                  <a:lnTo>
                    <a:pt x="92" y="2"/>
                  </a:lnTo>
                  <a:lnTo>
                    <a:pt x="90" y="0"/>
                  </a:lnTo>
                  <a:lnTo>
                    <a:pt x="86" y="0"/>
                  </a:lnTo>
                  <a:lnTo>
                    <a:pt x="6" y="15"/>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0991" name="Freeform 29"/>
            <p:cNvSpPr>
              <a:spLocks/>
            </p:cNvSpPr>
            <p:nvPr/>
          </p:nvSpPr>
          <p:spPr bwMode="auto">
            <a:xfrm>
              <a:off x="2631" y="1940"/>
              <a:ext cx="137" cy="164"/>
            </a:xfrm>
            <a:custGeom>
              <a:avLst/>
              <a:gdLst>
                <a:gd name="T0" fmla="*/ 111 w 137"/>
                <a:gd name="T1" fmla="*/ 0 h 164"/>
                <a:gd name="T2" fmla="*/ 23 w 137"/>
                <a:gd name="T3" fmla="*/ 10 h 164"/>
                <a:gd name="T4" fmla="*/ 13 w 137"/>
                <a:gd name="T5" fmla="*/ 12 h 164"/>
                <a:gd name="T6" fmla="*/ 6 w 137"/>
                <a:gd name="T7" fmla="*/ 18 h 164"/>
                <a:gd name="T8" fmla="*/ 2 w 137"/>
                <a:gd name="T9" fmla="*/ 27 h 164"/>
                <a:gd name="T10" fmla="*/ 0 w 137"/>
                <a:gd name="T11" fmla="*/ 38 h 164"/>
                <a:gd name="T12" fmla="*/ 1 w 137"/>
                <a:gd name="T13" fmla="*/ 138 h 164"/>
                <a:gd name="T14" fmla="*/ 3 w 137"/>
                <a:gd name="T15" fmla="*/ 145 h 164"/>
                <a:gd name="T16" fmla="*/ 4 w 137"/>
                <a:gd name="T17" fmla="*/ 150 h 164"/>
                <a:gd name="T18" fmla="*/ 7 w 137"/>
                <a:gd name="T19" fmla="*/ 153 h 164"/>
                <a:gd name="T20" fmla="*/ 9 w 137"/>
                <a:gd name="T21" fmla="*/ 158 h 164"/>
                <a:gd name="T22" fmla="*/ 13 w 137"/>
                <a:gd name="T23" fmla="*/ 160 h 164"/>
                <a:gd name="T24" fmla="*/ 17 w 137"/>
                <a:gd name="T25" fmla="*/ 161 h 164"/>
                <a:gd name="T26" fmla="*/ 21 w 137"/>
                <a:gd name="T27" fmla="*/ 163 h 164"/>
                <a:gd name="T28" fmla="*/ 25 w 137"/>
                <a:gd name="T29" fmla="*/ 163 h 164"/>
                <a:gd name="T30" fmla="*/ 115 w 137"/>
                <a:gd name="T31" fmla="*/ 154 h 164"/>
                <a:gd name="T32" fmla="*/ 123 w 137"/>
                <a:gd name="T33" fmla="*/ 152 h 164"/>
                <a:gd name="T34" fmla="*/ 131 w 137"/>
                <a:gd name="T35" fmla="*/ 145 h 164"/>
                <a:gd name="T36" fmla="*/ 134 w 137"/>
                <a:gd name="T37" fmla="*/ 135 h 164"/>
                <a:gd name="T38" fmla="*/ 136 w 137"/>
                <a:gd name="T39" fmla="*/ 125 h 164"/>
                <a:gd name="T40" fmla="*/ 133 w 137"/>
                <a:gd name="T41" fmla="*/ 24 h 164"/>
                <a:gd name="T42" fmla="*/ 133 w 137"/>
                <a:gd name="T43" fmla="*/ 19 h 164"/>
                <a:gd name="T44" fmla="*/ 133 w 137"/>
                <a:gd name="T45" fmla="*/ 14 h 164"/>
                <a:gd name="T46" fmla="*/ 130 w 137"/>
                <a:gd name="T47" fmla="*/ 9 h 164"/>
                <a:gd name="T48" fmla="*/ 127 w 137"/>
                <a:gd name="T49" fmla="*/ 5 h 164"/>
                <a:gd name="T50" fmla="*/ 123 w 137"/>
                <a:gd name="T51" fmla="*/ 3 h 164"/>
                <a:gd name="T52" fmla="*/ 120 w 137"/>
                <a:gd name="T53" fmla="*/ 1 h 164"/>
                <a:gd name="T54" fmla="*/ 116 w 137"/>
                <a:gd name="T55" fmla="*/ 1 h 164"/>
                <a:gd name="T56" fmla="*/ 111 w 137"/>
                <a:gd name="T57" fmla="*/ 0 h 16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37"/>
                <a:gd name="T88" fmla="*/ 0 h 164"/>
                <a:gd name="T89" fmla="*/ 137 w 137"/>
                <a:gd name="T90" fmla="*/ 164 h 16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37" h="164">
                  <a:moveTo>
                    <a:pt x="111" y="0"/>
                  </a:moveTo>
                  <a:lnTo>
                    <a:pt x="23" y="10"/>
                  </a:lnTo>
                  <a:lnTo>
                    <a:pt x="13" y="12"/>
                  </a:lnTo>
                  <a:lnTo>
                    <a:pt x="6" y="18"/>
                  </a:lnTo>
                  <a:lnTo>
                    <a:pt x="2" y="27"/>
                  </a:lnTo>
                  <a:lnTo>
                    <a:pt x="0" y="38"/>
                  </a:lnTo>
                  <a:lnTo>
                    <a:pt x="1" y="138"/>
                  </a:lnTo>
                  <a:lnTo>
                    <a:pt x="3" y="145"/>
                  </a:lnTo>
                  <a:lnTo>
                    <a:pt x="4" y="150"/>
                  </a:lnTo>
                  <a:lnTo>
                    <a:pt x="7" y="153"/>
                  </a:lnTo>
                  <a:lnTo>
                    <a:pt x="9" y="158"/>
                  </a:lnTo>
                  <a:lnTo>
                    <a:pt x="13" y="160"/>
                  </a:lnTo>
                  <a:lnTo>
                    <a:pt x="17" y="161"/>
                  </a:lnTo>
                  <a:lnTo>
                    <a:pt x="21" y="163"/>
                  </a:lnTo>
                  <a:lnTo>
                    <a:pt x="25" y="163"/>
                  </a:lnTo>
                  <a:lnTo>
                    <a:pt x="115" y="154"/>
                  </a:lnTo>
                  <a:lnTo>
                    <a:pt x="123" y="152"/>
                  </a:lnTo>
                  <a:lnTo>
                    <a:pt x="131" y="145"/>
                  </a:lnTo>
                  <a:lnTo>
                    <a:pt x="134" y="135"/>
                  </a:lnTo>
                  <a:lnTo>
                    <a:pt x="136" y="125"/>
                  </a:lnTo>
                  <a:lnTo>
                    <a:pt x="133" y="24"/>
                  </a:lnTo>
                  <a:lnTo>
                    <a:pt x="133" y="19"/>
                  </a:lnTo>
                  <a:lnTo>
                    <a:pt x="133" y="14"/>
                  </a:lnTo>
                  <a:lnTo>
                    <a:pt x="130" y="9"/>
                  </a:lnTo>
                  <a:lnTo>
                    <a:pt x="127" y="5"/>
                  </a:lnTo>
                  <a:lnTo>
                    <a:pt x="123" y="3"/>
                  </a:lnTo>
                  <a:lnTo>
                    <a:pt x="120" y="1"/>
                  </a:lnTo>
                  <a:lnTo>
                    <a:pt x="116" y="1"/>
                  </a:lnTo>
                  <a:lnTo>
                    <a:pt x="111" y="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40992" name="Freeform 30"/>
            <p:cNvSpPr>
              <a:spLocks/>
            </p:cNvSpPr>
            <p:nvPr/>
          </p:nvSpPr>
          <p:spPr bwMode="auto">
            <a:xfrm>
              <a:off x="2630" y="1941"/>
              <a:ext cx="143" cy="170"/>
            </a:xfrm>
            <a:custGeom>
              <a:avLst/>
              <a:gdLst>
                <a:gd name="T0" fmla="*/ 115 w 143"/>
                <a:gd name="T1" fmla="*/ 0 h 170"/>
                <a:gd name="T2" fmla="*/ 24 w 143"/>
                <a:gd name="T3" fmla="*/ 10 h 170"/>
                <a:gd name="T4" fmla="*/ 13 w 143"/>
                <a:gd name="T5" fmla="*/ 12 h 170"/>
                <a:gd name="T6" fmla="*/ 6 w 143"/>
                <a:gd name="T7" fmla="*/ 19 h 170"/>
                <a:gd name="T8" fmla="*/ 2 w 143"/>
                <a:gd name="T9" fmla="*/ 28 h 170"/>
                <a:gd name="T10" fmla="*/ 0 w 143"/>
                <a:gd name="T11" fmla="*/ 39 h 170"/>
                <a:gd name="T12" fmla="*/ 2 w 143"/>
                <a:gd name="T13" fmla="*/ 144 h 170"/>
                <a:gd name="T14" fmla="*/ 4 w 143"/>
                <a:gd name="T15" fmla="*/ 149 h 170"/>
                <a:gd name="T16" fmla="*/ 5 w 143"/>
                <a:gd name="T17" fmla="*/ 154 h 170"/>
                <a:gd name="T18" fmla="*/ 6 w 143"/>
                <a:gd name="T19" fmla="*/ 159 h 170"/>
                <a:gd name="T20" fmla="*/ 10 w 143"/>
                <a:gd name="T21" fmla="*/ 163 h 170"/>
                <a:gd name="T22" fmla="*/ 14 w 143"/>
                <a:gd name="T23" fmla="*/ 166 h 170"/>
                <a:gd name="T24" fmla="*/ 18 w 143"/>
                <a:gd name="T25" fmla="*/ 167 h 170"/>
                <a:gd name="T26" fmla="*/ 22 w 143"/>
                <a:gd name="T27" fmla="*/ 169 h 170"/>
                <a:gd name="T28" fmla="*/ 27 w 143"/>
                <a:gd name="T29" fmla="*/ 169 h 170"/>
                <a:gd name="T30" fmla="*/ 118 w 143"/>
                <a:gd name="T31" fmla="*/ 160 h 170"/>
                <a:gd name="T32" fmla="*/ 128 w 143"/>
                <a:gd name="T33" fmla="*/ 157 h 170"/>
                <a:gd name="T34" fmla="*/ 135 w 143"/>
                <a:gd name="T35" fmla="*/ 149 h 170"/>
                <a:gd name="T36" fmla="*/ 139 w 143"/>
                <a:gd name="T37" fmla="*/ 140 h 170"/>
                <a:gd name="T38" fmla="*/ 142 w 143"/>
                <a:gd name="T39" fmla="*/ 130 h 170"/>
                <a:gd name="T40" fmla="*/ 138 w 143"/>
                <a:gd name="T41" fmla="*/ 24 h 170"/>
                <a:gd name="T42" fmla="*/ 137 w 143"/>
                <a:gd name="T43" fmla="*/ 19 h 170"/>
                <a:gd name="T44" fmla="*/ 137 w 143"/>
                <a:gd name="T45" fmla="*/ 14 h 170"/>
                <a:gd name="T46" fmla="*/ 135 w 143"/>
                <a:gd name="T47" fmla="*/ 10 h 170"/>
                <a:gd name="T48" fmla="*/ 132 w 143"/>
                <a:gd name="T49" fmla="*/ 5 h 170"/>
                <a:gd name="T50" fmla="*/ 128 w 143"/>
                <a:gd name="T51" fmla="*/ 3 h 170"/>
                <a:gd name="T52" fmla="*/ 124 w 143"/>
                <a:gd name="T53" fmla="*/ 2 h 170"/>
                <a:gd name="T54" fmla="*/ 120 w 143"/>
                <a:gd name="T55" fmla="*/ 1 h 170"/>
                <a:gd name="T56" fmla="*/ 115 w 143"/>
                <a:gd name="T57" fmla="*/ 0 h 17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43"/>
                <a:gd name="T88" fmla="*/ 0 h 170"/>
                <a:gd name="T89" fmla="*/ 143 w 143"/>
                <a:gd name="T90" fmla="*/ 170 h 17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43" h="170">
                  <a:moveTo>
                    <a:pt x="115" y="0"/>
                  </a:moveTo>
                  <a:lnTo>
                    <a:pt x="24" y="10"/>
                  </a:lnTo>
                  <a:lnTo>
                    <a:pt x="13" y="12"/>
                  </a:lnTo>
                  <a:lnTo>
                    <a:pt x="6" y="19"/>
                  </a:lnTo>
                  <a:lnTo>
                    <a:pt x="2" y="28"/>
                  </a:lnTo>
                  <a:lnTo>
                    <a:pt x="0" y="39"/>
                  </a:lnTo>
                  <a:lnTo>
                    <a:pt x="2" y="144"/>
                  </a:lnTo>
                  <a:lnTo>
                    <a:pt x="4" y="149"/>
                  </a:lnTo>
                  <a:lnTo>
                    <a:pt x="5" y="154"/>
                  </a:lnTo>
                  <a:lnTo>
                    <a:pt x="6" y="159"/>
                  </a:lnTo>
                  <a:lnTo>
                    <a:pt x="10" y="163"/>
                  </a:lnTo>
                  <a:lnTo>
                    <a:pt x="14" y="166"/>
                  </a:lnTo>
                  <a:lnTo>
                    <a:pt x="18" y="167"/>
                  </a:lnTo>
                  <a:lnTo>
                    <a:pt x="22" y="169"/>
                  </a:lnTo>
                  <a:lnTo>
                    <a:pt x="27" y="169"/>
                  </a:lnTo>
                  <a:lnTo>
                    <a:pt x="118" y="160"/>
                  </a:lnTo>
                  <a:lnTo>
                    <a:pt x="128" y="157"/>
                  </a:lnTo>
                  <a:lnTo>
                    <a:pt x="135" y="149"/>
                  </a:lnTo>
                  <a:lnTo>
                    <a:pt x="139" y="140"/>
                  </a:lnTo>
                  <a:lnTo>
                    <a:pt x="142" y="130"/>
                  </a:lnTo>
                  <a:lnTo>
                    <a:pt x="138" y="24"/>
                  </a:lnTo>
                  <a:lnTo>
                    <a:pt x="137" y="19"/>
                  </a:lnTo>
                  <a:lnTo>
                    <a:pt x="137" y="14"/>
                  </a:lnTo>
                  <a:lnTo>
                    <a:pt x="135" y="10"/>
                  </a:lnTo>
                  <a:lnTo>
                    <a:pt x="132" y="5"/>
                  </a:lnTo>
                  <a:lnTo>
                    <a:pt x="128" y="3"/>
                  </a:lnTo>
                  <a:lnTo>
                    <a:pt x="124" y="2"/>
                  </a:lnTo>
                  <a:lnTo>
                    <a:pt x="120" y="1"/>
                  </a:lnTo>
                  <a:lnTo>
                    <a:pt x="115"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0993" name="Line 31"/>
            <p:cNvSpPr>
              <a:spLocks noChangeShapeType="1"/>
            </p:cNvSpPr>
            <p:nvPr/>
          </p:nvSpPr>
          <p:spPr bwMode="auto">
            <a:xfrm flipH="1" flipV="1">
              <a:off x="4149" y="1680"/>
              <a:ext cx="11" cy="297"/>
            </a:xfrm>
            <a:prstGeom prst="line">
              <a:avLst/>
            </a:prstGeom>
            <a:noFill/>
            <a:ln w="12700">
              <a:solidFill>
                <a:srgbClr val="000000"/>
              </a:solidFill>
              <a:round/>
              <a:headEnd/>
              <a:tailEnd/>
            </a:ln>
          </p:spPr>
          <p:txBody>
            <a:bodyPr wrap="none" anchor="ctr"/>
            <a:lstStyle/>
            <a:p>
              <a:endParaRPr lang="en-GB"/>
            </a:p>
          </p:txBody>
        </p:sp>
        <p:sp>
          <p:nvSpPr>
            <p:cNvPr id="40994" name="Line 32"/>
            <p:cNvSpPr>
              <a:spLocks noChangeShapeType="1"/>
            </p:cNvSpPr>
            <p:nvPr/>
          </p:nvSpPr>
          <p:spPr bwMode="auto">
            <a:xfrm>
              <a:off x="4158" y="2088"/>
              <a:ext cx="2" cy="268"/>
            </a:xfrm>
            <a:prstGeom prst="line">
              <a:avLst/>
            </a:prstGeom>
            <a:noFill/>
            <a:ln w="12700">
              <a:solidFill>
                <a:srgbClr val="000000"/>
              </a:solidFill>
              <a:round/>
              <a:headEnd/>
              <a:tailEnd/>
            </a:ln>
          </p:spPr>
          <p:txBody>
            <a:bodyPr wrap="none" anchor="ctr"/>
            <a:lstStyle/>
            <a:p>
              <a:endParaRPr lang="en-GB"/>
            </a:p>
          </p:txBody>
        </p:sp>
        <p:sp>
          <p:nvSpPr>
            <p:cNvPr id="40995" name="Freeform 33"/>
            <p:cNvSpPr>
              <a:spLocks/>
            </p:cNvSpPr>
            <p:nvPr/>
          </p:nvSpPr>
          <p:spPr bwMode="auto">
            <a:xfrm>
              <a:off x="1656" y="1988"/>
              <a:ext cx="600" cy="16"/>
            </a:xfrm>
            <a:custGeom>
              <a:avLst/>
              <a:gdLst>
                <a:gd name="T0" fmla="*/ 267 w 600"/>
                <a:gd name="T1" fmla="*/ 15 h 16"/>
                <a:gd name="T2" fmla="*/ 210 w 600"/>
                <a:gd name="T3" fmla="*/ 14 h 16"/>
                <a:gd name="T4" fmla="*/ 155 w 600"/>
                <a:gd name="T5" fmla="*/ 14 h 16"/>
                <a:gd name="T6" fmla="*/ 108 w 600"/>
                <a:gd name="T7" fmla="*/ 14 h 16"/>
                <a:gd name="T8" fmla="*/ 67 w 600"/>
                <a:gd name="T9" fmla="*/ 14 h 16"/>
                <a:gd name="T10" fmla="*/ 35 w 600"/>
                <a:gd name="T11" fmla="*/ 13 h 16"/>
                <a:gd name="T12" fmla="*/ 13 w 600"/>
                <a:gd name="T13" fmla="*/ 11 h 16"/>
                <a:gd name="T14" fmla="*/ 1 w 600"/>
                <a:gd name="T15" fmla="*/ 11 h 16"/>
                <a:gd name="T16" fmla="*/ 1 w 600"/>
                <a:gd name="T17" fmla="*/ 10 h 16"/>
                <a:gd name="T18" fmla="*/ 12 w 600"/>
                <a:gd name="T19" fmla="*/ 8 h 16"/>
                <a:gd name="T20" fmla="*/ 36 w 600"/>
                <a:gd name="T21" fmla="*/ 6 h 16"/>
                <a:gd name="T22" fmla="*/ 67 w 600"/>
                <a:gd name="T23" fmla="*/ 5 h 16"/>
                <a:gd name="T24" fmla="*/ 108 w 600"/>
                <a:gd name="T25" fmla="*/ 3 h 16"/>
                <a:gd name="T26" fmla="*/ 155 w 600"/>
                <a:gd name="T27" fmla="*/ 3 h 16"/>
                <a:gd name="T28" fmla="*/ 209 w 600"/>
                <a:gd name="T29" fmla="*/ 2 h 16"/>
                <a:gd name="T30" fmla="*/ 267 w 600"/>
                <a:gd name="T31" fmla="*/ 0 h 16"/>
                <a:gd name="T32" fmla="*/ 329 w 600"/>
                <a:gd name="T33" fmla="*/ 0 h 16"/>
                <a:gd name="T34" fmla="*/ 387 w 600"/>
                <a:gd name="T35" fmla="*/ 0 h 16"/>
                <a:gd name="T36" fmla="*/ 441 w 600"/>
                <a:gd name="T37" fmla="*/ 1 h 16"/>
                <a:gd name="T38" fmla="*/ 489 w 600"/>
                <a:gd name="T39" fmla="*/ 1 h 16"/>
                <a:gd name="T40" fmla="*/ 530 w 600"/>
                <a:gd name="T41" fmla="*/ 2 h 16"/>
                <a:gd name="T42" fmla="*/ 561 w 600"/>
                <a:gd name="T43" fmla="*/ 3 h 16"/>
                <a:gd name="T44" fmla="*/ 585 w 600"/>
                <a:gd name="T45" fmla="*/ 3 h 16"/>
                <a:gd name="T46" fmla="*/ 597 w 600"/>
                <a:gd name="T47" fmla="*/ 4 h 16"/>
                <a:gd name="T48" fmla="*/ 597 w 600"/>
                <a:gd name="T49" fmla="*/ 5 h 16"/>
                <a:gd name="T50" fmla="*/ 586 w 600"/>
                <a:gd name="T51" fmla="*/ 8 h 16"/>
                <a:gd name="T52" fmla="*/ 561 w 600"/>
                <a:gd name="T53" fmla="*/ 9 h 16"/>
                <a:gd name="T54" fmla="*/ 530 w 600"/>
                <a:gd name="T55" fmla="*/ 11 h 16"/>
                <a:gd name="T56" fmla="*/ 488 w 600"/>
                <a:gd name="T57" fmla="*/ 13 h 16"/>
                <a:gd name="T58" fmla="*/ 441 w 600"/>
                <a:gd name="T59" fmla="*/ 12 h 16"/>
                <a:gd name="T60" fmla="*/ 387 w 600"/>
                <a:gd name="T61" fmla="*/ 14 h 16"/>
                <a:gd name="T62" fmla="*/ 330 w 600"/>
                <a:gd name="T63" fmla="*/ 14 h 1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00"/>
                <a:gd name="T97" fmla="*/ 0 h 16"/>
                <a:gd name="T98" fmla="*/ 600 w 600"/>
                <a:gd name="T99" fmla="*/ 16 h 1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00" h="16">
                  <a:moveTo>
                    <a:pt x="299" y="14"/>
                  </a:moveTo>
                  <a:lnTo>
                    <a:pt x="267" y="15"/>
                  </a:lnTo>
                  <a:lnTo>
                    <a:pt x="239" y="15"/>
                  </a:lnTo>
                  <a:lnTo>
                    <a:pt x="210" y="14"/>
                  </a:lnTo>
                  <a:lnTo>
                    <a:pt x="181" y="15"/>
                  </a:lnTo>
                  <a:lnTo>
                    <a:pt x="155" y="14"/>
                  </a:lnTo>
                  <a:lnTo>
                    <a:pt x="132" y="15"/>
                  </a:lnTo>
                  <a:lnTo>
                    <a:pt x="108" y="14"/>
                  </a:lnTo>
                  <a:lnTo>
                    <a:pt x="87" y="14"/>
                  </a:lnTo>
                  <a:lnTo>
                    <a:pt x="67" y="14"/>
                  </a:lnTo>
                  <a:lnTo>
                    <a:pt x="50" y="12"/>
                  </a:lnTo>
                  <a:lnTo>
                    <a:pt x="35" y="13"/>
                  </a:lnTo>
                  <a:lnTo>
                    <a:pt x="22" y="12"/>
                  </a:lnTo>
                  <a:lnTo>
                    <a:pt x="13" y="11"/>
                  </a:lnTo>
                  <a:lnTo>
                    <a:pt x="5" y="12"/>
                  </a:lnTo>
                  <a:lnTo>
                    <a:pt x="1" y="11"/>
                  </a:lnTo>
                  <a:lnTo>
                    <a:pt x="0" y="11"/>
                  </a:lnTo>
                  <a:lnTo>
                    <a:pt x="1" y="10"/>
                  </a:lnTo>
                  <a:lnTo>
                    <a:pt x="4" y="8"/>
                  </a:lnTo>
                  <a:lnTo>
                    <a:pt x="12" y="8"/>
                  </a:lnTo>
                  <a:lnTo>
                    <a:pt x="23" y="6"/>
                  </a:lnTo>
                  <a:lnTo>
                    <a:pt x="36" y="6"/>
                  </a:lnTo>
                  <a:lnTo>
                    <a:pt x="50" y="6"/>
                  </a:lnTo>
                  <a:lnTo>
                    <a:pt x="67" y="5"/>
                  </a:lnTo>
                  <a:lnTo>
                    <a:pt x="87" y="5"/>
                  </a:lnTo>
                  <a:lnTo>
                    <a:pt x="108" y="3"/>
                  </a:lnTo>
                  <a:lnTo>
                    <a:pt x="131" y="2"/>
                  </a:lnTo>
                  <a:lnTo>
                    <a:pt x="155" y="3"/>
                  </a:lnTo>
                  <a:lnTo>
                    <a:pt x="182" y="2"/>
                  </a:lnTo>
                  <a:lnTo>
                    <a:pt x="209" y="2"/>
                  </a:lnTo>
                  <a:lnTo>
                    <a:pt x="238" y="1"/>
                  </a:lnTo>
                  <a:lnTo>
                    <a:pt x="267" y="0"/>
                  </a:lnTo>
                  <a:lnTo>
                    <a:pt x="298" y="0"/>
                  </a:lnTo>
                  <a:lnTo>
                    <a:pt x="329" y="0"/>
                  </a:lnTo>
                  <a:lnTo>
                    <a:pt x="359" y="0"/>
                  </a:lnTo>
                  <a:lnTo>
                    <a:pt x="387" y="0"/>
                  </a:lnTo>
                  <a:lnTo>
                    <a:pt x="415" y="0"/>
                  </a:lnTo>
                  <a:lnTo>
                    <a:pt x="441" y="1"/>
                  </a:lnTo>
                  <a:lnTo>
                    <a:pt x="466" y="1"/>
                  </a:lnTo>
                  <a:lnTo>
                    <a:pt x="489" y="1"/>
                  </a:lnTo>
                  <a:lnTo>
                    <a:pt x="510" y="1"/>
                  </a:lnTo>
                  <a:lnTo>
                    <a:pt x="530" y="2"/>
                  </a:lnTo>
                  <a:lnTo>
                    <a:pt x="547" y="2"/>
                  </a:lnTo>
                  <a:lnTo>
                    <a:pt x="561" y="3"/>
                  </a:lnTo>
                  <a:lnTo>
                    <a:pt x="575" y="3"/>
                  </a:lnTo>
                  <a:lnTo>
                    <a:pt x="585" y="3"/>
                  </a:lnTo>
                  <a:lnTo>
                    <a:pt x="593" y="3"/>
                  </a:lnTo>
                  <a:lnTo>
                    <a:pt x="597" y="4"/>
                  </a:lnTo>
                  <a:lnTo>
                    <a:pt x="599" y="5"/>
                  </a:lnTo>
                  <a:lnTo>
                    <a:pt x="597" y="5"/>
                  </a:lnTo>
                  <a:lnTo>
                    <a:pt x="593" y="6"/>
                  </a:lnTo>
                  <a:lnTo>
                    <a:pt x="586" y="8"/>
                  </a:lnTo>
                  <a:lnTo>
                    <a:pt x="575" y="10"/>
                  </a:lnTo>
                  <a:lnTo>
                    <a:pt x="561" y="9"/>
                  </a:lnTo>
                  <a:lnTo>
                    <a:pt x="547" y="10"/>
                  </a:lnTo>
                  <a:lnTo>
                    <a:pt x="530" y="11"/>
                  </a:lnTo>
                  <a:lnTo>
                    <a:pt x="510" y="10"/>
                  </a:lnTo>
                  <a:lnTo>
                    <a:pt x="488" y="13"/>
                  </a:lnTo>
                  <a:lnTo>
                    <a:pt x="466" y="12"/>
                  </a:lnTo>
                  <a:lnTo>
                    <a:pt x="441" y="12"/>
                  </a:lnTo>
                  <a:lnTo>
                    <a:pt x="414" y="13"/>
                  </a:lnTo>
                  <a:lnTo>
                    <a:pt x="387" y="14"/>
                  </a:lnTo>
                  <a:lnTo>
                    <a:pt x="360" y="13"/>
                  </a:lnTo>
                  <a:lnTo>
                    <a:pt x="330" y="14"/>
                  </a:lnTo>
                  <a:lnTo>
                    <a:pt x="299" y="14"/>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40996" name="Freeform 34"/>
            <p:cNvSpPr>
              <a:spLocks/>
            </p:cNvSpPr>
            <p:nvPr/>
          </p:nvSpPr>
          <p:spPr bwMode="auto">
            <a:xfrm>
              <a:off x="1654" y="1990"/>
              <a:ext cx="608" cy="19"/>
            </a:xfrm>
            <a:custGeom>
              <a:avLst/>
              <a:gdLst>
                <a:gd name="T0" fmla="*/ 302 w 608"/>
                <a:gd name="T1" fmla="*/ 16 h 19"/>
                <a:gd name="T2" fmla="*/ 242 w 608"/>
                <a:gd name="T3" fmla="*/ 16 h 19"/>
                <a:gd name="T4" fmla="*/ 184 w 608"/>
                <a:gd name="T5" fmla="*/ 17 h 19"/>
                <a:gd name="T6" fmla="*/ 133 w 608"/>
                <a:gd name="T7" fmla="*/ 18 h 19"/>
                <a:gd name="T8" fmla="*/ 89 w 608"/>
                <a:gd name="T9" fmla="*/ 18 h 19"/>
                <a:gd name="T10" fmla="*/ 50 w 608"/>
                <a:gd name="T11" fmla="*/ 17 h 19"/>
                <a:gd name="T12" fmla="*/ 21 w 608"/>
                <a:gd name="T13" fmla="*/ 16 h 19"/>
                <a:gd name="T14" fmla="*/ 5 w 608"/>
                <a:gd name="T15" fmla="*/ 15 h 19"/>
                <a:gd name="T16" fmla="*/ 0 w 608"/>
                <a:gd name="T17" fmla="*/ 13 h 19"/>
                <a:gd name="T18" fmla="*/ 4 w 608"/>
                <a:gd name="T19" fmla="*/ 11 h 19"/>
                <a:gd name="T20" fmla="*/ 23 w 608"/>
                <a:gd name="T21" fmla="*/ 10 h 19"/>
                <a:gd name="T22" fmla="*/ 51 w 608"/>
                <a:gd name="T23" fmla="*/ 9 h 19"/>
                <a:gd name="T24" fmla="*/ 88 w 608"/>
                <a:gd name="T25" fmla="*/ 8 h 19"/>
                <a:gd name="T26" fmla="*/ 132 w 608"/>
                <a:gd name="T27" fmla="*/ 5 h 19"/>
                <a:gd name="T28" fmla="*/ 184 w 608"/>
                <a:gd name="T29" fmla="*/ 4 h 19"/>
                <a:gd name="T30" fmla="*/ 240 w 608"/>
                <a:gd name="T31" fmla="*/ 2 h 19"/>
                <a:gd name="T32" fmla="*/ 302 w 608"/>
                <a:gd name="T33" fmla="*/ 2 h 19"/>
                <a:gd name="T34" fmla="*/ 363 w 608"/>
                <a:gd name="T35" fmla="*/ 1 h 19"/>
                <a:gd name="T36" fmla="*/ 420 w 608"/>
                <a:gd name="T37" fmla="*/ 0 h 19"/>
                <a:gd name="T38" fmla="*/ 472 w 608"/>
                <a:gd name="T39" fmla="*/ 1 h 19"/>
                <a:gd name="T40" fmla="*/ 517 w 608"/>
                <a:gd name="T41" fmla="*/ 2 h 19"/>
                <a:gd name="T42" fmla="*/ 554 w 608"/>
                <a:gd name="T43" fmla="*/ 2 h 19"/>
                <a:gd name="T44" fmla="*/ 582 w 608"/>
                <a:gd name="T45" fmla="*/ 3 h 19"/>
                <a:gd name="T46" fmla="*/ 600 w 608"/>
                <a:gd name="T47" fmla="*/ 4 h 19"/>
                <a:gd name="T48" fmla="*/ 607 w 608"/>
                <a:gd name="T49" fmla="*/ 6 h 19"/>
                <a:gd name="T50" fmla="*/ 600 w 608"/>
                <a:gd name="T51" fmla="*/ 6 h 19"/>
                <a:gd name="T52" fmla="*/ 582 w 608"/>
                <a:gd name="T53" fmla="*/ 10 h 19"/>
                <a:gd name="T54" fmla="*/ 554 w 608"/>
                <a:gd name="T55" fmla="*/ 11 h 19"/>
                <a:gd name="T56" fmla="*/ 517 w 608"/>
                <a:gd name="T57" fmla="*/ 12 h 19"/>
                <a:gd name="T58" fmla="*/ 471 w 608"/>
                <a:gd name="T59" fmla="*/ 13 h 19"/>
                <a:gd name="T60" fmla="*/ 419 w 608"/>
                <a:gd name="T61" fmla="*/ 15 h 19"/>
                <a:gd name="T62" fmla="*/ 364 w 608"/>
                <a:gd name="T63" fmla="*/ 15 h 19"/>
                <a:gd name="T64" fmla="*/ 302 w 608"/>
                <a:gd name="T65" fmla="*/ 16 h 1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08"/>
                <a:gd name="T100" fmla="*/ 0 h 19"/>
                <a:gd name="T101" fmla="*/ 608 w 608"/>
                <a:gd name="T102" fmla="*/ 19 h 1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08" h="19">
                  <a:moveTo>
                    <a:pt x="302" y="16"/>
                  </a:moveTo>
                  <a:lnTo>
                    <a:pt x="302" y="16"/>
                  </a:lnTo>
                  <a:lnTo>
                    <a:pt x="270" y="17"/>
                  </a:lnTo>
                  <a:lnTo>
                    <a:pt x="242" y="16"/>
                  </a:lnTo>
                  <a:lnTo>
                    <a:pt x="213" y="17"/>
                  </a:lnTo>
                  <a:lnTo>
                    <a:pt x="184" y="17"/>
                  </a:lnTo>
                  <a:lnTo>
                    <a:pt x="158" y="18"/>
                  </a:lnTo>
                  <a:lnTo>
                    <a:pt x="133" y="18"/>
                  </a:lnTo>
                  <a:lnTo>
                    <a:pt x="110" y="16"/>
                  </a:lnTo>
                  <a:lnTo>
                    <a:pt x="89" y="18"/>
                  </a:lnTo>
                  <a:lnTo>
                    <a:pt x="68" y="17"/>
                  </a:lnTo>
                  <a:lnTo>
                    <a:pt x="50" y="17"/>
                  </a:lnTo>
                  <a:lnTo>
                    <a:pt x="34" y="17"/>
                  </a:lnTo>
                  <a:lnTo>
                    <a:pt x="21" y="16"/>
                  </a:lnTo>
                  <a:lnTo>
                    <a:pt x="13" y="14"/>
                  </a:lnTo>
                  <a:lnTo>
                    <a:pt x="5" y="15"/>
                  </a:lnTo>
                  <a:lnTo>
                    <a:pt x="1" y="13"/>
                  </a:lnTo>
                  <a:lnTo>
                    <a:pt x="0" y="13"/>
                  </a:lnTo>
                  <a:lnTo>
                    <a:pt x="1" y="12"/>
                  </a:lnTo>
                  <a:lnTo>
                    <a:pt x="4" y="11"/>
                  </a:lnTo>
                  <a:lnTo>
                    <a:pt x="12" y="12"/>
                  </a:lnTo>
                  <a:lnTo>
                    <a:pt x="23" y="10"/>
                  </a:lnTo>
                  <a:lnTo>
                    <a:pt x="36" y="9"/>
                  </a:lnTo>
                  <a:lnTo>
                    <a:pt x="51" y="9"/>
                  </a:lnTo>
                  <a:lnTo>
                    <a:pt x="68" y="8"/>
                  </a:lnTo>
                  <a:lnTo>
                    <a:pt x="88" y="8"/>
                  </a:lnTo>
                  <a:lnTo>
                    <a:pt x="109" y="6"/>
                  </a:lnTo>
                  <a:lnTo>
                    <a:pt x="132" y="5"/>
                  </a:lnTo>
                  <a:lnTo>
                    <a:pt x="157" y="5"/>
                  </a:lnTo>
                  <a:lnTo>
                    <a:pt x="184" y="4"/>
                  </a:lnTo>
                  <a:lnTo>
                    <a:pt x="212" y="4"/>
                  </a:lnTo>
                  <a:lnTo>
                    <a:pt x="240" y="2"/>
                  </a:lnTo>
                  <a:lnTo>
                    <a:pt x="271" y="2"/>
                  </a:lnTo>
                  <a:lnTo>
                    <a:pt x="302" y="2"/>
                  </a:lnTo>
                  <a:lnTo>
                    <a:pt x="333" y="1"/>
                  </a:lnTo>
                  <a:lnTo>
                    <a:pt x="363" y="1"/>
                  </a:lnTo>
                  <a:lnTo>
                    <a:pt x="391" y="1"/>
                  </a:lnTo>
                  <a:lnTo>
                    <a:pt x="420" y="0"/>
                  </a:lnTo>
                  <a:lnTo>
                    <a:pt x="446" y="2"/>
                  </a:lnTo>
                  <a:lnTo>
                    <a:pt x="472" y="1"/>
                  </a:lnTo>
                  <a:lnTo>
                    <a:pt x="495" y="2"/>
                  </a:lnTo>
                  <a:lnTo>
                    <a:pt x="517" y="2"/>
                  </a:lnTo>
                  <a:lnTo>
                    <a:pt x="537" y="2"/>
                  </a:lnTo>
                  <a:lnTo>
                    <a:pt x="554" y="2"/>
                  </a:lnTo>
                  <a:lnTo>
                    <a:pt x="569" y="3"/>
                  </a:lnTo>
                  <a:lnTo>
                    <a:pt x="582" y="3"/>
                  </a:lnTo>
                  <a:lnTo>
                    <a:pt x="593" y="3"/>
                  </a:lnTo>
                  <a:lnTo>
                    <a:pt x="600" y="4"/>
                  </a:lnTo>
                  <a:lnTo>
                    <a:pt x="605" y="5"/>
                  </a:lnTo>
                  <a:lnTo>
                    <a:pt x="607" y="6"/>
                  </a:lnTo>
                  <a:lnTo>
                    <a:pt x="605" y="6"/>
                  </a:lnTo>
                  <a:lnTo>
                    <a:pt x="600" y="6"/>
                  </a:lnTo>
                  <a:lnTo>
                    <a:pt x="593" y="8"/>
                  </a:lnTo>
                  <a:lnTo>
                    <a:pt x="582" y="10"/>
                  </a:lnTo>
                  <a:lnTo>
                    <a:pt x="569" y="9"/>
                  </a:lnTo>
                  <a:lnTo>
                    <a:pt x="554" y="11"/>
                  </a:lnTo>
                  <a:lnTo>
                    <a:pt x="536" y="10"/>
                  </a:lnTo>
                  <a:lnTo>
                    <a:pt x="517" y="12"/>
                  </a:lnTo>
                  <a:lnTo>
                    <a:pt x="494" y="12"/>
                  </a:lnTo>
                  <a:lnTo>
                    <a:pt x="471" y="13"/>
                  </a:lnTo>
                  <a:lnTo>
                    <a:pt x="446" y="13"/>
                  </a:lnTo>
                  <a:lnTo>
                    <a:pt x="419" y="15"/>
                  </a:lnTo>
                  <a:lnTo>
                    <a:pt x="392" y="15"/>
                  </a:lnTo>
                  <a:lnTo>
                    <a:pt x="364" y="15"/>
                  </a:lnTo>
                  <a:lnTo>
                    <a:pt x="334" y="16"/>
                  </a:lnTo>
                  <a:lnTo>
                    <a:pt x="302" y="16"/>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0997" name="Freeform 35"/>
            <p:cNvSpPr>
              <a:spLocks/>
            </p:cNvSpPr>
            <p:nvPr/>
          </p:nvSpPr>
          <p:spPr bwMode="auto">
            <a:xfrm>
              <a:off x="1725" y="1774"/>
              <a:ext cx="71" cy="12"/>
            </a:xfrm>
            <a:custGeom>
              <a:avLst/>
              <a:gdLst>
                <a:gd name="T0" fmla="*/ 36 w 71"/>
                <a:gd name="T1" fmla="*/ 10 h 12"/>
                <a:gd name="T2" fmla="*/ 28 w 71"/>
                <a:gd name="T3" fmla="*/ 11 h 12"/>
                <a:gd name="T4" fmla="*/ 21 w 71"/>
                <a:gd name="T5" fmla="*/ 8 h 12"/>
                <a:gd name="T6" fmla="*/ 16 w 71"/>
                <a:gd name="T7" fmla="*/ 9 h 12"/>
                <a:gd name="T8" fmla="*/ 11 w 71"/>
                <a:gd name="T9" fmla="*/ 7 h 12"/>
                <a:gd name="T10" fmla="*/ 5 w 71"/>
                <a:gd name="T11" fmla="*/ 6 h 12"/>
                <a:gd name="T12" fmla="*/ 3 w 71"/>
                <a:gd name="T13" fmla="*/ 6 h 12"/>
                <a:gd name="T14" fmla="*/ 1 w 71"/>
                <a:gd name="T15" fmla="*/ 6 h 12"/>
                <a:gd name="T16" fmla="*/ 0 w 71"/>
                <a:gd name="T17" fmla="*/ 4 h 12"/>
                <a:gd name="T18" fmla="*/ 2 w 71"/>
                <a:gd name="T19" fmla="*/ 3 h 12"/>
                <a:gd name="T20" fmla="*/ 3 w 71"/>
                <a:gd name="T21" fmla="*/ 4 h 12"/>
                <a:gd name="T22" fmla="*/ 7 w 71"/>
                <a:gd name="T23" fmla="*/ 3 h 12"/>
                <a:gd name="T24" fmla="*/ 10 w 71"/>
                <a:gd name="T25" fmla="*/ 2 h 12"/>
                <a:gd name="T26" fmla="*/ 16 w 71"/>
                <a:gd name="T27" fmla="*/ 2 h 12"/>
                <a:gd name="T28" fmla="*/ 22 w 71"/>
                <a:gd name="T29" fmla="*/ 0 h 12"/>
                <a:gd name="T30" fmla="*/ 28 w 71"/>
                <a:gd name="T31" fmla="*/ 0 h 12"/>
                <a:gd name="T32" fmla="*/ 35 w 71"/>
                <a:gd name="T33" fmla="*/ 0 h 12"/>
                <a:gd name="T34" fmla="*/ 42 w 71"/>
                <a:gd name="T35" fmla="*/ 1 h 12"/>
                <a:gd name="T36" fmla="*/ 49 w 71"/>
                <a:gd name="T37" fmla="*/ 2 h 12"/>
                <a:gd name="T38" fmla="*/ 56 w 71"/>
                <a:gd name="T39" fmla="*/ 3 h 12"/>
                <a:gd name="T40" fmla="*/ 60 w 71"/>
                <a:gd name="T41" fmla="*/ 4 h 12"/>
                <a:gd name="T42" fmla="*/ 65 w 71"/>
                <a:gd name="T43" fmla="*/ 5 h 12"/>
                <a:gd name="T44" fmla="*/ 67 w 71"/>
                <a:gd name="T45" fmla="*/ 5 h 12"/>
                <a:gd name="T46" fmla="*/ 69 w 71"/>
                <a:gd name="T47" fmla="*/ 6 h 12"/>
                <a:gd name="T48" fmla="*/ 70 w 71"/>
                <a:gd name="T49" fmla="*/ 7 h 12"/>
                <a:gd name="T50" fmla="*/ 69 w 71"/>
                <a:gd name="T51" fmla="*/ 7 h 12"/>
                <a:gd name="T52" fmla="*/ 67 w 71"/>
                <a:gd name="T53" fmla="*/ 8 h 12"/>
                <a:gd name="T54" fmla="*/ 64 w 71"/>
                <a:gd name="T55" fmla="*/ 10 h 12"/>
                <a:gd name="T56" fmla="*/ 59 w 71"/>
                <a:gd name="T57" fmla="*/ 9 h 12"/>
                <a:gd name="T58" fmla="*/ 55 w 71"/>
                <a:gd name="T59" fmla="*/ 9 h 12"/>
                <a:gd name="T60" fmla="*/ 49 w 71"/>
                <a:gd name="T61" fmla="*/ 8 h 12"/>
                <a:gd name="T62" fmla="*/ 42 w 71"/>
                <a:gd name="T63" fmla="*/ 10 h 12"/>
                <a:gd name="T64" fmla="*/ 36 w 71"/>
                <a:gd name="T65" fmla="*/ 10 h 1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1"/>
                <a:gd name="T100" fmla="*/ 0 h 12"/>
                <a:gd name="T101" fmla="*/ 71 w 71"/>
                <a:gd name="T102" fmla="*/ 12 h 1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1" h="12">
                  <a:moveTo>
                    <a:pt x="36" y="10"/>
                  </a:moveTo>
                  <a:lnTo>
                    <a:pt x="28" y="11"/>
                  </a:lnTo>
                  <a:lnTo>
                    <a:pt x="21" y="8"/>
                  </a:lnTo>
                  <a:lnTo>
                    <a:pt x="16" y="9"/>
                  </a:lnTo>
                  <a:lnTo>
                    <a:pt x="11" y="7"/>
                  </a:lnTo>
                  <a:lnTo>
                    <a:pt x="5" y="6"/>
                  </a:lnTo>
                  <a:lnTo>
                    <a:pt x="3" y="6"/>
                  </a:lnTo>
                  <a:lnTo>
                    <a:pt x="1" y="6"/>
                  </a:lnTo>
                  <a:lnTo>
                    <a:pt x="0" y="4"/>
                  </a:lnTo>
                  <a:lnTo>
                    <a:pt x="2" y="3"/>
                  </a:lnTo>
                  <a:lnTo>
                    <a:pt x="3" y="4"/>
                  </a:lnTo>
                  <a:lnTo>
                    <a:pt x="7" y="3"/>
                  </a:lnTo>
                  <a:lnTo>
                    <a:pt x="10" y="2"/>
                  </a:lnTo>
                  <a:lnTo>
                    <a:pt x="16" y="2"/>
                  </a:lnTo>
                  <a:lnTo>
                    <a:pt x="22" y="0"/>
                  </a:lnTo>
                  <a:lnTo>
                    <a:pt x="28" y="0"/>
                  </a:lnTo>
                  <a:lnTo>
                    <a:pt x="35" y="0"/>
                  </a:lnTo>
                  <a:lnTo>
                    <a:pt x="42" y="1"/>
                  </a:lnTo>
                  <a:lnTo>
                    <a:pt x="49" y="2"/>
                  </a:lnTo>
                  <a:lnTo>
                    <a:pt x="56" y="3"/>
                  </a:lnTo>
                  <a:lnTo>
                    <a:pt x="60" y="4"/>
                  </a:lnTo>
                  <a:lnTo>
                    <a:pt x="65" y="5"/>
                  </a:lnTo>
                  <a:lnTo>
                    <a:pt x="67" y="5"/>
                  </a:lnTo>
                  <a:lnTo>
                    <a:pt x="69" y="6"/>
                  </a:lnTo>
                  <a:lnTo>
                    <a:pt x="70" y="7"/>
                  </a:lnTo>
                  <a:lnTo>
                    <a:pt x="69" y="7"/>
                  </a:lnTo>
                  <a:lnTo>
                    <a:pt x="67" y="8"/>
                  </a:lnTo>
                  <a:lnTo>
                    <a:pt x="64" y="10"/>
                  </a:lnTo>
                  <a:lnTo>
                    <a:pt x="59" y="9"/>
                  </a:lnTo>
                  <a:lnTo>
                    <a:pt x="55" y="9"/>
                  </a:lnTo>
                  <a:lnTo>
                    <a:pt x="49" y="8"/>
                  </a:lnTo>
                  <a:lnTo>
                    <a:pt x="42" y="10"/>
                  </a:lnTo>
                  <a:lnTo>
                    <a:pt x="36" y="1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40998" name="Freeform 36"/>
            <p:cNvSpPr>
              <a:spLocks/>
            </p:cNvSpPr>
            <p:nvPr/>
          </p:nvSpPr>
          <p:spPr bwMode="auto">
            <a:xfrm>
              <a:off x="1723" y="1777"/>
              <a:ext cx="78" cy="13"/>
            </a:xfrm>
            <a:custGeom>
              <a:avLst/>
              <a:gdLst>
                <a:gd name="T0" fmla="*/ 39 w 78"/>
                <a:gd name="T1" fmla="*/ 12 h 13"/>
                <a:gd name="T2" fmla="*/ 39 w 78"/>
                <a:gd name="T3" fmla="*/ 12 h 13"/>
                <a:gd name="T4" fmla="*/ 31 w 78"/>
                <a:gd name="T5" fmla="*/ 11 h 13"/>
                <a:gd name="T6" fmla="*/ 23 w 78"/>
                <a:gd name="T7" fmla="*/ 10 h 13"/>
                <a:gd name="T8" fmla="*/ 17 w 78"/>
                <a:gd name="T9" fmla="*/ 11 h 13"/>
                <a:gd name="T10" fmla="*/ 12 w 78"/>
                <a:gd name="T11" fmla="*/ 10 h 13"/>
                <a:gd name="T12" fmla="*/ 6 w 78"/>
                <a:gd name="T13" fmla="*/ 10 h 13"/>
                <a:gd name="T14" fmla="*/ 3 w 78"/>
                <a:gd name="T15" fmla="*/ 9 h 13"/>
                <a:gd name="T16" fmla="*/ 1 w 78"/>
                <a:gd name="T17" fmla="*/ 9 h 13"/>
                <a:gd name="T18" fmla="*/ 0 w 78"/>
                <a:gd name="T19" fmla="*/ 7 h 13"/>
                <a:gd name="T20" fmla="*/ 1 w 78"/>
                <a:gd name="T21" fmla="*/ 6 h 13"/>
                <a:gd name="T22" fmla="*/ 3 w 78"/>
                <a:gd name="T23" fmla="*/ 5 h 13"/>
                <a:gd name="T24" fmla="*/ 6 w 78"/>
                <a:gd name="T25" fmla="*/ 4 h 13"/>
                <a:gd name="T26" fmla="*/ 11 w 78"/>
                <a:gd name="T27" fmla="*/ 3 h 13"/>
                <a:gd name="T28" fmla="*/ 17 w 78"/>
                <a:gd name="T29" fmla="*/ 3 h 13"/>
                <a:gd name="T30" fmla="*/ 24 w 78"/>
                <a:gd name="T31" fmla="*/ 1 h 13"/>
                <a:gd name="T32" fmla="*/ 31 w 78"/>
                <a:gd name="T33" fmla="*/ 1 h 13"/>
                <a:gd name="T34" fmla="*/ 39 w 78"/>
                <a:gd name="T35" fmla="*/ 1 h 13"/>
                <a:gd name="T36" fmla="*/ 47 w 78"/>
                <a:gd name="T37" fmla="*/ 0 h 13"/>
                <a:gd name="T38" fmla="*/ 54 w 78"/>
                <a:gd name="T39" fmla="*/ 3 h 13"/>
                <a:gd name="T40" fmla="*/ 60 w 78"/>
                <a:gd name="T41" fmla="*/ 3 h 13"/>
                <a:gd name="T42" fmla="*/ 66 w 78"/>
                <a:gd name="T43" fmla="*/ 3 h 13"/>
                <a:gd name="T44" fmla="*/ 71 w 78"/>
                <a:gd name="T45" fmla="*/ 3 h 13"/>
                <a:gd name="T46" fmla="*/ 74 w 78"/>
                <a:gd name="T47" fmla="*/ 4 h 13"/>
                <a:gd name="T48" fmla="*/ 76 w 78"/>
                <a:gd name="T49" fmla="*/ 6 h 13"/>
                <a:gd name="T50" fmla="*/ 77 w 78"/>
                <a:gd name="T51" fmla="*/ 6 h 13"/>
                <a:gd name="T52" fmla="*/ 76 w 78"/>
                <a:gd name="T53" fmla="*/ 7 h 13"/>
                <a:gd name="T54" fmla="*/ 74 w 78"/>
                <a:gd name="T55" fmla="*/ 8 h 13"/>
                <a:gd name="T56" fmla="*/ 70 w 78"/>
                <a:gd name="T57" fmla="*/ 9 h 13"/>
                <a:gd name="T58" fmla="*/ 66 w 78"/>
                <a:gd name="T59" fmla="*/ 9 h 13"/>
                <a:gd name="T60" fmla="*/ 60 w 78"/>
                <a:gd name="T61" fmla="*/ 10 h 13"/>
                <a:gd name="T62" fmla="*/ 54 w 78"/>
                <a:gd name="T63" fmla="*/ 11 h 13"/>
                <a:gd name="T64" fmla="*/ 47 w 78"/>
                <a:gd name="T65" fmla="*/ 12 h 13"/>
                <a:gd name="T66" fmla="*/ 39 w 78"/>
                <a:gd name="T67" fmla="*/ 12 h 1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8"/>
                <a:gd name="T103" fmla="*/ 0 h 13"/>
                <a:gd name="T104" fmla="*/ 78 w 78"/>
                <a:gd name="T105" fmla="*/ 13 h 1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8" h="13">
                  <a:moveTo>
                    <a:pt x="39" y="12"/>
                  </a:moveTo>
                  <a:lnTo>
                    <a:pt x="39" y="12"/>
                  </a:lnTo>
                  <a:lnTo>
                    <a:pt x="31" y="11"/>
                  </a:lnTo>
                  <a:lnTo>
                    <a:pt x="23" y="10"/>
                  </a:lnTo>
                  <a:lnTo>
                    <a:pt x="17" y="11"/>
                  </a:lnTo>
                  <a:lnTo>
                    <a:pt x="12" y="10"/>
                  </a:lnTo>
                  <a:lnTo>
                    <a:pt x="6" y="10"/>
                  </a:lnTo>
                  <a:lnTo>
                    <a:pt x="3" y="9"/>
                  </a:lnTo>
                  <a:lnTo>
                    <a:pt x="1" y="9"/>
                  </a:lnTo>
                  <a:lnTo>
                    <a:pt x="0" y="7"/>
                  </a:lnTo>
                  <a:lnTo>
                    <a:pt x="1" y="6"/>
                  </a:lnTo>
                  <a:lnTo>
                    <a:pt x="3" y="5"/>
                  </a:lnTo>
                  <a:lnTo>
                    <a:pt x="6" y="4"/>
                  </a:lnTo>
                  <a:lnTo>
                    <a:pt x="11" y="3"/>
                  </a:lnTo>
                  <a:lnTo>
                    <a:pt x="17" y="3"/>
                  </a:lnTo>
                  <a:lnTo>
                    <a:pt x="24" y="1"/>
                  </a:lnTo>
                  <a:lnTo>
                    <a:pt x="31" y="1"/>
                  </a:lnTo>
                  <a:lnTo>
                    <a:pt x="39" y="1"/>
                  </a:lnTo>
                  <a:lnTo>
                    <a:pt x="47" y="0"/>
                  </a:lnTo>
                  <a:lnTo>
                    <a:pt x="54" y="3"/>
                  </a:lnTo>
                  <a:lnTo>
                    <a:pt x="60" y="3"/>
                  </a:lnTo>
                  <a:lnTo>
                    <a:pt x="66" y="3"/>
                  </a:lnTo>
                  <a:lnTo>
                    <a:pt x="71" y="3"/>
                  </a:lnTo>
                  <a:lnTo>
                    <a:pt x="74" y="4"/>
                  </a:lnTo>
                  <a:lnTo>
                    <a:pt x="76" y="6"/>
                  </a:lnTo>
                  <a:lnTo>
                    <a:pt x="77" y="6"/>
                  </a:lnTo>
                  <a:lnTo>
                    <a:pt x="76" y="7"/>
                  </a:lnTo>
                  <a:lnTo>
                    <a:pt x="74" y="8"/>
                  </a:lnTo>
                  <a:lnTo>
                    <a:pt x="70" y="9"/>
                  </a:lnTo>
                  <a:lnTo>
                    <a:pt x="66" y="9"/>
                  </a:lnTo>
                  <a:lnTo>
                    <a:pt x="60" y="10"/>
                  </a:lnTo>
                  <a:lnTo>
                    <a:pt x="54" y="11"/>
                  </a:lnTo>
                  <a:lnTo>
                    <a:pt x="47" y="12"/>
                  </a:lnTo>
                  <a:lnTo>
                    <a:pt x="39" y="12"/>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0999" name="Freeform 37"/>
            <p:cNvSpPr>
              <a:spLocks/>
            </p:cNvSpPr>
            <p:nvPr/>
          </p:nvSpPr>
          <p:spPr bwMode="auto">
            <a:xfrm>
              <a:off x="2680" y="2137"/>
              <a:ext cx="862" cy="102"/>
            </a:xfrm>
            <a:custGeom>
              <a:avLst/>
              <a:gdLst>
                <a:gd name="T0" fmla="*/ 729 w 862"/>
                <a:gd name="T1" fmla="*/ 1 h 102"/>
                <a:gd name="T2" fmla="*/ 723 w 862"/>
                <a:gd name="T3" fmla="*/ 2 h 102"/>
                <a:gd name="T4" fmla="*/ 710 w 862"/>
                <a:gd name="T5" fmla="*/ 1 h 102"/>
                <a:gd name="T6" fmla="*/ 692 w 862"/>
                <a:gd name="T7" fmla="*/ 2 h 102"/>
                <a:gd name="T8" fmla="*/ 670 w 862"/>
                <a:gd name="T9" fmla="*/ 0 h 102"/>
                <a:gd name="T10" fmla="*/ 640 w 862"/>
                <a:gd name="T11" fmla="*/ 1 h 102"/>
                <a:gd name="T12" fmla="*/ 603 w 862"/>
                <a:gd name="T13" fmla="*/ 2 h 102"/>
                <a:gd name="T14" fmla="*/ 563 w 862"/>
                <a:gd name="T15" fmla="*/ 5 h 102"/>
                <a:gd name="T16" fmla="*/ 516 w 862"/>
                <a:gd name="T17" fmla="*/ 9 h 102"/>
                <a:gd name="T18" fmla="*/ 464 w 862"/>
                <a:gd name="T19" fmla="*/ 15 h 102"/>
                <a:gd name="T20" fmla="*/ 406 w 862"/>
                <a:gd name="T21" fmla="*/ 21 h 102"/>
                <a:gd name="T22" fmla="*/ 345 w 862"/>
                <a:gd name="T23" fmla="*/ 29 h 102"/>
                <a:gd name="T24" fmla="*/ 277 w 862"/>
                <a:gd name="T25" fmla="*/ 40 h 102"/>
                <a:gd name="T26" fmla="*/ 204 w 862"/>
                <a:gd name="T27" fmla="*/ 55 h 102"/>
                <a:gd name="T28" fmla="*/ 126 w 862"/>
                <a:gd name="T29" fmla="*/ 69 h 102"/>
                <a:gd name="T30" fmla="*/ 44 w 862"/>
                <a:gd name="T31" fmla="*/ 87 h 102"/>
                <a:gd name="T32" fmla="*/ 2 w 862"/>
                <a:gd name="T33" fmla="*/ 98 h 102"/>
                <a:gd name="T34" fmla="*/ 9 w 862"/>
                <a:gd name="T35" fmla="*/ 99 h 102"/>
                <a:gd name="T36" fmla="*/ 24 w 862"/>
                <a:gd name="T37" fmla="*/ 98 h 102"/>
                <a:gd name="T38" fmla="*/ 44 w 862"/>
                <a:gd name="T39" fmla="*/ 97 h 102"/>
                <a:gd name="T40" fmla="*/ 70 w 862"/>
                <a:gd name="T41" fmla="*/ 97 h 102"/>
                <a:gd name="T42" fmla="*/ 104 w 862"/>
                <a:gd name="T43" fmla="*/ 98 h 102"/>
                <a:gd name="T44" fmla="*/ 144 w 862"/>
                <a:gd name="T45" fmla="*/ 97 h 102"/>
                <a:gd name="T46" fmla="*/ 188 w 862"/>
                <a:gd name="T47" fmla="*/ 96 h 102"/>
                <a:gd name="T48" fmla="*/ 237 w 862"/>
                <a:gd name="T49" fmla="*/ 94 h 102"/>
                <a:gd name="T50" fmla="*/ 290 w 862"/>
                <a:gd name="T51" fmla="*/ 94 h 102"/>
                <a:gd name="T52" fmla="*/ 350 w 862"/>
                <a:gd name="T53" fmla="*/ 95 h 102"/>
                <a:gd name="T54" fmla="*/ 411 w 862"/>
                <a:gd name="T55" fmla="*/ 93 h 102"/>
                <a:gd name="T56" fmla="*/ 476 w 862"/>
                <a:gd name="T57" fmla="*/ 94 h 102"/>
                <a:gd name="T58" fmla="*/ 547 w 862"/>
                <a:gd name="T59" fmla="*/ 95 h 102"/>
                <a:gd name="T60" fmla="*/ 618 w 862"/>
                <a:gd name="T61" fmla="*/ 96 h 102"/>
                <a:gd name="T62" fmla="*/ 693 w 862"/>
                <a:gd name="T63" fmla="*/ 99 h 102"/>
                <a:gd name="T64" fmla="*/ 737 w 862"/>
                <a:gd name="T65" fmla="*/ 100 h 102"/>
                <a:gd name="T66" fmla="*/ 754 w 862"/>
                <a:gd name="T67" fmla="*/ 99 h 102"/>
                <a:gd name="T68" fmla="*/ 775 w 862"/>
                <a:gd name="T69" fmla="*/ 100 h 102"/>
                <a:gd name="T70" fmla="*/ 796 w 862"/>
                <a:gd name="T71" fmla="*/ 96 h 102"/>
                <a:gd name="T72" fmla="*/ 817 w 862"/>
                <a:gd name="T73" fmla="*/ 92 h 102"/>
                <a:gd name="T74" fmla="*/ 837 w 862"/>
                <a:gd name="T75" fmla="*/ 85 h 102"/>
                <a:gd name="T76" fmla="*/ 852 w 862"/>
                <a:gd name="T77" fmla="*/ 77 h 102"/>
                <a:gd name="T78" fmla="*/ 858 w 862"/>
                <a:gd name="T79" fmla="*/ 66 h 102"/>
                <a:gd name="T80" fmla="*/ 860 w 862"/>
                <a:gd name="T81" fmla="*/ 56 h 102"/>
                <a:gd name="T82" fmla="*/ 861 w 862"/>
                <a:gd name="T83" fmla="*/ 49 h 102"/>
                <a:gd name="T84" fmla="*/ 856 w 862"/>
                <a:gd name="T85" fmla="*/ 42 h 102"/>
                <a:gd name="T86" fmla="*/ 844 w 862"/>
                <a:gd name="T87" fmla="*/ 33 h 102"/>
                <a:gd name="T88" fmla="*/ 826 w 862"/>
                <a:gd name="T89" fmla="*/ 23 h 102"/>
                <a:gd name="T90" fmla="*/ 805 w 862"/>
                <a:gd name="T91" fmla="*/ 14 h 102"/>
                <a:gd name="T92" fmla="*/ 778 w 862"/>
                <a:gd name="T93" fmla="*/ 8 h 102"/>
                <a:gd name="T94" fmla="*/ 747 w 862"/>
                <a:gd name="T95" fmla="*/ 3 h 1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862"/>
                <a:gd name="T145" fmla="*/ 0 h 102"/>
                <a:gd name="T146" fmla="*/ 862 w 862"/>
                <a:gd name="T147" fmla="*/ 102 h 10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862" h="102">
                  <a:moveTo>
                    <a:pt x="729" y="1"/>
                  </a:moveTo>
                  <a:lnTo>
                    <a:pt x="729" y="1"/>
                  </a:lnTo>
                  <a:lnTo>
                    <a:pt x="726" y="1"/>
                  </a:lnTo>
                  <a:lnTo>
                    <a:pt x="723" y="2"/>
                  </a:lnTo>
                  <a:lnTo>
                    <a:pt x="717" y="0"/>
                  </a:lnTo>
                  <a:lnTo>
                    <a:pt x="710" y="1"/>
                  </a:lnTo>
                  <a:lnTo>
                    <a:pt x="702" y="2"/>
                  </a:lnTo>
                  <a:lnTo>
                    <a:pt x="692" y="2"/>
                  </a:lnTo>
                  <a:lnTo>
                    <a:pt x="681" y="0"/>
                  </a:lnTo>
                  <a:lnTo>
                    <a:pt x="670" y="0"/>
                  </a:lnTo>
                  <a:lnTo>
                    <a:pt x="656" y="1"/>
                  </a:lnTo>
                  <a:lnTo>
                    <a:pt x="640" y="1"/>
                  </a:lnTo>
                  <a:lnTo>
                    <a:pt x="622" y="2"/>
                  </a:lnTo>
                  <a:lnTo>
                    <a:pt x="603" y="2"/>
                  </a:lnTo>
                  <a:lnTo>
                    <a:pt x="584" y="4"/>
                  </a:lnTo>
                  <a:lnTo>
                    <a:pt x="563" y="5"/>
                  </a:lnTo>
                  <a:lnTo>
                    <a:pt x="540" y="7"/>
                  </a:lnTo>
                  <a:lnTo>
                    <a:pt x="516" y="9"/>
                  </a:lnTo>
                  <a:lnTo>
                    <a:pt x="491" y="11"/>
                  </a:lnTo>
                  <a:lnTo>
                    <a:pt x="464" y="15"/>
                  </a:lnTo>
                  <a:lnTo>
                    <a:pt x="435" y="17"/>
                  </a:lnTo>
                  <a:lnTo>
                    <a:pt x="406" y="21"/>
                  </a:lnTo>
                  <a:lnTo>
                    <a:pt x="377" y="24"/>
                  </a:lnTo>
                  <a:lnTo>
                    <a:pt x="345" y="29"/>
                  </a:lnTo>
                  <a:lnTo>
                    <a:pt x="311" y="34"/>
                  </a:lnTo>
                  <a:lnTo>
                    <a:pt x="277" y="40"/>
                  </a:lnTo>
                  <a:lnTo>
                    <a:pt x="241" y="47"/>
                  </a:lnTo>
                  <a:lnTo>
                    <a:pt x="204" y="55"/>
                  </a:lnTo>
                  <a:lnTo>
                    <a:pt x="165" y="61"/>
                  </a:lnTo>
                  <a:lnTo>
                    <a:pt x="126" y="69"/>
                  </a:lnTo>
                  <a:lnTo>
                    <a:pt x="85" y="77"/>
                  </a:lnTo>
                  <a:lnTo>
                    <a:pt x="44" y="87"/>
                  </a:lnTo>
                  <a:lnTo>
                    <a:pt x="0" y="97"/>
                  </a:lnTo>
                  <a:lnTo>
                    <a:pt x="2" y="98"/>
                  </a:lnTo>
                  <a:lnTo>
                    <a:pt x="4" y="99"/>
                  </a:lnTo>
                  <a:lnTo>
                    <a:pt x="9" y="99"/>
                  </a:lnTo>
                  <a:lnTo>
                    <a:pt x="15" y="98"/>
                  </a:lnTo>
                  <a:lnTo>
                    <a:pt x="24" y="98"/>
                  </a:lnTo>
                  <a:lnTo>
                    <a:pt x="33" y="99"/>
                  </a:lnTo>
                  <a:lnTo>
                    <a:pt x="44" y="97"/>
                  </a:lnTo>
                  <a:lnTo>
                    <a:pt x="57" y="98"/>
                  </a:lnTo>
                  <a:lnTo>
                    <a:pt x="70" y="97"/>
                  </a:lnTo>
                  <a:lnTo>
                    <a:pt x="86" y="97"/>
                  </a:lnTo>
                  <a:lnTo>
                    <a:pt x="104" y="98"/>
                  </a:lnTo>
                  <a:lnTo>
                    <a:pt x="123" y="96"/>
                  </a:lnTo>
                  <a:lnTo>
                    <a:pt x="144" y="97"/>
                  </a:lnTo>
                  <a:lnTo>
                    <a:pt x="165" y="95"/>
                  </a:lnTo>
                  <a:lnTo>
                    <a:pt x="188" y="96"/>
                  </a:lnTo>
                  <a:lnTo>
                    <a:pt x="212" y="94"/>
                  </a:lnTo>
                  <a:lnTo>
                    <a:pt x="237" y="94"/>
                  </a:lnTo>
                  <a:lnTo>
                    <a:pt x="263" y="95"/>
                  </a:lnTo>
                  <a:lnTo>
                    <a:pt x="290" y="94"/>
                  </a:lnTo>
                  <a:lnTo>
                    <a:pt x="319" y="94"/>
                  </a:lnTo>
                  <a:lnTo>
                    <a:pt x="350" y="95"/>
                  </a:lnTo>
                  <a:lnTo>
                    <a:pt x="379" y="93"/>
                  </a:lnTo>
                  <a:lnTo>
                    <a:pt x="411" y="93"/>
                  </a:lnTo>
                  <a:lnTo>
                    <a:pt x="443" y="95"/>
                  </a:lnTo>
                  <a:lnTo>
                    <a:pt x="476" y="94"/>
                  </a:lnTo>
                  <a:lnTo>
                    <a:pt x="511" y="94"/>
                  </a:lnTo>
                  <a:lnTo>
                    <a:pt x="547" y="95"/>
                  </a:lnTo>
                  <a:lnTo>
                    <a:pt x="583" y="96"/>
                  </a:lnTo>
                  <a:lnTo>
                    <a:pt x="618" y="96"/>
                  </a:lnTo>
                  <a:lnTo>
                    <a:pt x="655" y="97"/>
                  </a:lnTo>
                  <a:lnTo>
                    <a:pt x="693" y="99"/>
                  </a:lnTo>
                  <a:lnTo>
                    <a:pt x="732" y="101"/>
                  </a:lnTo>
                  <a:lnTo>
                    <a:pt x="737" y="100"/>
                  </a:lnTo>
                  <a:lnTo>
                    <a:pt x="744" y="100"/>
                  </a:lnTo>
                  <a:lnTo>
                    <a:pt x="754" y="99"/>
                  </a:lnTo>
                  <a:lnTo>
                    <a:pt x="763" y="100"/>
                  </a:lnTo>
                  <a:lnTo>
                    <a:pt x="775" y="100"/>
                  </a:lnTo>
                  <a:lnTo>
                    <a:pt x="784" y="98"/>
                  </a:lnTo>
                  <a:lnTo>
                    <a:pt x="796" y="96"/>
                  </a:lnTo>
                  <a:lnTo>
                    <a:pt x="807" y="95"/>
                  </a:lnTo>
                  <a:lnTo>
                    <a:pt x="817" y="92"/>
                  </a:lnTo>
                  <a:lnTo>
                    <a:pt x="828" y="89"/>
                  </a:lnTo>
                  <a:lnTo>
                    <a:pt x="837" y="85"/>
                  </a:lnTo>
                  <a:lnTo>
                    <a:pt x="845" y="81"/>
                  </a:lnTo>
                  <a:lnTo>
                    <a:pt x="852" y="77"/>
                  </a:lnTo>
                  <a:lnTo>
                    <a:pt x="856" y="70"/>
                  </a:lnTo>
                  <a:lnTo>
                    <a:pt x="858" y="66"/>
                  </a:lnTo>
                  <a:lnTo>
                    <a:pt x="857" y="58"/>
                  </a:lnTo>
                  <a:lnTo>
                    <a:pt x="860" y="56"/>
                  </a:lnTo>
                  <a:lnTo>
                    <a:pt x="861" y="52"/>
                  </a:lnTo>
                  <a:lnTo>
                    <a:pt x="861" y="49"/>
                  </a:lnTo>
                  <a:lnTo>
                    <a:pt x="859" y="46"/>
                  </a:lnTo>
                  <a:lnTo>
                    <a:pt x="856" y="42"/>
                  </a:lnTo>
                  <a:lnTo>
                    <a:pt x="851" y="37"/>
                  </a:lnTo>
                  <a:lnTo>
                    <a:pt x="844" y="33"/>
                  </a:lnTo>
                  <a:lnTo>
                    <a:pt x="836" y="29"/>
                  </a:lnTo>
                  <a:lnTo>
                    <a:pt x="826" y="23"/>
                  </a:lnTo>
                  <a:lnTo>
                    <a:pt x="817" y="18"/>
                  </a:lnTo>
                  <a:lnTo>
                    <a:pt x="805" y="14"/>
                  </a:lnTo>
                  <a:lnTo>
                    <a:pt x="793" y="10"/>
                  </a:lnTo>
                  <a:lnTo>
                    <a:pt x="778" y="8"/>
                  </a:lnTo>
                  <a:lnTo>
                    <a:pt x="763" y="5"/>
                  </a:lnTo>
                  <a:lnTo>
                    <a:pt x="747" y="3"/>
                  </a:lnTo>
                  <a:lnTo>
                    <a:pt x="729" y="1"/>
                  </a:lnTo>
                </a:path>
              </a:pathLst>
            </a:custGeom>
            <a:solidFill>
              <a:srgbClr val="E5E5E5"/>
            </a:solidFill>
            <a:ln w="12700" cap="rnd" cmpd="sng">
              <a:noFill/>
              <a:prstDash val="solid"/>
              <a:round/>
              <a:headEnd type="none" w="med" len="med"/>
              <a:tailEnd type="none" w="med" len="med"/>
            </a:ln>
          </p:spPr>
          <p:txBody>
            <a:bodyPr/>
            <a:lstStyle/>
            <a:p>
              <a:endParaRPr lang="en-GB"/>
            </a:p>
          </p:txBody>
        </p:sp>
        <p:sp>
          <p:nvSpPr>
            <p:cNvPr id="41000" name="Freeform 38"/>
            <p:cNvSpPr>
              <a:spLocks/>
            </p:cNvSpPr>
            <p:nvPr/>
          </p:nvSpPr>
          <p:spPr bwMode="auto">
            <a:xfrm>
              <a:off x="2678" y="2139"/>
              <a:ext cx="870" cy="104"/>
            </a:xfrm>
            <a:custGeom>
              <a:avLst/>
              <a:gdLst>
                <a:gd name="T0" fmla="*/ 736 w 870"/>
                <a:gd name="T1" fmla="*/ 1 h 104"/>
                <a:gd name="T2" fmla="*/ 729 w 870"/>
                <a:gd name="T3" fmla="*/ 2 h 104"/>
                <a:gd name="T4" fmla="*/ 716 w 870"/>
                <a:gd name="T5" fmla="*/ 1 h 104"/>
                <a:gd name="T6" fmla="*/ 699 w 870"/>
                <a:gd name="T7" fmla="*/ 1 h 104"/>
                <a:gd name="T8" fmla="*/ 675 w 870"/>
                <a:gd name="T9" fmla="*/ 0 h 104"/>
                <a:gd name="T10" fmla="*/ 645 w 870"/>
                <a:gd name="T11" fmla="*/ 1 h 104"/>
                <a:gd name="T12" fmla="*/ 609 w 870"/>
                <a:gd name="T13" fmla="*/ 3 h 104"/>
                <a:gd name="T14" fmla="*/ 568 w 870"/>
                <a:gd name="T15" fmla="*/ 5 h 104"/>
                <a:gd name="T16" fmla="*/ 520 w 870"/>
                <a:gd name="T17" fmla="*/ 10 h 104"/>
                <a:gd name="T18" fmla="*/ 468 w 870"/>
                <a:gd name="T19" fmla="*/ 16 h 104"/>
                <a:gd name="T20" fmla="*/ 411 w 870"/>
                <a:gd name="T21" fmla="*/ 22 h 104"/>
                <a:gd name="T22" fmla="*/ 347 w 870"/>
                <a:gd name="T23" fmla="*/ 31 h 104"/>
                <a:gd name="T24" fmla="*/ 279 w 870"/>
                <a:gd name="T25" fmla="*/ 42 h 104"/>
                <a:gd name="T26" fmla="*/ 206 w 870"/>
                <a:gd name="T27" fmla="*/ 56 h 104"/>
                <a:gd name="T28" fmla="*/ 128 w 870"/>
                <a:gd name="T29" fmla="*/ 72 h 104"/>
                <a:gd name="T30" fmla="*/ 44 w 870"/>
                <a:gd name="T31" fmla="*/ 91 h 104"/>
                <a:gd name="T32" fmla="*/ 2 w 870"/>
                <a:gd name="T33" fmla="*/ 102 h 104"/>
                <a:gd name="T34" fmla="*/ 9 w 870"/>
                <a:gd name="T35" fmla="*/ 102 h 104"/>
                <a:gd name="T36" fmla="*/ 24 w 870"/>
                <a:gd name="T37" fmla="*/ 102 h 104"/>
                <a:gd name="T38" fmla="*/ 44 w 870"/>
                <a:gd name="T39" fmla="*/ 101 h 104"/>
                <a:gd name="T40" fmla="*/ 71 w 870"/>
                <a:gd name="T41" fmla="*/ 101 h 104"/>
                <a:gd name="T42" fmla="*/ 106 w 870"/>
                <a:gd name="T43" fmla="*/ 101 h 104"/>
                <a:gd name="T44" fmla="*/ 145 w 870"/>
                <a:gd name="T45" fmla="*/ 99 h 104"/>
                <a:gd name="T46" fmla="*/ 189 w 870"/>
                <a:gd name="T47" fmla="*/ 99 h 104"/>
                <a:gd name="T48" fmla="*/ 240 w 870"/>
                <a:gd name="T49" fmla="*/ 98 h 104"/>
                <a:gd name="T50" fmla="*/ 293 w 870"/>
                <a:gd name="T51" fmla="*/ 97 h 104"/>
                <a:gd name="T52" fmla="*/ 351 w 870"/>
                <a:gd name="T53" fmla="*/ 97 h 104"/>
                <a:gd name="T54" fmla="*/ 415 w 870"/>
                <a:gd name="T55" fmla="*/ 96 h 104"/>
                <a:gd name="T56" fmla="*/ 480 w 870"/>
                <a:gd name="T57" fmla="*/ 96 h 104"/>
                <a:gd name="T58" fmla="*/ 550 w 870"/>
                <a:gd name="T59" fmla="*/ 97 h 104"/>
                <a:gd name="T60" fmla="*/ 623 w 870"/>
                <a:gd name="T61" fmla="*/ 98 h 104"/>
                <a:gd name="T62" fmla="*/ 699 w 870"/>
                <a:gd name="T63" fmla="*/ 101 h 104"/>
                <a:gd name="T64" fmla="*/ 742 w 870"/>
                <a:gd name="T65" fmla="*/ 102 h 104"/>
                <a:gd name="T66" fmla="*/ 759 w 870"/>
                <a:gd name="T67" fmla="*/ 101 h 104"/>
                <a:gd name="T68" fmla="*/ 780 w 870"/>
                <a:gd name="T69" fmla="*/ 101 h 104"/>
                <a:gd name="T70" fmla="*/ 803 w 870"/>
                <a:gd name="T71" fmla="*/ 97 h 104"/>
                <a:gd name="T72" fmla="*/ 825 w 870"/>
                <a:gd name="T73" fmla="*/ 93 h 104"/>
                <a:gd name="T74" fmla="*/ 844 w 870"/>
                <a:gd name="T75" fmla="*/ 86 h 104"/>
                <a:gd name="T76" fmla="*/ 859 w 870"/>
                <a:gd name="T77" fmla="*/ 78 h 104"/>
                <a:gd name="T78" fmla="*/ 865 w 870"/>
                <a:gd name="T79" fmla="*/ 67 h 104"/>
                <a:gd name="T80" fmla="*/ 868 w 870"/>
                <a:gd name="T81" fmla="*/ 57 h 104"/>
                <a:gd name="T82" fmla="*/ 869 w 870"/>
                <a:gd name="T83" fmla="*/ 50 h 104"/>
                <a:gd name="T84" fmla="*/ 864 w 870"/>
                <a:gd name="T85" fmla="*/ 42 h 104"/>
                <a:gd name="T86" fmla="*/ 852 w 870"/>
                <a:gd name="T87" fmla="*/ 33 h 104"/>
                <a:gd name="T88" fmla="*/ 833 w 870"/>
                <a:gd name="T89" fmla="*/ 23 h 104"/>
                <a:gd name="T90" fmla="*/ 812 w 870"/>
                <a:gd name="T91" fmla="*/ 15 h 104"/>
                <a:gd name="T92" fmla="*/ 784 w 870"/>
                <a:gd name="T93" fmla="*/ 8 h 104"/>
                <a:gd name="T94" fmla="*/ 754 w 870"/>
                <a:gd name="T95" fmla="*/ 4 h 10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870"/>
                <a:gd name="T145" fmla="*/ 0 h 104"/>
                <a:gd name="T146" fmla="*/ 870 w 870"/>
                <a:gd name="T147" fmla="*/ 104 h 10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870" h="104">
                  <a:moveTo>
                    <a:pt x="736" y="1"/>
                  </a:moveTo>
                  <a:lnTo>
                    <a:pt x="736" y="1"/>
                  </a:lnTo>
                  <a:lnTo>
                    <a:pt x="732" y="1"/>
                  </a:lnTo>
                  <a:lnTo>
                    <a:pt x="729" y="2"/>
                  </a:lnTo>
                  <a:lnTo>
                    <a:pt x="724" y="1"/>
                  </a:lnTo>
                  <a:lnTo>
                    <a:pt x="716" y="1"/>
                  </a:lnTo>
                  <a:lnTo>
                    <a:pt x="709" y="1"/>
                  </a:lnTo>
                  <a:lnTo>
                    <a:pt x="699" y="1"/>
                  </a:lnTo>
                  <a:lnTo>
                    <a:pt x="688" y="1"/>
                  </a:lnTo>
                  <a:lnTo>
                    <a:pt x="675" y="0"/>
                  </a:lnTo>
                  <a:lnTo>
                    <a:pt x="660" y="1"/>
                  </a:lnTo>
                  <a:lnTo>
                    <a:pt x="645" y="1"/>
                  </a:lnTo>
                  <a:lnTo>
                    <a:pt x="627" y="3"/>
                  </a:lnTo>
                  <a:lnTo>
                    <a:pt x="609" y="3"/>
                  </a:lnTo>
                  <a:lnTo>
                    <a:pt x="589" y="5"/>
                  </a:lnTo>
                  <a:lnTo>
                    <a:pt x="568" y="5"/>
                  </a:lnTo>
                  <a:lnTo>
                    <a:pt x="544" y="7"/>
                  </a:lnTo>
                  <a:lnTo>
                    <a:pt x="520" y="10"/>
                  </a:lnTo>
                  <a:lnTo>
                    <a:pt x="495" y="12"/>
                  </a:lnTo>
                  <a:lnTo>
                    <a:pt x="468" y="16"/>
                  </a:lnTo>
                  <a:lnTo>
                    <a:pt x="440" y="18"/>
                  </a:lnTo>
                  <a:lnTo>
                    <a:pt x="411" y="22"/>
                  </a:lnTo>
                  <a:lnTo>
                    <a:pt x="380" y="26"/>
                  </a:lnTo>
                  <a:lnTo>
                    <a:pt x="347" y="31"/>
                  </a:lnTo>
                  <a:lnTo>
                    <a:pt x="314" y="36"/>
                  </a:lnTo>
                  <a:lnTo>
                    <a:pt x="279" y="42"/>
                  </a:lnTo>
                  <a:lnTo>
                    <a:pt x="243" y="50"/>
                  </a:lnTo>
                  <a:lnTo>
                    <a:pt x="206" y="56"/>
                  </a:lnTo>
                  <a:lnTo>
                    <a:pt x="167" y="64"/>
                  </a:lnTo>
                  <a:lnTo>
                    <a:pt x="128" y="72"/>
                  </a:lnTo>
                  <a:lnTo>
                    <a:pt x="85" y="80"/>
                  </a:lnTo>
                  <a:lnTo>
                    <a:pt x="44" y="91"/>
                  </a:lnTo>
                  <a:lnTo>
                    <a:pt x="0" y="100"/>
                  </a:lnTo>
                  <a:lnTo>
                    <a:pt x="2" y="102"/>
                  </a:lnTo>
                  <a:lnTo>
                    <a:pt x="4" y="103"/>
                  </a:lnTo>
                  <a:lnTo>
                    <a:pt x="9" y="102"/>
                  </a:lnTo>
                  <a:lnTo>
                    <a:pt x="15" y="101"/>
                  </a:lnTo>
                  <a:lnTo>
                    <a:pt x="24" y="102"/>
                  </a:lnTo>
                  <a:lnTo>
                    <a:pt x="33" y="103"/>
                  </a:lnTo>
                  <a:lnTo>
                    <a:pt x="44" y="101"/>
                  </a:lnTo>
                  <a:lnTo>
                    <a:pt x="57" y="100"/>
                  </a:lnTo>
                  <a:lnTo>
                    <a:pt x="71" y="101"/>
                  </a:lnTo>
                  <a:lnTo>
                    <a:pt x="88" y="100"/>
                  </a:lnTo>
                  <a:lnTo>
                    <a:pt x="106" y="101"/>
                  </a:lnTo>
                  <a:lnTo>
                    <a:pt x="124" y="100"/>
                  </a:lnTo>
                  <a:lnTo>
                    <a:pt x="145" y="99"/>
                  </a:lnTo>
                  <a:lnTo>
                    <a:pt x="166" y="99"/>
                  </a:lnTo>
                  <a:lnTo>
                    <a:pt x="189" y="99"/>
                  </a:lnTo>
                  <a:lnTo>
                    <a:pt x="213" y="98"/>
                  </a:lnTo>
                  <a:lnTo>
                    <a:pt x="240" y="98"/>
                  </a:lnTo>
                  <a:lnTo>
                    <a:pt x="265" y="97"/>
                  </a:lnTo>
                  <a:lnTo>
                    <a:pt x="293" y="97"/>
                  </a:lnTo>
                  <a:lnTo>
                    <a:pt x="322" y="97"/>
                  </a:lnTo>
                  <a:lnTo>
                    <a:pt x="351" y="97"/>
                  </a:lnTo>
                  <a:lnTo>
                    <a:pt x="383" y="96"/>
                  </a:lnTo>
                  <a:lnTo>
                    <a:pt x="415" y="96"/>
                  </a:lnTo>
                  <a:lnTo>
                    <a:pt x="447" y="96"/>
                  </a:lnTo>
                  <a:lnTo>
                    <a:pt x="480" y="96"/>
                  </a:lnTo>
                  <a:lnTo>
                    <a:pt x="515" y="97"/>
                  </a:lnTo>
                  <a:lnTo>
                    <a:pt x="550" y="97"/>
                  </a:lnTo>
                  <a:lnTo>
                    <a:pt x="586" y="98"/>
                  </a:lnTo>
                  <a:lnTo>
                    <a:pt x="623" y="98"/>
                  </a:lnTo>
                  <a:lnTo>
                    <a:pt x="660" y="99"/>
                  </a:lnTo>
                  <a:lnTo>
                    <a:pt x="699" y="101"/>
                  </a:lnTo>
                  <a:lnTo>
                    <a:pt x="737" y="102"/>
                  </a:lnTo>
                  <a:lnTo>
                    <a:pt x="742" y="102"/>
                  </a:lnTo>
                  <a:lnTo>
                    <a:pt x="750" y="102"/>
                  </a:lnTo>
                  <a:lnTo>
                    <a:pt x="759" y="101"/>
                  </a:lnTo>
                  <a:lnTo>
                    <a:pt x="769" y="100"/>
                  </a:lnTo>
                  <a:lnTo>
                    <a:pt x="780" y="101"/>
                  </a:lnTo>
                  <a:lnTo>
                    <a:pt x="792" y="99"/>
                  </a:lnTo>
                  <a:lnTo>
                    <a:pt x="803" y="97"/>
                  </a:lnTo>
                  <a:lnTo>
                    <a:pt x="815" y="96"/>
                  </a:lnTo>
                  <a:lnTo>
                    <a:pt x="825" y="93"/>
                  </a:lnTo>
                  <a:lnTo>
                    <a:pt x="835" y="91"/>
                  </a:lnTo>
                  <a:lnTo>
                    <a:pt x="844" y="86"/>
                  </a:lnTo>
                  <a:lnTo>
                    <a:pt x="852" y="81"/>
                  </a:lnTo>
                  <a:lnTo>
                    <a:pt x="859" y="78"/>
                  </a:lnTo>
                  <a:lnTo>
                    <a:pt x="863" y="71"/>
                  </a:lnTo>
                  <a:lnTo>
                    <a:pt x="865" y="67"/>
                  </a:lnTo>
                  <a:lnTo>
                    <a:pt x="865" y="59"/>
                  </a:lnTo>
                  <a:lnTo>
                    <a:pt x="868" y="57"/>
                  </a:lnTo>
                  <a:lnTo>
                    <a:pt x="869" y="53"/>
                  </a:lnTo>
                  <a:lnTo>
                    <a:pt x="869" y="50"/>
                  </a:lnTo>
                  <a:lnTo>
                    <a:pt x="867" y="47"/>
                  </a:lnTo>
                  <a:lnTo>
                    <a:pt x="864" y="42"/>
                  </a:lnTo>
                  <a:lnTo>
                    <a:pt x="858" y="37"/>
                  </a:lnTo>
                  <a:lnTo>
                    <a:pt x="852" y="33"/>
                  </a:lnTo>
                  <a:lnTo>
                    <a:pt x="843" y="29"/>
                  </a:lnTo>
                  <a:lnTo>
                    <a:pt x="833" y="23"/>
                  </a:lnTo>
                  <a:lnTo>
                    <a:pt x="824" y="18"/>
                  </a:lnTo>
                  <a:lnTo>
                    <a:pt x="812" y="15"/>
                  </a:lnTo>
                  <a:lnTo>
                    <a:pt x="799" y="10"/>
                  </a:lnTo>
                  <a:lnTo>
                    <a:pt x="784" y="8"/>
                  </a:lnTo>
                  <a:lnTo>
                    <a:pt x="769" y="5"/>
                  </a:lnTo>
                  <a:lnTo>
                    <a:pt x="754" y="4"/>
                  </a:lnTo>
                  <a:lnTo>
                    <a:pt x="736" y="1"/>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1001" name="Freeform 39"/>
            <p:cNvSpPr>
              <a:spLocks/>
            </p:cNvSpPr>
            <p:nvPr/>
          </p:nvSpPr>
          <p:spPr bwMode="auto">
            <a:xfrm>
              <a:off x="2940" y="2144"/>
              <a:ext cx="524" cy="62"/>
            </a:xfrm>
            <a:custGeom>
              <a:avLst/>
              <a:gdLst>
                <a:gd name="T0" fmla="*/ 443 w 524"/>
                <a:gd name="T1" fmla="*/ 1 h 62"/>
                <a:gd name="T2" fmla="*/ 440 w 524"/>
                <a:gd name="T3" fmla="*/ 2 h 62"/>
                <a:gd name="T4" fmla="*/ 432 w 524"/>
                <a:gd name="T5" fmla="*/ 2 h 62"/>
                <a:gd name="T6" fmla="*/ 421 w 524"/>
                <a:gd name="T7" fmla="*/ 1 h 62"/>
                <a:gd name="T8" fmla="*/ 408 w 524"/>
                <a:gd name="T9" fmla="*/ 1 h 62"/>
                <a:gd name="T10" fmla="*/ 389 w 524"/>
                <a:gd name="T11" fmla="*/ 1 h 62"/>
                <a:gd name="T12" fmla="*/ 367 w 524"/>
                <a:gd name="T13" fmla="*/ 2 h 62"/>
                <a:gd name="T14" fmla="*/ 343 w 524"/>
                <a:gd name="T15" fmla="*/ 3 h 62"/>
                <a:gd name="T16" fmla="*/ 315 w 524"/>
                <a:gd name="T17" fmla="*/ 5 h 62"/>
                <a:gd name="T18" fmla="*/ 283 w 524"/>
                <a:gd name="T19" fmla="*/ 8 h 62"/>
                <a:gd name="T20" fmla="*/ 247 w 524"/>
                <a:gd name="T21" fmla="*/ 12 h 62"/>
                <a:gd name="T22" fmla="*/ 210 w 524"/>
                <a:gd name="T23" fmla="*/ 18 h 62"/>
                <a:gd name="T24" fmla="*/ 170 w 524"/>
                <a:gd name="T25" fmla="*/ 24 h 62"/>
                <a:gd name="T26" fmla="*/ 125 w 524"/>
                <a:gd name="T27" fmla="*/ 32 h 62"/>
                <a:gd name="T28" fmla="*/ 78 w 524"/>
                <a:gd name="T29" fmla="*/ 41 h 62"/>
                <a:gd name="T30" fmla="*/ 27 w 524"/>
                <a:gd name="T31" fmla="*/ 52 h 62"/>
                <a:gd name="T32" fmla="*/ 1 w 524"/>
                <a:gd name="T33" fmla="*/ 59 h 62"/>
                <a:gd name="T34" fmla="*/ 6 w 524"/>
                <a:gd name="T35" fmla="*/ 59 h 62"/>
                <a:gd name="T36" fmla="*/ 14 w 524"/>
                <a:gd name="T37" fmla="*/ 58 h 62"/>
                <a:gd name="T38" fmla="*/ 28 w 524"/>
                <a:gd name="T39" fmla="*/ 60 h 62"/>
                <a:gd name="T40" fmla="*/ 44 w 524"/>
                <a:gd name="T41" fmla="*/ 58 h 62"/>
                <a:gd name="T42" fmla="*/ 65 w 524"/>
                <a:gd name="T43" fmla="*/ 59 h 62"/>
                <a:gd name="T44" fmla="*/ 88 w 524"/>
                <a:gd name="T45" fmla="*/ 58 h 62"/>
                <a:gd name="T46" fmla="*/ 114 w 524"/>
                <a:gd name="T47" fmla="*/ 58 h 62"/>
                <a:gd name="T48" fmla="*/ 145 w 524"/>
                <a:gd name="T49" fmla="*/ 58 h 62"/>
                <a:gd name="T50" fmla="*/ 177 w 524"/>
                <a:gd name="T51" fmla="*/ 57 h 62"/>
                <a:gd name="T52" fmla="*/ 213 w 524"/>
                <a:gd name="T53" fmla="*/ 56 h 62"/>
                <a:gd name="T54" fmla="*/ 251 w 524"/>
                <a:gd name="T55" fmla="*/ 57 h 62"/>
                <a:gd name="T56" fmla="*/ 291 w 524"/>
                <a:gd name="T57" fmla="*/ 58 h 62"/>
                <a:gd name="T58" fmla="*/ 333 w 524"/>
                <a:gd name="T59" fmla="*/ 58 h 62"/>
                <a:gd name="T60" fmla="*/ 376 w 524"/>
                <a:gd name="T61" fmla="*/ 60 h 62"/>
                <a:gd name="T62" fmla="*/ 422 w 524"/>
                <a:gd name="T63" fmla="*/ 60 h 62"/>
                <a:gd name="T64" fmla="*/ 453 w 524"/>
                <a:gd name="T65" fmla="*/ 60 h 62"/>
                <a:gd name="T66" fmla="*/ 477 w 524"/>
                <a:gd name="T67" fmla="*/ 60 h 62"/>
                <a:gd name="T68" fmla="*/ 503 w 524"/>
                <a:gd name="T69" fmla="*/ 54 h 62"/>
                <a:gd name="T70" fmla="*/ 520 w 524"/>
                <a:gd name="T71" fmla="*/ 43 h 62"/>
                <a:gd name="T72" fmla="*/ 523 w 524"/>
                <a:gd name="T73" fmla="*/ 33 h 62"/>
                <a:gd name="T74" fmla="*/ 517 w 524"/>
                <a:gd name="T75" fmla="*/ 24 h 62"/>
                <a:gd name="T76" fmla="*/ 496 w 524"/>
                <a:gd name="T77" fmla="*/ 12 h 62"/>
                <a:gd name="T78" fmla="*/ 464 w 524"/>
                <a:gd name="T79" fmla="*/ 4 h 6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524"/>
                <a:gd name="T121" fmla="*/ 0 h 62"/>
                <a:gd name="T122" fmla="*/ 524 w 524"/>
                <a:gd name="T123" fmla="*/ 62 h 62"/>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524" h="62">
                  <a:moveTo>
                    <a:pt x="444" y="1"/>
                  </a:moveTo>
                  <a:lnTo>
                    <a:pt x="443" y="1"/>
                  </a:lnTo>
                  <a:lnTo>
                    <a:pt x="442" y="1"/>
                  </a:lnTo>
                  <a:lnTo>
                    <a:pt x="440" y="2"/>
                  </a:lnTo>
                  <a:lnTo>
                    <a:pt x="436" y="2"/>
                  </a:lnTo>
                  <a:lnTo>
                    <a:pt x="432" y="2"/>
                  </a:lnTo>
                  <a:lnTo>
                    <a:pt x="427" y="1"/>
                  </a:lnTo>
                  <a:lnTo>
                    <a:pt x="421" y="1"/>
                  </a:lnTo>
                  <a:lnTo>
                    <a:pt x="414" y="0"/>
                  </a:lnTo>
                  <a:lnTo>
                    <a:pt x="408" y="1"/>
                  </a:lnTo>
                  <a:lnTo>
                    <a:pt x="399" y="0"/>
                  </a:lnTo>
                  <a:lnTo>
                    <a:pt x="389" y="1"/>
                  </a:lnTo>
                  <a:lnTo>
                    <a:pt x="379" y="3"/>
                  </a:lnTo>
                  <a:lnTo>
                    <a:pt x="367" y="2"/>
                  </a:lnTo>
                  <a:lnTo>
                    <a:pt x="356" y="2"/>
                  </a:lnTo>
                  <a:lnTo>
                    <a:pt x="343" y="3"/>
                  </a:lnTo>
                  <a:lnTo>
                    <a:pt x="328" y="5"/>
                  </a:lnTo>
                  <a:lnTo>
                    <a:pt x="315" y="5"/>
                  </a:lnTo>
                  <a:lnTo>
                    <a:pt x="299" y="7"/>
                  </a:lnTo>
                  <a:lnTo>
                    <a:pt x="283" y="8"/>
                  </a:lnTo>
                  <a:lnTo>
                    <a:pt x="265" y="11"/>
                  </a:lnTo>
                  <a:lnTo>
                    <a:pt x="247" y="12"/>
                  </a:lnTo>
                  <a:lnTo>
                    <a:pt x="230" y="15"/>
                  </a:lnTo>
                  <a:lnTo>
                    <a:pt x="210" y="18"/>
                  </a:lnTo>
                  <a:lnTo>
                    <a:pt x="190" y="21"/>
                  </a:lnTo>
                  <a:lnTo>
                    <a:pt x="170" y="24"/>
                  </a:lnTo>
                  <a:lnTo>
                    <a:pt x="147" y="27"/>
                  </a:lnTo>
                  <a:lnTo>
                    <a:pt x="125" y="32"/>
                  </a:lnTo>
                  <a:lnTo>
                    <a:pt x="101" y="37"/>
                  </a:lnTo>
                  <a:lnTo>
                    <a:pt x="78" y="41"/>
                  </a:lnTo>
                  <a:lnTo>
                    <a:pt x="53" y="46"/>
                  </a:lnTo>
                  <a:lnTo>
                    <a:pt x="27" y="52"/>
                  </a:lnTo>
                  <a:lnTo>
                    <a:pt x="0" y="59"/>
                  </a:lnTo>
                  <a:lnTo>
                    <a:pt x="1" y="59"/>
                  </a:lnTo>
                  <a:lnTo>
                    <a:pt x="4" y="59"/>
                  </a:lnTo>
                  <a:lnTo>
                    <a:pt x="6" y="59"/>
                  </a:lnTo>
                  <a:lnTo>
                    <a:pt x="10" y="59"/>
                  </a:lnTo>
                  <a:lnTo>
                    <a:pt x="14" y="58"/>
                  </a:lnTo>
                  <a:lnTo>
                    <a:pt x="21" y="59"/>
                  </a:lnTo>
                  <a:lnTo>
                    <a:pt x="28" y="60"/>
                  </a:lnTo>
                  <a:lnTo>
                    <a:pt x="36" y="58"/>
                  </a:lnTo>
                  <a:lnTo>
                    <a:pt x="44" y="58"/>
                  </a:lnTo>
                  <a:lnTo>
                    <a:pt x="53" y="58"/>
                  </a:lnTo>
                  <a:lnTo>
                    <a:pt x="65" y="59"/>
                  </a:lnTo>
                  <a:lnTo>
                    <a:pt x="75" y="58"/>
                  </a:lnTo>
                  <a:lnTo>
                    <a:pt x="88" y="58"/>
                  </a:lnTo>
                  <a:lnTo>
                    <a:pt x="102" y="57"/>
                  </a:lnTo>
                  <a:lnTo>
                    <a:pt x="114" y="58"/>
                  </a:lnTo>
                  <a:lnTo>
                    <a:pt x="130" y="57"/>
                  </a:lnTo>
                  <a:lnTo>
                    <a:pt x="145" y="58"/>
                  </a:lnTo>
                  <a:lnTo>
                    <a:pt x="160" y="58"/>
                  </a:lnTo>
                  <a:lnTo>
                    <a:pt x="177" y="57"/>
                  </a:lnTo>
                  <a:lnTo>
                    <a:pt x="194" y="56"/>
                  </a:lnTo>
                  <a:lnTo>
                    <a:pt x="213" y="56"/>
                  </a:lnTo>
                  <a:lnTo>
                    <a:pt x="232" y="57"/>
                  </a:lnTo>
                  <a:lnTo>
                    <a:pt x="251" y="57"/>
                  </a:lnTo>
                  <a:lnTo>
                    <a:pt x="271" y="56"/>
                  </a:lnTo>
                  <a:lnTo>
                    <a:pt x="291" y="58"/>
                  </a:lnTo>
                  <a:lnTo>
                    <a:pt x="312" y="56"/>
                  </a:lnTo>
                  <a:lnTo>
                    <a:pt x="333" y="58"/>
                  </a:lnTo>
                  <a:lnTo>
                    <a:pt x="354" y="58"/>
                  </a:lnTo>
                  <a:lnTo>
                    <a:pt x="376" y="60"/>
                  </a:lnTo>
                  <a:lnTo>
                    <a:pt x="398" y="59"/>
                  </a:lnTo>
                  <a:lnTo>
                    <a:pt x="422" y="60"/>
                  </a:lnTo>
                  <a:lnTo>
                    <a:pt x="445" y="61"/>
                  </a:lnTo>
                  <a:lnTo>
                    <a:pt x="453" y="60"/>
                  </a:lnTo>
                  <a:lnTo>
                    <a:pt x="464" y="61"/>
                  </a:lnTo>
                  <a:lnTo>
                    <a:pt x="477" y="60"/>
                  </a:lnTo>
                  <a:lnTo>
                    <a:pt x="491" y="57"/>
                  </a:lnTo>
                  <a:lnTo>
                    <a:pt x="503" y="54"/>
                  </a:lnTo>
                  <a:lnTo>
                    <a:pt x="514" y="48"/>
                  </a:lnTo>
                  <a:lnTo>
                    <a:pt x="520" y="43"/>
                  </a:lnTo>
                  <a:lnTo>
                    <a:pt x="521" y="36"/>
                  </a:lnTo>
                  <a:lnTo>
                    <a:pt x="523" y="33"/>
                  </a:lnTo>
                  <a:lnTo>
                    <a:pt x="522" y="29"/>
                  </a:lnTo>
                  <a:lnTo>
                    <a:pt x="517" y="24"/>
                  </a:lnTo>
                  <a:lnTo>
                    <a:pt x="507" y="17"/>
                  </a:lnTo>
                  <a:lnTo>
                    <a:pt x="496" y="12"/>
                  </a:lnTo>
                  <a:lnTo>
                    <a:pt x="481" y="7"/>
                  </a:lnTo>
                  <a:lnTo>
                    <a:pt x="464" y="4"/>
                  </a:lnTo>
                  <a:lnTo>
                    <a:pt x="444" y="1"/>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41002" name="Freeform 40"/>
            <p:cNvSpPr>
              <a:spLocks/>
            </p:cNvSpPr>
            <p:nvPr/>
          </p:nvSpPr>
          <p:spPr bwMode="auto">
            <a:xfrm>
              <a:off x="2938" y="2146"/>
              <a:ext cx="531" cy="64"/>
            </a:xfrm>
            <a:custGeom>
              <a:avLst/>
              <a:gdLst>
                <a:gd name="T0" fmla="*/ 450 w 531"/>
                <a:gd name="T1" fmla="*/ 1 h 64"/>
                <a:gd name="T2" fmla="*/ 449 w 531"/>
                <a:gd name="T3" fmla="*/ 1 h 64"/>
                <a:gd name="T4" fmla="*/ 443 w 531"/>
                <a:gd name="T5" fmla="*/ 1 h 64"/>
                <a:gd name="T6" fmla="*/ 433 w 531"/>
                <a:gd name="T7" fmla="*/ 0 h 64"/>
                <a:gd name="T8" fmla="*/ 421 w 531"/>
                <a:gd name="T9" fmla="*/ 1 h 64"/>
                <a:gd name="T10" fmla="*/ 405 w 531"/>
                <a:gd name="T11" fmla="*/ 1 h 64"/>
                <a:gd name="T12" fmla="*/ 384 w 531"/>
                <a:gd name="T13" fmla="*/ 3 h 64"/>
                <a:gd name="T14" fmla="*/ 360 w 531"/>
                <a:gd name="T15" fmla="*/ 2 h 64"/>
                <a:gd name="T16" fmla="*/ 333 w 531"/>
                <a:gd name="T17" fmla="*/ 5 h 64"/>
                <a:gd name="T18" fmla="*/ 302 w 531"/>
                <a:gd name="T19" fmla="*/ 8 h 64"/>
                <a:gd name="T20" fmla="*/ 269 w 531"/>
                <a:gd name="T21" fmla="*/ 12 h 64"/>
                <a:gd name="T22" fmla="*/ 233 w 531"/>
                <a:gd name="T23" fmla="*/ 17 h 64"/>
                <a:gd name="T24" fmla="*/ 193 w 531"/>
                <a:gd name="T25" fmla="*/ 22 h 64"/>
                <a:gd name="T26" fmla="*/ 150 w 531"/>
                <a:gd name="T27" fmla="*/ 30 h 64"/>
                <a:gd name="T28" fmla="*/ 103 w 531"/>
                <a:gd name="T29" fmla="*/ 38 h 64"/>
                <a:gd name="T30" fmla="*/ 53 w 531"/>
                <a:gd name="T31" fmla="*/ 49 h 64"/>
                <a:gd name="T32" fmla="*/ 0 w 531"/>
                <a:gd name="T33" fmla="*/ 62 h 64"/>
                <a:gd name="T34" fmla="*/ 4 w 531"/>
                <a:gd name="T35" fmla="*/ 63 h 64"/>
                <a:gd name="T36" fmla="*/ 10 w 531"/>
                <a:gd name="T37" fmla="*/ 63 h 64"/>
                <a:gd name="T38" fmla="*/ 21 w 531"/>
                <a:gd name="T39" fmla="*/ 62 h 64"/>
                <a:gd name="T40" fmla="*/ 36 w 531"/>
                <a:gd name="T41" fmla="*/ 62 h 64"/>
                <a:gd name="T42" fmla="*/ 55 w 531"/>
                <a:gd name="T43" fmla="*/ 61 h 64"/>
                <a:gd name="T44" fmla="*/ 77 w 531"/>
                <a:gd name="T45" fmla="*/ 61 h 64"/>
                <a:gd name="T46" fmla="*/ 103 w 531"/>
                <a:gd name="T47" fmla="*/ 60 h 64"/>
                <a:gd name="T48" fmla="*/ 131 w 531"/>
                <a:gd name="T49" fmla="*/ 60 h 64"/>
                <a:gd name="T50" fmla="*/ 163 w 531"/>
                <a:gd name="T51" fmla="*/ 60 h 64"/>
                <a:gd name="T52" fmla="*/ 197 w 531"/>
                <a:gd name="T53" fmla="*/ 58 h 64"/>
                <a:gd name="T54" fmla="*/ 235 w 531"/>
                <a:gd name="T55" fmla="*/ 59 h 64"/>
                <a:gd name="T56" fmla="*/ 274 w 531"/>
                <a:gd name="T57" fmla="*/ 58 h 64"/>
                <a:gd name="T58" fmla="*/ 316 w 531"/>
                <a:gd name="T59" fmla="*/ 60 h 64"/>
                <a:gd name="T60" fmla="*/ 358 w 531"/>
                <a:gd name="T61" fmla="*/ 60 h 64"/>
                <a:gd name="T62" fmla="*/ 403 w 531"/>
                <a:gd name="T63" fmla="*/ 62 h 64"/>
                <a:gd name="T64" fmla="*/ 450 w 531"/>
                <a:gd name="T65" fmla="*/ 63 h 64"/>
                <a:gd name="T66" fmla="*/ 471 w 531"/>
                <a:gd name="T67" fmla="*/ 62 h 64"/>
                <a:gd name="T68" fmla="*/ 497 w 531"/>
                <a:gd name="T69" fmla="*/ 58 h 64"/>
                <a:gd name="T70" fmla="*/ 521 w 531"/>
                <a:gd name="T71" fmla="*/ 51 h 64"/>
                <a:gd name="T72" fmla="*/ 528 w 531"/>
                <a:gd name="T73" fmla="*/ 36 h 64"/>
                <a:gd name="T74" fmla="*/ 529 w 531"/>
                <a:gd name="T75" fmla="*/ 29 h 64"/>
                <a:gd name="T76" fmla="*/ 514 w 531"/>
                <a:gd name="T77" fmla="*/ 17 h 64"/>
                <a:gd name="T78" fmla="*/ 488 w 531"/>
                <a:gd name="T79" fmla="*/ 6 h 64"/>
                <a:gd name="T80" fmla="*/ 450 w 531"/>
                <a:gd name="T81" fmla="*/ 1 h 6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31"/>
                <a:gd name="T124" fmla="*/ 0 h 64"/>
                <a:gd name="T125" fmla="*/ 531 w 531"/>
                <a:gd name="T126" fmla="*/ 64 h 6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31" h="64">
                  <a:moveTo>
                    <a:pt x="450" y="1"/>
                  </a:moveTo>
                  <a:lnTo>
                    <a:pt x="450" y="1"/>
                  </a:lnTo>
                  <a:lnTo>
                    <a:pt x="449" y="0"/>
                  </a:lnTo>
                  <a:lnTo>
                    <a:pt x="449" y="1"/>
                  </a:lnTo>
                  <a:lnTo>
                    <a:pt x="447" y="1"/>
                  </a:lnTo>
                  <a:lnTo>
                    <a:pt x="443" y="1"/>
                  </a:lnTo>
                  <a:lnTo>
                    <a:pt x="439" y="2"/>
                  </a:lnTo>
                  <a:lnTo>
                    <a:pt x="433" y="0"/>
                  </a:lnTo>
                  <a:lnTo>
                    <a:pt x="428" y="0"/>
                  </a:lnTo>
                  <a:lnTo>
                    <a:pt x="421" y="1"/>
                  </a:lnTo>
                  <a:lnTo>
                    <a:pt x="414" y="2"/>
                  </a:lnTo>
                  <a:lnTo>
                    <a:pt x="405" y="1"/>
                  </a:lnTo>
                  <a:lnTo>
                    <a:pt x="395" y="1"/>
                  </a:lnTo>
                  <a:lnTo>
                    <a:pt x="384" y="3"/>
                  </a:lnTo>
                  <a:lnTo>
                    <a:pt x="373" y="2"/>
                  </a:lnTo>
                  <a:lnTo>
                    <a:pt x="360" y="2"/>
                  </a:lnTo>
                  <a:lnTo>
                    <a:pt x="347" y="5"/>
                  </a:lnTo>
                  <a:lnTo>
                    <a:pt x="333" y="5"/>
                  </a:lnTo>
                  <a:lnTo>
                    <a:pt x="319" y="7"/>
                  </a:lnTo>
                  <a:lnTo>
                    <a:pt x="302" y="8"/>
                  </a:lnTo>
                  <a:lnTo>
                    <a:pt x="287" y="9"/>
                  </a:lnTo>
                  <a:lnTo>
                    <a:pt x="269" y="12"/>
                  </a:lnTo>
                  <a:lnTo>
                    <a:pt x="251" y="13"/>
                  </a:lnTo>
                  <a:lnTo>
                    <a:pt x="233" y="17"/>
                  </a:lnTo>
                  <a:lnTo>
                    <a:pt x="213" y="20"/>
                  </a:lnTo>
                  <a:lnTo>
                    <a:pt x="193" y="22"/>
                  </a:lnTo>
                  <a:lnTo>
                    <a:pt x="171" y="27"/>
                  </a:lnTo>
                  <a:lnTo>
                    <a:pt x="150" y="30"/>
                  </a:lnTo>
                  <a:lnTo>
                    <a:pt x="126" y="34"/>
                  </a:lnTo>
                  <a:lnTo>
                    <a:pt x="103" y="38"/>
                  </a:lnTo>
                  <a:lnTo>
                    <a:pt x="79" y="45"/>
                  </a:lnTo>
                  <a:lnTo>
                    <a:pt x="53" y="49"/>
                  </a:lnTo>
                  <a:lnTo>
                    <a:pt x="27" y="56"/>
                  </a:lnTo>
                  <a:lnTo>
                    <a:pt x="0" y="62"/>
                  </a:lnTo>
                  <a:lnTo>
                    <a:pt x="1" y="63"/>
                  </a:lnTo>
                  <a:lnTo>
                    <a:pt x="4" y="63"/>
                  </a:lnTo>
                  <a:lnTo>
                    <a:pt x="6" y="63"/>
                  </a:lnTo>
                  <a:lnTo>
                    <a:pt x="10" y="63"/>
                  </a:lnTo>
                  <a:lnTo>
                    <a:pt x="14" y="62"/>
                  </a:lnTo>
                  <a:lnTo>
                    <a:pt x="21" y="62"/>
                  </a:lnTo>
                  <a:lnTo>
                    <a:pt x="28" y="62"/>
                  </a:lnTo>
                  <a:lnTo>
                    <a:pt x="36" y="62"/>
                  </a:lnTo>
                  <a:lnTo>
                    <a:pt x="45" y="62"/>
                  </a:lnTo>
                  <a:lnTo>
                    <a:pt x="55" y="61"/>
                  </a:lnTo>
                  <a:lnTo>
                    <a:pt x="66" y="62"/>
                  </a:lnTo>
                  <a:lnTo>
                    <a:pt x="77" y="61"/>
                  </a:lnTo>
                  <a:lnTo>
                    <a:pt x="89" y="61"/>
                  </a:lnTo>
                  <a:lnTo>
                    <a:pt x="103" y="60"/>
                  </a:lnTo>
                  <a:lnTo>
                    <a:pt x="116" y="60"/>
                  </a:lnTo>
                  <a:lnTo>
                    <a:pt x="131" y="60"/>
                  </a:lnTo>
                  <a:lnTo>
                    <a:pt x="147" y="60"/>
                  </a:lnTo>
                  <a:lnTo>
                    <a:pt x="163" y="60"/>
                  </a:lnTo>
                  <a:lnTo>
                    <a:pt x="179" y="59"/>
                  </a:lnTo>
                  <a:lnTo>
                    <a:pt x="197" y="58"/>
                  </a:lnTo>
                  <a:lnTo>
                    <a:pt x="215" y="59"/>
                  </a:lnTo>
                  <a:lnTo>
                    <a:pt x="235" y="59"/>
                  </a:lnTo>
                  <a:lnTo>
                    <a:pt x="254" y="59"/>
                  </a:lnTo>
                  <a:lnTo>
                    <a:pt x="274" y="58"/>
                  </a:lnTo>
                  <a:lnTo>
                    <a:pt x="294" y="60"/>
                  </a:lnTo>
                  <a:lnTo>
                    <a:pt x="316" y="60"/>
                  </a:lnTo>
                  <a:lnTo>
                    <a:pt x="336" y="60"/>
                  </a:lnTo>
                  <a:lnTo>
                    <a:pt x="358" y="60"/>
                  </a:lnTo>
                  <a:lnTo>
                    <a:pt x="382" y="60"/>
                  </a:lnTo>
                  <a:lnTo>
                    <a:pt x="403" y="62"/>
                  </a:lnTo>
                  <a:lnTo>
                    <a:pt x="427" y="61"/>
                  </a:lnTo>
                  <a:lnTo>
                    <a:pt x="450" y="63"/>
                  </a:lnTo>
                  <a:lnTo>
                    <a:pt x="459" y="62"/>
                  </a:lnTo>
                  <a:lnTo>
                    <a:pt x="471" y="62"/>
                  </a:lnTo>
                  <a:lnTo>
                    <a:pt x="484" y="61"/>
                  </a:lnTo>
                  <a:lnTo>
                    <a:pt x="497" y="58"/>
                  </a:lnTo>
                  <a:lnTo>
                    <a:pt x="511" y="55"/>
                  </a:lnTo>
                  <a:lnTo>
                    <a:pt x="521" y="51"/>
                  </a:lnTo>
                  <a:lnTo>
                    <a:pt x="527" y="45"/>
                  </a:lnTo>
                  <a:lnTo>
                    <a:pt x="528" y="36"/>
                  </a:lnTo>
                  <a:lnTo>
                    <a:pt x="530" y="33"/>
                  </a:lnTo>
                  <a:lnTo>
                    <a:pt x="529" y="29"/>
                  </a:lnTo>
                  <a:lnTo>
                    <a:pt x="525" y="24"/>
                  </a:lnTo>
                  <a:lnTo>
                    <a:pt x="514" y="17"/>
                  </a:lnTo>
                  <a:lnTo>
                    <a:pt x="503" y="12"/>
                  </a:lnTo>
                  <a:lnTo>
                    <a:pt x="488" y="6"/>
                  </a:lnTo>
                  <a:lnTo>
                    <a:pt x="470" y="3"/>
                  </a:lnTo>
                  <a:lnTo>
                    <a:pt x="450" y="1"/>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1003" name="Freeform 41"/>
            <p:cNvSpPr>
              <a:spLocks/>
            </p:cNvSpPr>
            <p:nvPr/>
          </p:nvSpPr>
          <p:spPr bwMode="auto">
            <a:xfrm>
              <a:off x="1621" y="1980"/>
              <a:ext cx="317" cy="34"/>
            </a:xfrm>
            <a:custGeom>
              <a:avLst/>
              <a:gdLst>
                <a:gd name="T0" fmla="*/ 268 w 317"/>
                <a:gd name="T1" fmla="*/ 4 h 34"/>
                <a:gd name="T2" fmla="*/ 265 w 317"/>
                <a:gd name="T3" fmla="*/ 5 h 34"/>
                <a:gd name="T4" fmla="*/ 262 w 317"/>
                <a:gd name="T5" fmla="*/ 2 h 34"/>
                <a:gd name="T6" fmla="*/ 257 w 317"/>
                <a:gd name="T7" fmla="*/ 0 h 34"/>
                <a:gd name="T8" fmla="*/ 249 w 317"/>
                <a:gd name="T9" fmla="*/ 1 h 34"/>
                <a:gd name="T10" fmla="*/ 240 w 317"/>
                <a:gd name="T11" fmla="*/ 1 h 34"/>
                <a:gd name="T12" fmla="*/ 228 w 317"/>
                <a:gd name="T13" fmla="*/ 1 h 34"/>
                <a:gd name="T14" fmla="*/ 213 w 317"/>
                <a:gd name="T15" fmla="*/ 1 h 34"/>
                <a:gd name="T16" fmla="*/ 197 w 317"/>
                <a:gd name="T17" fmla="*/ 0 h 34"/>
                <a:gd name="T18" fmla="*/ 179 w 317"/>
                <a:gd name="T19" fmla="*/ 2 h 34"/>
                <a:gd name="T20" fmla="*/ 157 w 317"/>
                <a:gd name="T21" fmla="*/ 2 h 34"/>
                <a:gd name="T22" fmla="*/ 136 w 317"/>
                <a:gd name="T23" fmla="*/ 4 h 34"/>
                <a:gd name="T24" fmla="*/ 112 w 317"/>
                <a:gd name="T25" fmla="*/ 6 h 34"/>
                <a:gd name="T26" fmla="*/ 86 w 317"/>
                <a:gd name="T27" fmla="*/ 7 h 34"/>
                <a:gd name="T28" fmla="*/ 59 w 317"/>
                <a:gd name="T29" fmla="*/ 11 h 34"/>
                <a:gd name="T30" fmla="*/ 30 w 317"/>
                <a:gd name="T31" fmla="*/ 16 h 34"/>
                <a:gd name="T32" fmla="*/ 0 w 317"/>
                <a:gd name="T33" fmla="*/ 21 h 34"/>
                <a:gd name="T34" fmla="*/ 1 w 317"/>
                <a:gd name="T35" fmla="*/ 22 h 34"/>
                <a:gd name="T36" fmla="*/ 4 w 317"/>
                <a:gd name="T37" fmla="*/ 22 h 34"/>
                <a:gd name="T38" fmla="*/ 11 w 317"/>
                <a:gd name="T39" fmla="*/ 25 h 34"/>
                <a:gd name="T40" fmla="*/ 20 w 317"/>
                <a:gd name="T41" fmla="*/ 25 h 34"/>
                <a:gd name="T42" fmla="*/ 31 w 317"/>
                <a:gd name="T43" fmla="*/ 25 h 34"/>
                <a:gd name="T44" fmla="*/ 43 w 317"/>
                <a:gd name="T45" fmla="*/ 27 h 34"/>
                <a:gd name="T46" fmla="*/ 59 w 317"/>
                <a:gd name="T47" fmla="*/ 28 h 34"/>
                <a:gd name="T48" fmla="*/ 76 w 317"/>
                <a:gd name="T49" fmla="*/ 29 h 34"/>
                <a:gd name="T50" fmla="*/ 95 w 317"/>
                <a:gd name="T51" fmla="*/ 30 h 34"/>
                <a:gd name="T52" fmla="*/ 116 w 317"/>
                <a:gd name="T53" fmla="*/ 31 h 34"/>
                <a:gd name="T54" fmla="*/ 137 w 317"/>
                <a:gd name="T55" fmla="*/ 32 h 34"/>
                <a:gd name="T56" fmla="*/ 161 w 317"/>
                <a:gd name="T57" fmla="*/ 32 h 34"/>
                <a:gd name="T58" fmla="*/ 185 w 317"/>
                <a:gd name="T59" fmla="*/ 33 h 34"/>
                <a:gd name="T60" fmla="*/ 212 w 317"/>
                <a:gd name="T61" fmla="*/ 33 h 34"/>
                <a:gd name="T62" fmla="*/ 239 w 317"/>
                <a:gd name="T63" fmla="*/ 32 h 34"/>
                <a:gd name="T64" fmla="*/ 268 w 317"/>
                <a:gd name="T65" fmla="*/ 31 h 34"/>
                <a:gd name="T66" fmla="*/ 273 w 317"/>
                <a:gd name="T67" fmla="*/ 31 h 34"/>
                <a:gd name="T68" fmla="*/ 280 w 317"/>
                <a:gd name="T69" fmla="*/ 31 h 34"/>
                <a:gd name="T70" fmla="*/ 287 w 317"/>
                <a:gd name="T71" fmla="*/ 31 h 34"/>
                <a:gd name="T72" fmla="*/ 296 w 317"/>
                <a:gd name="T73" fmla="*/ 29 h 34"/>
                <a:gd name="T74" fmla="*/ 303 w 317"/>
                <a:gd name="T75" fmla="*/ 27 h 34"/>
                <a:gd name="T76" fmla="*/ 310 w 317"/>
                <a:gd name="T77" fmla="*/ 24 h 34"/>
                <a:gd name="T78" fmla="*/ 313 w 317"/>
                <a:gd name="T79" fmla="*/ 22 h 34"/>
                <a:gd name="T80" fmla="*/ 314 w 317"/>
                <a:gd name="T81" fmla="*/ 17 h 34"/>
                <a:gd name="T82" fmla="*/ 316 w 317"/>
                <a:gd name="T83" fmla="*/ 15 h 34"/>
                <a:gd name="T84" fmla="*/ 314 w 317"/>
                <a:gd name="T85" fmla="*/ 12 h 34"/>
                <a:gd name="T86" fmla="*/ 311 w 317"/>
                <a:gd name="T87" fmla="*/ 11 h 34"/>
                <a:gd name="T88" fmla="*/ 306 w 317"/>
                <a:gd name="T89" fmla="*/ 9 h 34"/>
                <a:gd name="T90" fmla="*/ 298 w 317"/>
                <a:gd name="T91" fmla="*/ 7 h 34"/>
                <a:gd name="T92" fmla="*/ 290 w 317"/>
                <a:gd name="T93" fmla="*/ 6 h 34"/>
                <a:gd name="T94" fmla="*/ 279 w 317"/>
                <a:gd name="T95" fmla="*/ 5 h 34"/>
                <a:gd name="T96" fmla="*/ 268 w 317"/>
                <a:gd name="T97" fmla="*/ 4 h 3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17"/>
                <a:gd name="T148" fmla="*/ 0 h 34"/>
                <a:gd name="T149" fmla="*/ 317 w 317"/>
                <a:gd name="T150" fmla="*/ 34 h 3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17" h="34">
                  <a:moveTo>
                    <a:pt x="268" y="4"/>
                  </a:moveTo>
                  <a:lnTo>
                    <a:pt x="265" y="5"/>
                  </a:lnTo>
                  <a:lnTo>
                    <a:pt x="262" y="2"/>
                  </a:lnTo>
                  <a:lnTo>
                    <a:pt x="257" y="0"/>
                  </a:lnTo>
                  <a:lnTo>
                    <a:pt x="249" y="1"/>
                  </a:lnTo>
                  <a:lnTo>
                    <a:pt x="240" y="1"/>
                  </a:lnTo>
                  <a:lnTo>
                    <a:pt x="228" y="1"/>
                  </a:lnTo>
                  <a:lnTo>
                    <a:pt x="213" y="1"/>
                  </a:lnTo>
                  <a:lnTo>
                    <a:pt x="197" y="0"/>
                  </a:lnTo>
                  <a:lnTo>
                    <a:pt x="179" y="2"/>
                  </a:lnTo>
                  <a:lnTo>
                    <a:pt x="157" y="2"/>
                  </a:lnTo>
                  <a:lnTo>
                    <a:pt x="136" y="4"/>
                  </a:lnTo>
                  <a:lnTo>
                    <a:pt x="112" y="6"/>
                  </a:lnTo>
                  <a:lnTo>
                    <a:pt x="86" y="7"/>
                  </a:lnTo>
                  <a:lnTo>
                    <a:pt x="59" y="11"/>
                  </a:lnTo>
                  <a:lnTo>
                    <a:pt x="30" y="16"/>
                  </a:lnTo>
                  <a:lnTo>
                    <a:pt x="0" y="21"/>
                  </a:lnTo>
                  <a:lnTo>
                    <a:pt x="1" y="22"/>
                  </a:lnTo>
                  <a:lnTo>
                    <a:pt x="4" y="22"/>
                  </a:lnTo>
                  <a:lnTo>
                    <a:pt x="11" y="25"/>
                  </a:lnTo>
                  <a:lnTo>
                    <a:pt x="20" y="25"/>
                  </a:lnTo>
                  <a:lnTo>
                    <a:pt x="31" y="25"/>
                  </a:lnTo>
                  <a:lnTo>
                    <a:pt x="43" y="27"/>
                  </a:lnTo>
                  <a:lnTo>
                    <a:pt x="59" y="28"/>
                  </a:lnTo>
                  <a:lnTo>
                    <a:pt x="76" y="29"/>
                  </a:lnTo>
                  <a:lnTo>
                    <a:pt x="95" y="30"/>
                  </a:lnTo>
                  <a:lnTo>
                    <a:pt x="116" y="31"/>
                  </a:lnTo>
                  <a:lnTo>
                    <a:pt x="137" y="32"/>
                  </a:lnTo>
                  <a:lnTo>
                    <a:pt x="161" y="32"/>
                  </a:lnTo>
                  <a:lnTo>
                    <a:pt x="185" y="33"/>
                  </a:lnTo>
                  <a:lnTo>
                    <a:pt x="212" y="33"/>
                  </a:lnTo>
                  <a:lnTo>
                    <a:pt x="239" y="32"/>
                  </a:lnTo>
                  <a:lnTo>
                    <a:pt x="268" y="31"/>
                  </a:lnTo>
                  <a:lnTo>
                    <a:pt x="273" y="31"/>
                  </a:lnTo>
                  <a:lnTo>
                    <a:pt x="280" y="31"/>
                  </a:lnTo>
                  <a:lnTo>
                    <a:pt x="287" y="31"/>
                  </a:lnTo>
                  <a:lnTo>
                    <a:pt x="296" y="29"/>
                  </a:lnTo>
                  <a:lnTo>
                    <a:pt x="303" y="27"/>
                  </a:lnTo>
                  <a:lnTo>
                    <a:pt x="310" y="24"/>
                  </a:lnTo>
                  <a:lnTo>
                    <a:pt x="313" y="22"/>
                  </a:lnTo>
                  <a:lnTo>
                    <a:pt x="314" y="17"/>
                  </a:lnTo>
                  <a:lnTo>
                    <a:pt x="316" y="15"/>
                  </a:lnTo>
                  <a:lnTo>
                    <a:pt x="314" y="12"/>
                  </a:lnTo>
                  <a:lnTo>
                    <a:pt x="311" y="11"/>
                  </a:lnTo>
                  <a:lnTo>
                    <a:pt x="306" y="9"/>
                  </a:lnTo>
                  <a:lnTo>
                    <a:pt x="298" y="7"/>
                  </a:lnTo>
                  <a:lnTo>
                    <a:pt x="290" y="6"/>
                  </a:lnTo>
                  <a:lnTo>
                    <a:pt x="279" y="5"/>
                  </a:lnTo>
                  <a:lnTo>
                    <a:pt x="268" y="4"/>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41004" name="Freeform 42"/>
            <p:cNvSpPr>
              <a:spLocks/>
            </p:cNvSpPr>
            <p:nvPr/>
          </p:nvSpPr>
          <p:spPr bwMode="auto">
            <a:xfrm>
              <a:off x="1618" y="1983"/>
              <a:ext cx="326" cy="35"/>
            </a:xfrm>
            <a:custGeom>
              <a:avLst/>
              <a:gdLst>
                <a:gd name="T0" fmla="*/ 275 w 326"/>
                <a:gd name="T1" fmla="*/ 3 h 35"/>
                <a:gd name="T2" fmla="*/ 275 w 326"/>
                <a:gd name="T3" fmla="*/ 3 h 35"/>
                <a:gd name="T4" fmla="*/ 273 w 326"/>
                <a:gd name="T5" fmla="*/ 3 h 35"/>
                <a:gd name="T6" fmla="*/ 269 w 326"/>
                <a:gd name="T7" fmla="*/ 2 h 35"/>
                <a:gd name="T8" fmla="*/ 264 w 326"/>
                <a:gd name="T9" fmla="*/ 0 h 35"/>
                <a:gd name="T10" fmla="*/ 256 w 326"/>
                <a:gd name="T11" fmla="*/ 1 h 35"/>
                <a:gd name="T12" fmla="*/ 246 w 326"/>
                <a:gd name="T13" fmla="*/ 0 h 35"/>
                <a:gd name="T14" fmla="*/ 233 w 326"/>
                <a:gd name="T15" fmla="*/ 1 h 35"/>
                <a:gd name="T16" fmla="*/ 219 w 326"/>
                <a:gd name="T17" fmla="*/ 0 h 35"/>
                <a:gd name="T18" fmla="*/ 202 w 326"/>
                <a:gd name="T19" fmla="*/ 1 h 35"/>
                <a:gd name="T20" fmla="*/ 184 w 326"/>
                <a:gd name="T21" fmla="*/ 2 h 35"/>
                <a:gd name="T22" fmla="*/ 163 w 326"/>
                <a:gd name="T23" fmla="*/ 2 h 35"/>
                <a:gd name="T24" fmla="*/ 140 w 326"/>
                <a:gd name="T25" fmla="*/ 4 h 35"/>
                <a:gd name="T26" fmla="*/ 116 w 326"/>
                <a:gd name="T27" fmla="*/ 7 h 35"/>
                <a:gd name="T28" fmla="*/ 90 w 326"/>
                <a:gd name="T29" fmla="*/ 9 h 35"/>
                <a:gd name="T30" fmla="*/ 61 w 326"/>
                <a:gd name="T31" fmla="*/ 14 h 35"/>
                <a:gd name="T32" fmla="*/ 32 w 326"/>
                <a:gd name="T33" fmla="*/ 18 h 35"/>
                <a:gd name="T34" fmla="*/ 0 w 326"/>
                <a:gd name="T35" fmla="*/ 24 h 35"/>
                <a:gd name="T36" fmla="*/ 1 w 326"/>
                <a:gd name="T37" fmla="*/ 25 h 35"/>
                <a:gd name="T38" fmla="*/ 4 w 326"/>
                <a:gd name="T39" fmla="*/ 24 h 35"/>
                <a:gd name="T40" fmla="*/ 12 w 326"/>
                <a:gd name="T41" fmla="*/ 27 h 35"/>
                <a:gd name="T42" fmla="*/ 21 w 326"/>
                <a:gd name="T43" fmla="*/ 27 h 35"/>
                <a:gd name="T44" fmla="*/ 33 w 326"/>
                <a:gd name="T45" fmla="*/ 28 h 35"/>
                <a:gd name="T46" fmla="*/ 45 w 326"/>
                <a:gd name="T47" fmla="*/ 29 h 35"/>
                <a:gd name="T48" fmla="*/ 61 w 326"/>
                <a:gd name="T49" fmla="*/ 30 h 35"/>
                <a:gd name="T50" fmla="*/ 79 w 326"/>
                <a:gd name="T51" fmla="*/ 31 h 35"/>
                <a:gd name="T52" fmla="*/ 98 w 326"/>
                <a:gd name="T53" fmla="*/ 33 h 35"/>
                <a:gd name="T54" fmla="*/ 120 w 326"/>
                <a:gd name="T55" fmla="*/ 31 h 35"/>
                <a:gd name="T56" fmla="*/ 141 w 326"/>
                <a:gd name="T57" fmla="*/ 34 h 35"/>
                <a:gd name="T58" fmla="*/ 165 w 326"/>
                <a:gd name="T59" fmla="*/ 33 h 35"/>
                <a:gd name="T60" fmla="*/ 191 w 326"/>
                <a:gd name="T61" fmla="*/ 34 h 35"/>
                <a:gd name="T62" fmla="*/ 218 w 326"/>
                <a:gd name="T63" fmla="*/ 34 h 35"/>
                <a:gd name="T64" fmla="*/ 246 w 326"/>
                <a:gd name="T65" fmla="*/ 32 h 35"/>
                <a:gd name="T66" fmla="*/ 274 w 326"/>
                <a:gd name="T67" fmla="*/ 31 h 35"/>
                <a:gd name="T68" fmla="*/ 279 w 326"/>
                <a:gd name="T69" fmla="*/ 32 h 35"/>
                <a:gd name="T70" fmla="*/ 285 w 326"/>
                <a:gd name="T71" fmla="*/ 31 h 35"/>
                <a:gd name="T72" fmla="*/ 296 w 326"/>
                <a:gd name="T73" fmla="*/ 31 h 35"/>
                <a:gd name="T74" fmla="*/ 304 w 326"/>
                <a:gd name="T75" fmla="*/ 29 h 35"/>
                <a:gd name="T76" fmla="*/ 312 w 326"/>
                <a:gd name="T77" fmla="*/ 27 h 35"/>
                <a:gd name="T78" fmla="*/ 318 w 326"/>
                <a:gd name="T79" fmla="*/ 24 h 35"/>
                <a:gd name="T80" fmla="*/ 322 w 326"/>
                <a:gd name="T81" fmla="*/ 21 h 35"/>
                <a:gd name="T82" fmla="*/ 323 w 326"/>
                <a:gd name="T83" fmla="*/ 16 h 35"/>
                <a:gd name="T84" fmla="*/ 325 w 326"/>
                <a:gd name="T85" fmla="*/ 15 h 35"/>
                <a:gd name="T86" fmla="*/ 323 w 326"/>
                <a:gd name="T87" fmla="*/ 11 h 35"/>
                <a:gd name="T88" fmla="*/ 320 w 326"/>
                <a:gd name="T89" fmla="*/ 10 h 35"/>
                <a:gd name="T90" fmla="*/ 314 w 326"/>
                <a:gd name="T91" fmla="*/ 8 h 35"/>
                <a:gd name="T92" fmla="*/ 307 w 326"/>
                <a:gd name="T93" fmla="*/ 7 h 35"/>
                <a:gd name="T94" fmla="*/ 297 w 326"/>
                <a:gd name="T95" fmla="*/ 5 h 35"/>
                <a:gd name="T96" fmla="*/ 287 w 326"/>
                <a:gd name="T97" fmla="*/ 4 h 35"/>
                <a:gd name="T98" fmla="*/ 275 w 326"/>
                <a:gd name="T99" fmla="*/ 3 h 3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26"/>
                <a:gd name="T151" fmla="*/ 0 h 35"/>
                <a:gd name="T152" fmla="*/ 326 w 326"/>
                <a:gd name="T153" fmla="*/ 35 h 3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26" h="35">
                  <a:moveTo>
                    <a:pt x="275" y="3"/>
                  </a:moveTo>
                  <a:lnTo>
                    <a:pt x="275" y="3"/>
                  </a:lnTo>
                  <a:lnTo>
                    <a:pt x="273" y="3"/>
                  </a:lnTo>
                  <a:lnTo>
                    <a:pt x="269" y="2"/>
                  </a:lnTo>
                  <a:lnTo>
                    <a:pt x="264" y="0"/>
                  </a:lnTo>
                  <a:lnTo>
                    <a:pt x="256" y="1"/>
                  </a:lnTo>
                  <a:lnTo>
                    <a:pt x="246" y="0"/>
                  </a:lnTo>
                  <a:lnTo>
                    <a:pt x="233" y="1"/>
                  </a:lnTo>
                  <a:lnTo>
                    <a:pt x="219" y="0"/>
                  </a:lnTo>
                  <a:lnTo>
                    <a:pt x="202" y="1"/>
                  </a:lnTo>
                  <a:lnTo>
                    <a:pt x="184" y="2"/>
                  </a:lnTo>
                  <a:lnTo>
                    <a:pt x="163" y="2"/>
                  </a:lnTo>
                  <a:lnTo>
                    <a:pt x="140" y="4"/>
                  </a:lnTo>
                  <a:lnTo>
                    <a:pt x="116" y="7"/>
                  </a:lnTo>
                  <a:lnTo>
                    <a:pt x="90" y="9"/>
                  </a:lnTo>
                  <a:lnTo>
                    <a:pt x="61" y="14"/>
                  </a:lnTo>
                  <a:lnTo>
                    <a:pt x="32" y="18"/>
                  </a:lnTo>
                  <a:lnTo>
                    <a:pt x="0" y="24"/>
                  </a:lnTo>
                  <a:lnTo>
                    <a:pt x="1" y="25"/>
                  </a:lnTo>
                  <a:lnTo>
                    <a:pt x="4" y="24"/>
                  </a:lnTo>
                  <a:lnTo>
                    <a:pt x="12" y="27"/>
                  </a:lnTo>
                  <a:lnTo>
                    <a:pt x="21" y="27"/>
                  </a:lnTo>
                  <a:lnTo>
                    <a:pt x="33" y="28"/>
                  </a:lnTo>
                  <a:lnTo>
                    <a:pt x="45" y="29"/>
                  </a:lnTo>
                  <a:lnTo>
                    <a:pt x="61" y="30"/>
                  </a:lnTo>
                  <a:lnTo>
                    <a:pt x="79" y="31"/>
                  </a:lnTo>
                  <a:lnTo>
                    <a:pt x="98" y="33"/>
                  </a:lnTo>
                  <a:lnTo>
                    <a:pt x="120" y="31"/>
                  </a:lnTo>
                  <a:lnTo>
                    <a:pt x="141" y="34"/>
                  </a:lnTo>
                  <a:lnTo>
                    <a:pt x="165" y="33"/>
                  </a:lnTo>
                  <a:lnTo>
                    <a:pt x="191" y="34"/>
                  </a:lnTo>
                  <a:lnTo>
                    <a:pt x="218" y="34"/>
                  </a:lnTo>
                  <a:lnTo>
                    <a:pt x="246" y="32"/>
                  </a:lnTo>
                  <a:lnTo>
                    <a:pt x="274" y="31"/>
                  </a:lnTo>
                  <a:lnTo>
                    <a:pt x="279" y="32"/>
                  </a:lnTo>
                  <a:lnTo>
                    <a:pt x="285" y="31"/>
                  </a:lnTo>
                  <a:lnTo>
                    <a:pt x="296" y="31"/>
                  </a:lnTo>
                  <a:lnTo>
                    <a:pt x="304" y="29"/>
                  </a:lnTo>
                  <a:lnTo>
                    <a:pt x="312" y="27"/>
                  </a:lnTo>
                  <a:lnTo>
                    <a:pt x="318" y="24"/>
                  </a:lnTo>
                  <a:lnTo>
                    <a:pt x="322" y="21"/>
                  </a:lnTo>
                  <a:lnTo>
                    <a:pt x="323" y="16"/>
                  </a:lnTo>
                  <a:lnTo>
                    <a:pt x="325" y="15"/>
                  </a:lnTo>
                  <a:lnTo>
                    <a:pt x="323" y="11"/>
                  </a:lnTo>
                  <a:lnTo>
                    <a:pt x="320" y="10"/>
                  </a:lnTo>
                  <a:lnTo>
                    <a:pt x="314" y="8"/>
                  </a:lnTo>
                  <a:lnTo>
                    <a:pt x="307" y="7"/>
                  </a:lnTo>
                  <a:lnTo>
                    <a:pt x="297" y="5"/>
                  </a:lnTo>
                  <a:lnTo>
                    <a:pt x="287" y="4"/>
                  </a:lnTo>
                  <a:lnTo>
                    <a:pt x="275" y="3"/>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1005" name="Freeform 43"/>
            <p:cNvSpPr>
              <a:spLocks/>
            </p:cNvSpPr>
            <p:nvPr/>
          </p:nvSpPr>
          <p:spPr bwMode="auto">
            <a:xfrm>
              <a:off x="3176" y="1760"/>
              <a:ext cx="93" cy="152"/>
            </a:xfrm>
            <a:custGeom>
              <a:avLst/>
              <a:gdLst>
                <a:gd name="T0" fmla="*/ 92 w 93"/>
                <a:gd name="T1" fmla="*/ 151 h 152"/>
                <a:gd name="T2" fmla="*/ 71 w 93"/>
                <a:gd name="T3" fmla="*/ 148 h 152"/>
                <a:gd name="T4" fmla="*/ 0 w 93"/>
                <a:gd name="T5" fmla="*/ 0 h 152"/>
                <a:gd name="T6" fmla="*/ 22 w 93"/>
                <a:gd name="T7" fmla="*/ 3 h 152"/>
                <a:gd name="T8" fmla="*/ 92 w 93"/>
                <a:gd name="T9" fmla="*/ 151 h 152"/>
                <a:gd name="T10" fmla="*/ 0 60000 65536"/>
                <a:gd name="T11" fmla="*/ 0 60000 65536"/>
                <a:gd name="T12" fmla="*/ 0 60000 65536"/>
                <a:gd name="T13" fmla="*/ 0 60000 65536"/>
                <a:gd name="T14" fmla="*/ 0 60000 65536"/>
                <a:gd name="T15" fmla="*/ 0 w 93"/>
                <a:gd name="T16" fmla="*/ 0 h 152"/>
                <a:gd name="T17" fmla="*/ 93 w 93"/>
                <a:gd name="T18" fmla="*/ 152 h 152"/>
              </a:gdLst>
              <a:ahLst/>
              <a:cxnLst>
                <a:cxn ang="T10">
                  <a:pos x="T0" y="T1"/>
                </a:cxn>
                <a:cxn ang="T11">
                  <a:pos x="T2" y="T3"/>
                </a:cxn>
                <a:cxn ang="T12">
                  <a:pos x="T4" y="T5"/>
                </a:cxn>
                <a:cxn ang="T13">
                  <a:pos x="T6" y="T7"/>
                </a:cxn>
                <a:cxn ang="T14">
                  <a:pos x="T8" y="T9"/>
                </a:cxn>
              </a:cxnLst>
              <a:rect l="T15" t="T16" r="T17" b="T18"/>
              <a:pathLst>
                <a:path w="93" h="152">
                  <a:moveTo>
                    <a:pt x="92" y="151"/>
                  </a:moveTo>
                  <a:lnTo>
                    <a:pt x="71" y="148"/>
                  </a:lnTo>
                  <a:lnTo>
                    <a:pt x="0" y="0"/>
                  </a:lnTo>
                  <a:lnTo>
                    <a:pt x="22" y="3"/>
                  </a:lnTo>
                  <a:lnTo>
                    <a:pt x="92" y="151"/>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41006" name="Freeform 44"/>
            <p:cNvSpPr>
              <a:spLocks/>
            </p:cNvSpPr>
            <p:nvPr/>
          </p:nvSpPr>
          <p:spPr bwMode="auto">
            <a:xfrm>
              <a:off x="3176" y="1760"/>
              <a:ext cx="95" cy="159"/>
            </a:xfrm>
            <a:custGeom>
              <a:avLst/>
              <a:gdLst>
                <a:gd name="T0" fmla="*/ 94 w 95"/>
                <a:gd name="T1" fmla="*/ 158 h 159"/>
                <a:gd name="T2" fmla="*/ 73 w 95"/>
                <a:gd name="T3" fmla="*/ 155 h 159"/>
                <a:gd name="T4" fmla="*/ 0 w 95"/>
                <a:gd name="T5" fmla="*/ 0 h 159"/>
                <a:gd name="T6" fmla="*/ 23 w 95"/>
                <a:gd name="T7" fmla="*/ 3 h 159"/>
                <a:gd name="T8" fmla="*/ 94 w 95"/>
                <a:gd name="T9" fmla="*/ 158 h 159"/>
                <a:gd name="T10" fmla="*/ 0 60000 65536"/>
                <a:gd name="T11" fmla="*/ 0 60000 65536"/>
                <a:gd name="T12" fmla="*/ 0 60000 65536"/>
                <a:gd name="T13" fmla="*/ 0 60000 65536"/>
                <a:gd name="T14" fmla="*/ 0 60000 65536"/>
                <a:gd name="T15" fmla="*/ 0 w 95"/>
                <a:gd name="T16" fmla="*/ 0 h 159"/>
                <a:gd name="T17" fmla="*/ 95 w 95"/>
                <a:gd name="T18" fmla="*/ 159 h 159"/>
              </a:gdLst>
              <a:ahLst/>
              <a:cxnLst>
                <a:cxn ang="T10">
                  <a:pos x="T0" y="T1"/>
                </a:cxn>
                <a:cxn ang="T11">
                  <a:pos x="T2" y="T3"/>
                </a:cxn>
                <a:cxn ang="T12">
                  <a:pos x="T4" y="T5"/>
                </a:cxn>
                <a:cxn ang="T13">
                  <a:pos x="T6" y="T7"/>
                </a:cxn>
                <a:cxn ang="T14">
                  <a:pos x="T8" y="T9"/>
                </a:cxn>
              </a:cxnLst>
              <a:rect l="T15" t="T16" r="T17" b="T18"/>
              <a:pathLst>
                <a:path w="95" h="159">
                  <a:moveTo>
                    <a:pt x="94" y="158"/>
                  </a:moveTo>
                  <a:lnTo>
                    <a:pt x="73" y="155"/>
                  </a:lnTo>
                  <a:lnTo>
                    <a:pt x="0" y="0"/>
                  </a:lnTo>
                  <a:lnTo>
                    <a:pt x="23" y="3"/>
                  </a:lnTo>
                  <a:lnTo>
                    <a:pt x="94" y="158"/>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1007" name="Freeform 45"/>
            <p:cNvSpPr>
              <a:spLocks/>
            </p:cNvSpPr>
            <p:nvPr/>
          </p:nvSpPr>
          <p:spPr bwMode="auto">
            <a:xfrm>
              <a:off x="3179" y="1759"/>
              <a:ext cx="86" cy="152"/>
            </a:xfrm>
            <a:custGeom>
              <a:avLst/>
              <a:gdLst>
                <a:gd name="T0" fmla="*/ 85 w 86"/>
                <a:gd name="T1" fmla="*/ 151 h 152"/>
                <a:gd name="T2" fmla="*/ 71 w 86"/>
                <a:gd name="T3" fmla="*/ 149 h 152"/>
                <a:gd name="T4" fmla="*/ 0 w 86"/>
                <a:gd name="T5" fmla="*/ 0 h 152"/>
                <a:gd name="T6" fmla="*/ 15 w 86"/>
                <a:gd name="T7" fmla="*/ 3 h 152"/>
                <a:gd name="T8" fmla="*/ 85 w 86"/>
                <a:gd name="T9" fmla="*/ 151 h 152"/>
                <a:gd name="T10" fmla="*/ 0 60000 65536"/>
                <a:gd name="T11" fmla="*/ 0 60000 65536"/>
                <a:gd name="T12" fmla="*/ 0 60000 65536"/>
                <a:gd name="T13" fmla="*/ 0 60000 65536"/>
                <a:gd name="T14" fmla="*/ 0 60000 65536"/>
                <a:gd name="T15" fmla="*/ 0 w 86"/>
                <a:gd name="T16" fmla="*/ 0 h 152"/>
                <a:gd name="T17" fmla="*/ 86 w 86"/>
                <a:gd name="T18" fmla="*/ 152 h 152"/>
              </a:gdLst>
              <a:ahLst/>
              <a:cxnLst>
                <a:cxn ang="T10">
                  <a:pos x="T0" y="T1"/>
                </a:cxn>
                <a:cxn ang="T11">
                  <a:pos x="T2" y="T3"/>
                </a:cxn>
                <a:cxn ang="T12">
                  <a:pos x="T4" y="T5"/>
                </a:cxn>
                <a:cxn ang="T13">
                  <a:pos x="T6" y="T7"/>
                </a:cxn>
                <a:cxn ang="T14">
                  <a:pos x="T8" y="T9"/>
                </a:cxn>
              </a:cxnLst>
              <a:rect l="T15" t="T16" r="T17" b="T18"/>
              <a:pathLst>
                <a:path w="86" h="152">
                  <a:moveTo>
                    <a:pt x="85" y="151"/>
                  </a:moveTo>
                  <a:lnTo>
                    <a:pt x="71" y="149"/>
                  </a:lnTo>
                  <a:lnTo>
                    <a:pt x="0" y="0"/>
                  </a:lnTo>
                  <a:lnTo>
                    <a:pt x="15" y="3"/>
                  </a:lnTo>
                  <a:lnTo>
                    <a:pt x="85" y="151"/>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41008" name="Freeform 46"/>
            <p:cNvSpPr>
              <a:spLocks/>
            </p:cNvSpPr>
            <p:nvPr/>
          </p:nvSpPr>
          <p:spPr bwMode="auto">
            <a:xfrm>
              <a:off x="3179" y="1759"/>
              <a:ext cx="87" cy="160"/>
            </a:xfrm>
            <a:custGeom>
              <a:avLst/>
              <a:gdLst>
                <a:gd name="T0" fmla="*/ 86 w 87"/>
                <a:gd name="T1" fmla="*/ 159 h 160"/>
                <a:gd name="T2" fmla="*/ 73 w 87"/>
                <a:gd name="T3" fmla="*/ 156 h 160"/>
                <a:gd name="T4" fmla="*/ 0 w 87"/>
                <a:gd name="T5" fmla="*/ 0 h 160"/>
                <a:gd name="T6" fmla="*/ 16 w 87"/>
                <a:gd name="T7" fmla="*/ 3 h 160"/>
                <a:gd name="T8" fmla="*/ 86 w 87"/>
                <a:gd name="T9" fmla="*/ 159 h 160"/>
                <a:gd name="T10" fmla="*/ 0 60000 65536"/>
                <a:gd name="T11" fmla="*/ 0 60000 65536"/>
                <a:gd name="T12" fmla="*/ 0 60000 65536"/>
                <a:gd name="T13" fmla="*/ 0 60000 65536"/>
                <a:gd name="T14" fmla="*/ 0 60000 65536"/>
                <a:gd name="T15" fmla="*/ 0 w 87"/>
                <a:gd name="T16" fmla="*/ 0 h 160"/>
                <a:gd name="T17" fmla="*/ 87 w 87"/>
                <a:gd name="T18" fmla="*/ 160 h 160"/>
              </a:gdLst>
              <a:ahLst/>
              <a:cxnLst>
                <a:cxn ang="T10">
                  <a:pos x="T0" y="T1"/>
                </a:cxn>
                <a:cxn ang="T11">
                  <a:pos x="T2" y="T3"/>
                </a:cxn>
                <a:cxn ang="T12">
                  <a:pos x="T4" y="T5"/>
                </a:cxn>
                <a:cxn ang="T13">
                  <a:pos x="T6" y="T7"/>
                </a:cxn>
                <a:cxn ang="T14">
                  <a:pos x="T8" y="T9"/>
                </a:cxn>
              </a:cxnLst>
              <a:rect l="T15" t="T16" r="T17" b="T18"/>
              <a:pathLst>
                <a:path w="87" h="160">
                  <a:moveTo>
                    <a:pt x="86" y="159"/>
                  </a:moveTo>
                  <a:lnTo>
                    <a:pt x="73" y="156"/>
                  </a:lnTo>
                  <a:lnTo>
                    <a:pt x="0" y="0"/>
                  </a:lnTo>
                  <a:lnTo>
                    <a:pt x="16" y="3"/>
                  </a:lnTo>
                  <a:lnTo>
                    <a:pt x="86" y="159"/>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1009" name="Freeform 47"/>
            <p:cNvSpPr>
              <a:spLocks/>
            </p:cNvSpPr>
            <p:nvPr/>
          </p:nvSpPr>
          <p:spPr bwMode="auto">
            <a:xfrm>
              <a:off x="2691" y="2184"/>
              <a:ext cx="850" cy="55"/>
            </a:xfrm>
            <a:custGeom>
              <a:avLst/>
              <a:gdLst>
                <a:gd name="T0" fmla="*/ 849 w 850"/>
                <a:gd name="T1" fmla="*/ 13 h 55"/>
                <a:gd name="T2" fmla="*/ 849 w 850"/>
                <a:gd name="T3" fmla="*/ 13 h 55"/>
                <a:gd name="T4" fmla="*/ 844 w 850"/>
                <a:gd name="T5" fmla="*/ 13 h 55"/>
                <a:gd name="T6" fmla="*/ 836 w 850"/>
                <a:gd name="T7" fmla="*/ 12 h 55"/>
                <a:gd name="T8" fmla="*/ 823 w 850"/>
                <a:gd name="T9" fmla="*/ 11 h 55"/>
                <a:gd name="T10" fmla="*/ 809 w 850"/>
                <a:gd name="T11" fmla="*/ 7 h 55"/>
                <a:gd name="T12" fmla="*/ 795 w 850"/>
                <a:gd name="T13" fmla="*/ 4 h 55"/>
                <a:gd name="T14" fmla="*/ 784 w 850"/>
                <a:gd name="T15" fmla="*/ 1 h 55"/>
                <a:gd name="T16" fmla="*/ 776 w 850"/>
                <a:gd name="T17" fmla="*/ 1 h 55"/>
                <a:gd name="T18" fmla="*/ 773 w 850"/>
                <a:gd name="T19" fmla="*/ 0 h 55"/>
                <a:gd name="T20" fmla="*/ 771 w 850"/>
                <a:gd name="T21" fmla="*/ 0 h 55"/>
                <a:gd name="T22" fmla="*/ 769 w 850"/>
                <a:gd name="T23" fmla="*/ 1 h 55"/>
                <a:gd name="T24" fmla="*/ 761 w 850"/>
                <a:gd name="T25" fmla="*/ 0 h 55"/>
                <a:gd name="T26" fmla="*/ 752 w 850"/>
                <a:gd name="T27" fmla="*/ 1 h 55"/>
                <a:gd name="T28" fmla="*/ 740 w 850"/>
                <a:gd name="T29" fmla="*/ 1 h 55"/>
                <a:gd name="T30" fmla="*/ 726 w 850"/>
                <a:gd name="T31" fmla="*/ 2 h 55"/>
                <a:gd name="T32" fmla="*/ 710 w 850"/>
                <a:gd name="T33" fmla="*/ 3 h 55"/>
                <a:gd name="T34" fmla="*/ 693 w 850"/>
                <a:gd name="T35" fmla="*/ 4 h 55"/>
                <a:gd name="T36" fmla="*/ 673 w 850"/>
                <a:gd name="T37" fmla="*/ 4 h 55"/>
                <a:gd name="T38" fmla="*/ 653 w 850"/>
                <a:gd name="T39" fmla="*/ 5 h 55"/>
                <a:gd name="T40" fmla="*/ 630 w 850"/>
                <a:gd name="T41" fmla="*/ 5 h 55"/>
                <a:gd name="T42" fmla="*/ 608 w 850"/>
                <a:gd name="T43" fmla="*/ 7 h 55"/>
                <a:gd name="T44" fmla="*/ 585 w 850"/>
                <a:gd name="T45" fmla="*/ 7 h 55"/>
                <a:gd name="T46" fmla="*/ 560 w 850"/>
                <a:gd name="T47" fmla="*/ 9 h 55"/>
                <a:gd name="T48" fmla="*/ 536 w 850"/>
                <a:gd name="T49" fmla="*/ 11 h 55"/>
                <a:gd name="T50" fmla="*/ 512 w 850"/>
                <a:gd name="T51" fmla="*/ 11 h 55"/>
                <a:gd name="T52" fmla="*/ 487 w 850"/>
                <a:gd name="T53" fmla="*/ 12 h 55"/>
                <a:gd name="T54" fmla="*/ 463 w 850"/>
                <a:gd name="T55" fmla="*/ 13 h 55"/>
                <a:gd name="T56" fmla="*/ 438 w 850"/>
                <a:gd name="T57" fmla="*/ 15 h 55"/>
                <a:gd name="T58" fmla="*/ 414 w 850"/>
                <a:gd name="T59" fmla="*/ 15 h 55"/>
                <a:gd name="T60" fmla="*/ 390 w 850"/>
                <a:gd name="T61" fmla="*/ 15 h 55"/>
                <a:gd name="T62" fmla="*/ 369 w 850"/>
                <a:gd name="T63" fmla="*/ 19 h 55"/>
                <a:gd name="T64" fmla="*/ 348 w 850"/>
                <a:gd name="T65" fmla="*/ 18 h 55"/>
                <a:gd name="T66" fmla="*/ 329 w 850"/>
                <a:gd name="T67" fmla="*/ 19 h 55"/>
                <a:gd name="T68" fmla="*/ 312 w 850"/>
                <a:gd name="T69" fmla="*/ 21 h 55"/>
                <a:gd name="T70" fmla="*/ 295 w 850"/>
                <a:gd name="T71" fmla="*/ 22 h 55"/>
                <a:gd name="T72" fmla="*/ 280 w 850"/>
                <a:gd name="T73" fmla="*/ 23 h 55"/>
                <a:gd name="T74" fmla="*/ 268 w 850"/>
                <a:gd name="T75" fmla="*/ 23 h 55"/>
                <a:gd name="T76" fmla="*/ 259 w 850"/>
                <a:gd name="T77" fmla="*/ 23 h 55"/>
                <a:gd name="T78" fmla="*/ 252 w 850"/>
                <a:gd name="T79" fmla="*/ 24 h 55"/>
                <a:gd name="T80" fmla="*/ 247 w 850"/>
                <a:gd name="T81" fmla="*/ 24 h 55"/>
                <a:gd name="T82" fmla="*/ 246 w 850"/>
                <a:gd name="T83" fmla="*/ 25 h 55"/>
                <a:gd name="T84" fmla="*/ 243 w 850"/>
                <a:gd name="T85" fmla="*/ 26 h 55"/>
                <a:gd name="T86" fmla="*/ 236 w 850"/>
                <a:gd name="T87" fmla="*/ 27 h 55"/>
                <a:gd name="T88" fmla="*/ 223 w 850"/>
                <a:gd name="T89" fmla="*/ 29 h 55"/>
                <a:gd name="T90" fmla="*/ 207 w 850"/>
                <a:gd name="T91" fmla="*/ 31 h 55"/>
                <a:gd name="T92" fmla="*/ 189 w 850"/>
                <a:gd name="T93" fmla="*/ 33 h 55"/>
                <a:gd name="T94" fmla="*/ 167 w 850"/>
                <a:gd name="T95" fmla="*/ 36 h 55"/>
                <a:gd name="T96" fmla="*/ 146 w 850"/>
                <a:gd name="T97" fmla="*/ 39 h 55"/>
                <a:gd name="T98" fmla="*/ 123 w 850"/>
                <a:gd name="T99" fmla="*/ 41 h 55"/>
                <a:gd name="T100" fmla="*/ 101 w 850"/>
                <a:gd name="T101" fmla="*/ 42 h 55"/>
                <a:gd name="T102" fmla="*/ 78 w 850"/>
                <a:gd name="T103" fmla="*/ 46 h 55"/>
                <a:gd name="T104" fmla="*/ 57 w 850"/>
                <a:gd name="T105" fmla="*/ 48 h 55"/>
                <a:gd name="T106" fmla="*/ 39 w 850"/>
                <a:gd name="T107" fmla="*/ 50 h 55"/>
                <a:gd name="T108" fmla="*/ 23 w 850"/>
                <a:gd name="T109" fmla="*/ 51 h 55"/>
                <a:gd name="T110" fmla="*/ 11 w 850"/>
                <a:gd name="T111" fmla="*/ 53 h 55"/>
                <a:gd name="T112" fmla="*/ 3 w 850"/>
                <a:gd name="T113" fmla="*/ 54 h 55"/>
                <a:gd name="T114" fmla="*/ 0 w 850"/>
                <a:gd name="T115" fmla="*/ 54 h 5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50"/>
                <a:gd name="T175" fmla="*/ 0 h 55"/>
                <a:gd name="T176" fmla="*/ 850 w 850"/>
                <a:gd name="T177" fmla="*/ 55 h 5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50" h="55">
                  <a:moveTo>
                    <a:pt x="849" y="13"/>
                  </a:moveTo>
                  <a:lnTo>
                    <a:pt x="849" y="13"/>
                  </a:lnTo>
                  <a:lnTo>
                    <a:pt x="844" y="13"/>
                  </a:lnTo>
                  <a:lnTo>
                    <a:pt x="836" y="12"/>
                  </a:lnTo>
                  <a:lnTo>
                    <a:pt x="823" y="11"/>
                  </a:lnTo>
                  <a:lnTo>
                    <a:pt x="809" y="7"/>
                  </a:lnTo>
                  <a:lnTo>
                    <a:pt x="795" y="4"/>
                  </a:lnTo>
                  <a:lnTo>
                    <a:pt x="784" y="1"/>
                  </a:lnTo>
                  <a:lnTo>
                    <a:pt x="776" y="1"/>
                  </a:lnTo>
                  <a:lnTo>
                    <a:pt x="773" y="0"/>
                  </a:lnTo>
                  <a:lnTo>
                    <a:pt x="771" y="0"/>
                  </a:lnTo>
                  <a:lnTo>
                    <a:pt x="769" y="1"/>
                  </a:lnTo>
                  <a:lnTo>
                    <a:pt x="761" y="0"/>
                  </a:lnTo>
                  <a:lnTo>
                    <a:pt x="752" y="1"/>
                  </a:lnTo>
                  <a:lnTo>
                    <a:pt x="740" y="1"/>
                  </a:lnTo>
                  <a:lnTo>
                    <a:pt x="726" y="2"/>
                  </a:lnTo>
                  <a:lnTo>
                    <a:pt x="710" y="3"/>
                  </a:lnTo>
                  <a:lnTo>
                    <a:pt x="693" y="4"/>
                  </a:lnTo>
                  <a:lnTo>
                    <a:pt x="673" y="4"/>
                  </a:lnTo>
                  <a:lnTo>
                    <a:pt x="653" y="5"/>
                  </a:lnTo>
                  <a:lnTo>
                    <a:pt x="630" y="5"/>
                  </a:lnTo>
                  <a:lnTo>
                    <a:pt x="608" y="7"/>
                  </a:lnTo>
                  <a:lnTo>
                    <a:pt x="585" y="7"/>
                  </a:lnTo>
                  <a:lnTo>
                    <a:pt x="560" y="9"/>
                  </a:lnTo>
                  <a:lnTo>
                    <a:pt x="536" y="11"/>
                  </a:lnTo>
                  <a:lnTo>
                    <a:pt x="512" y="11"/>
                  </a:lnTo>
                  <a:lnTo>
                    <a:pt x="487" y="12"/>
                  </a:lnTo>
                  <a:lnTo>
                    <a:pt x="463" y="13"/>
                  </a:lnTo>
                  <a:lnTo>
                    <a:pt x="438" y="15"/>
                  </a:lnTo>
                  <a:lnTo>
                    <a:pt x="414" y="15"/>
                  </a:lnTo>
                  <a:lnTo>
                    <a:pt x="390" y="15"/>
                  </a:lnTo>
                  <a:lnTo>
                    <a:pt x="369" y="19"/>
                  </a:lnTo>
                  <a:lnTo>
                    <a:pt x="348" y="18"/>
                  </a:lnTo>
                  <a:lnTo>
                    <a:pt x="329" y="19"/>
                  </a:lnTo>
                  <a:lnTo>
                    <a:pt x="312" y="21"/>
                  </a:lnTo>
                  <a:lnTo>
                    <a:pt x="295" y="22"/>
                  </a:lnTo>
                  <a:lnTo>
                    <a:pt x="280" y="23"/>
                  </a:lnTo>
                  <a:lnTo>
                    <a:pt x="268" y="23"/>
                  </a:lnTo>
                  <a:lnTo>
                    <a:pt x="259" y="23"/>
                  </a:lnTo>
                  <a:lnTo>
                    <a:pt x="252" y="24"/>
                  </a:lnTo>
                  <a:lnTo>
                    <a:pt x="247" y="24"/>
                  </a:lnTo>
                  <a:lnTo>
                    <a:pt x="246" y="25"/>
                  </a:lnTo>
                  <a:lnTo>
                    <a:pt x="243" y="26"/>
                  </a:lnTo>
                  <a:lnTo>
                    <a:pt x="236" y="27"/>
                  </a:lnTo>
                  <a:lnTo>
                    <a:pt x="223" y="29"/>
                  </a:lnTo>
                  <a:lnTo>
                    <a:pt x="207" y="31"/>
                  </a:lnTo>
                  <a:lnTo>
                    <a:pt x="189" y="33"/>
                  </a:lnTo>
                  <a:lnTo>
                    <a:pt x="167" y="36"/>
                  </a:lnTo>
                  <a:lnTo>
                    <a:pt x="146" y="39"/>
                  </a:lnTo>
                  <a:lnTo>
                    <a:pt x="123" y="41"/>
                  </a:lnTo>
                  <a:lnTo>
                    <a:pt x="101" y="42"/>
                  </a:lnTo>
                  <a:lnTo>
                    <a:pt x="78" y="46"/>
                  </a:lnTo>
                  <a:lnTo>
                    <a:pt x="57" y="48"/>
                  </a:lnTo>
                  <a:lnTo>
                    <a:pt x="39" y="50"/>
                  </a:lnTo>
                  <a:lnTo>
                    <a:pt x="23" y="51"/>
                  </a:lnTo>
                  <a:lnTo>
                    <a:pt x="11" y="53"/>
                  </a:lnTo>
                  <a:lnTo>
                    <a:pt x="3" y="54"/>
                  </a:lnTo>
                  <a:lnTo>
                    <a:pt x="0" y="54"/>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1010" name="Line 48"/>
            <p:cNvSpPr>
              <a:spLocks noChangeShapeType="1"/>
            </p:cNvSpPr>
            <p:nvPr/>
          </p:nvSpPr>
          <p:spPr bwMode="auto">
            <a:xfrm>
              <a:off x="2484" y="1887"/>
              <a:ext cx="0" cy="0"/>
            </a:xfrm>
            <a:prstGeom prst="line">
              <a:avLst/>
            </a:prstGeom>
            <a:noFill/>
            <a:ln w="12700">
              <a:solidFill>
                <a:srgbClr val="99FFFF"/>
              </a:solidFill>
              <a:round/>
              <a:headEnd/>
              <a:tailEnd/>
            </a:ln>
          </p:spPr>
          <p:txBody>
            <a:bodyPr wrap="none" anchor="ctr"/>
            <a:lstStyle/>
            <a:p>
              <a:endParaRPr lang="en-GB"/>
            </a:p>
          </p:txBody>
        </p:sp>
        <p:sp>
          <p:nvSpPr>
            <p:cNvPr id="41011" name="Freeform 49"/>
            <p:cNvSpPr>
              <a:spLocks/>
            </p:cNvSpPr>
            <p:nvPr/>
          </p:nvSpPr>
          <p:spPr bwMode="auto">
            <a:xfrm>
              <a:off x="2354" y="1885"/>
              <a:ext cx="131" cy="348"/>
            </a:xfrm>
            <a:custGeom>
              <a:avLst/>
              <a:gdLst>
                <a:gd name="T0" fmla="*/ 126 w 131"/>
                <a:gd name="T1" fmla="*/ 0 h 348"/>
                <a:gd name="T2" fmla="*/ 0 w 131"/>
                <a:gd name="T3" fmla="*/ 33 h 348"/>
                <a:gd name="T4" fmla="*/ 4 w 131"/>
                <a:gd name="T5" fmla="*/ 347 h 348"/>
                <a:gd name="T6" fmla="*/ 130 w 131"/>
                <a:gd name="T7" fmla="*/ 347 h 348"/>
                <a:gd name="T8" fmla="*/ 127 w 131"/>
                <a:gd name="T9" fmla="*/ 1 h 348"/>
                <a:gd name="T10" fmla="*/ 126 w 131"/>
                <a:gd name="T11" fmla="*/ 0 h 348"/>
                <a:gd name="T12" fmla="*/ 0 60000 65536"/>
                <a:gd name="T13" fmla="*/ 0 60000 65536"/>
                <a:gd name="T14" fmla="*/ 0 60000 65536"/>
                <a:gd name="T15" fmla="*/ 0 60000 65536"/>
                <a:gd name="T16" fmla="*/ 0 60000 65536"/>
                <a:gd name="T17" fmla="*/ 0 60000 65536"/>
                <a:gd name="T18" fmla="*/ 0 w 131"/>
                <a:gd name="T19" fmla="*/ 0 h 348"/>
                <a:gd name="T20" fmla="*/ 131 w 131"/>
                <a:gd name="T21" fmla="*/ 348 h 348"/>
              </a:gdLst>
              <a:ahLst/>
              <a:cxnLst>
                <a:cxn ang="T12">
                  <a:pos x="T0" y="T1"/>
                </a:cxn>
                <a:cxn ang="T13">
                  <a:pos x="T2" y="T3"/>
                </a:cxn>
                <a:cxn ang="T14">
                  <a:pos x="T4" y="T5"/>
                </a:cxn>
                <a:cxn ang="T15">
                  <a:pos x="T6" y="T7"/>
                </a:cxn>
                <a:cxn ang="T16">
                  <a:pos x="T8" y="T9"/>
                </a:cxn>
                <a:cxn ang="T17">
                  <a:pos x="T10" y="T11"/>
                </a:cxn>
              </a:cxnLst>
              <a:rect l="T18" t="T19" r="T20" b="T21"/>
              <a:pathLst>
                <a:path w="131" h="348">
                  <a:moveTo>
                    <a:pt x="126" y="0"/>
                  </a:moveTo>
                  <a:lnTo>
                    <a:pt x="0" y="33"/>
                  </a:lnTo>
                  <a:lnTo>
                    <a:pt x="4" y="347"/>
                  </a:lnTo>
                  <a:lnTo>
                    <a:pt x="130" y="347"/>
                  </a:lnTo>
                  <a:lnTo>
                    <a:pt x="127" y="1"/>
                  </a:lnTo>
                  <a:lnTo>
                    <a:pt x="126" y="0"/>
                  </a:lnTo>
                </a:path>
              </a:pathLst>
            </a:custGeom>
            <a:solidFill>
              <a:srgbClr val="6699FF"/>
            </a:solidFill>
            <a:ln w="12700" cap="rnd" cmpd="sng">
              <a:noFill/>
              <a:prstDash val="solid"/>
              <a:round/>
              <a:headEnd type="none" w="med" len="med"/>
              <a:tailEnd type="none" w="med" len="med"/>
            </a:ln>
          </p:spPr>
          <p:txBody>
            <a:bodyPr/>
            <a:lstStyle/>
            <a:p>
              <a:endParaRPr lang="en-GB"/>
            </a:p>
          </p:txBody>
        </p:sp>
        <p:sp>
          <p:nvSpPr>
            <p:cNvPr id="41012" name="Freeform 50"/>
            <p:cNvSpPr>
              <a:spLocks/>
            </p:cNvSpPr>
            <p:nvPr/>
          </p:nvSpPr>
          <p:spPr bwMode="auto">
            <a:xfrm>
              <a:off x="2353" y="1886"/>
              <a:ext cx="135" cy="354"/>
            </a:xfrm>
            <a:custGeom>
              <a:avLst/>
              <a:gdLst>
                <a:gd name="T0" fmla="*/ 130 w 135"/>
                <a:gd name="T1" fmla="*/ 0 h 354"/>
                <a:gd name="T2" fmla="*/ 0 w 135"/>
                <a:gd name="T3" fmla="*/ 33 h 354"/>
                <a:gd name="T4" fmla="*/ 6 w 135"/>
                <a:gd name="T5" fmla="*/ 353 h 354"/>
                <a:gd name="T6" fmla="*/ 134 w 135"/>
                <a:gd name="T7" fmla="*/ 353 h 354"/>
                <a:gd name="T8" fmla="*/ 131 w 135"/>
                <a:gd name="T9" fmla="*/ 1 h 354"/>
                <a:gd name="T10" fmla="*/ 130 w 135"/>
                <a:gd name="T11" fmla="*/ 0 h 354"/>
                <a:gd name="T12" fmla="*/ 0 60000 65536"/>
                <a:gd name="T13" fmla="*/ 0 60000 65536"/>
                <a:gd name="T14" fmla="*/ 0 60000 65536"/>
                <a:gd name="T15" fmla="*/ 0 60000 65536"/>
                <a:gd name="T16" fmla="*/ 0 60000 65536"/>
                <a:gd name="T17" fmla="*/ 0 60000 65536"/>
                <a:gd name="T18" fmla="*/ 0 w 135"/>
                <a:gd name="T19" fmla="*/ 0 h 354"/>
                <a:gd name="T20" fmla="*/ 135 w 135"/>
                <a:gd name="T21" fmla="*/ 354 h 354"/>
              </a:gdLst>
              <a:ahLst/>
              <a:cxnLst>
                <a:cxn ang="T12">
                  <a:pos x="T0" y="T1"/>
                </a:cxn>
                <a:cxn ang="T13">
                  <a:pos x="T2" y="T3"/>
                </a:cxn>
                <a:cxn ang="T14">
                  <a:pos x="T4" y="T5"/>
                </a:cxn>
                <a:cxn ang="T15">
                  <a:pos x="T6" y="T7"/>
                </a:cxn>
                <a:cxn ang="T16">
                  <a:pos x="T8" y="T9"/>
                </a:cxn>
                <a:cxn ang="T17">
                  <a:pos x="T10" y="T11"/>
                </a:cxn>
              </a:cxnLst>
              <a:rect l="T18" t="T19" r="T20" b="T21"/>
              <a:pathLst>
                <a:path w="135" h="354">
                  <a:moveTo>
                    <a:pt x="130" y="0"/>
                  </a:moveTo>
                  <a:lnTo>
                    <a:pt x="0" y="33"/>
                  </a:lnTo>
                  <a:lnTo>
                    <a:pt x="6" y="353"/>
                  </a:lnTo>
                  <a:lnTo>
                    <a:pt x="134" y="353"/>
                  </a:lnTo>
                  <a:lnTo>
                    <a:pt x="131" y="1"/>
                  </a:lnTo>
                  <a:lnTo>
                    <a:pt x="130"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1013" name="Freeform 51"/>
            <p:cNvSpPr>
              <a:spLocks/>
            </p:cNvSpPr>
            <p:nvPr/>
          </p:nvSpPr>
          <p:spPr bwMode="auto">
            <a:xfrm>
              <a:off x="2469" y="1887"/>
              <a:ext cx="18" cy="345"/>
            </a:xfrm>
            <a:custGeom>
              <a:avLst/>
              <a:gdLst>
                <a:gd name="T0" fmla="*/ 15 w 18"/>
                <a:gd name="T1" fmla="*/ 0 h 345"/>
                <a:gd name="T2" fmla="*/ 0 w 18"/>
                <a:gd name="T3" fmla="*/ 4 h 345"/>
                <a:gd name="T4" fmla="*/ 3 w 18"/>
                <a:gd name="T5" fmla="*/ 344 h 345"/>
                <a:gd name="T6" fmla="*/ 17 w 18"/>
                <a:gd name="T7" fmla="*/ 343 h 345"/>
                <a:gd name="T8" fmla="*/ 15 w 18"/>
                <a:gd name="T9" fmla="*/ 0 h 345"/>
                <a:gd name="T10" fmla="*/ 15 w 18"/>
                <a:gd name="T11" fmla="*/ 0 h 345"/>
                <a:gd name="T12" fmla="*/ 0 60000 65536"/>
                <a:gd name="T13" fmla="*/ 0 60000 65536"/>
                <a:gd name="T14" fmla="*/ 0 60000 65536"/>
                <a:gd name="T15" fmla="*/ 0 60000 65536"/>
                <a:gd name="T16" fmla="*/ 0 60000 65536"/>
                <a:gd name="T17" fmla="*/ 0 60000 65536"/>
                <a:gd name="T18" fmla="*/ 0 w 18"/>
                <a:gd name="T19" fmla="*/ 0 h 345"/>
                <a:gd name="T20" fmla="*/ 18 w 18"/>
                <a:gd name="T21" fmla="*/ 345 h 345"/>
              </a:gdLst>
              <a:ahLst/>
              <a:cxnLst>
                <a:cxn ang="T12">
                  <a:pos x="T0" y="T1"/>
                </a:cxn>
                <a:cxn ang="T13">
                  <a:pos x="T2" y="T3"/>
                </a:cxn>
                <a:cxn ang="T14">
                  <a:pos x="T4" y="T5"/>
                </a:cxn>
                <a:cxn ang="T15">
                  <a:pos x="T6" y="T7"/>
                </a:cxn>
                <a:cxn ang="T16">
                  <a:pos x="T8" y="T9"/>
                </a:cxn>
                <a:cxn ang="T17">
                  <a:pos x="T10" y="T11"/>
                </a:cxn>
              </a:cxnLst>
              <a:rect l="T18" t="T19" r="T20" b="T21"/>
              <a:pathLst>
                <a:path w="18" h="345">
                  <a:moveTo>
                    <a:pt x="15" y="0"/>
                  </a:moveTo>
                  <a:lnTo>
                    <a:pt x="0" y="4"/>
                  </a:lnTo>
                  <a:lnTo>
                    <a:pt x="3" y="344"/>
                  </a:lnTo>
                  <a:lnTo>
                    <a:pt x="17" y="343"/>
                  </a:lnTo>
                  <a:lnTo>
                    <a:pt x="15" y="0"/>
                  </a:lnTo>
                </a:path>
              </a:pathLst>
            </a:custGeom>
            <a:solidFill>
              <a:srgbClr val="000066"/>
            </a:solidFill>
            <a:ln w="12700" cap="rnd" cmpd="sng">
              <a:noFill/>
              <a:prstDash val="solid"/>
              <a:round/>
              <a:headEnd type="none" w="med" len="med"/>
              <a:tailEnd type="none" w="med" len="med"/>
            </a:ln>
          </p:spPr>
          <p:txBody>
            <a:bodyPr/>
            <a:lstStyle/>
            <a:p>
              <a:endParaRPr lang="en-GB"/>
            </a:p>
          </p:txBody>
        </p:sp>
        <p:sp>
          <p:nvSpPr>
            <p:cNvPr id="41014" name="Freeform 52"/>
            <p:cNvSpPr>
              <a:spLocks/>
            </p:cNvSpPr>
            <p:nvPr/>
          </p:nvSpPr>
          <p:spPr bwMode="auto">
            <a:xfrm>
              <a:off x="2469" y="1887"/>
              <a:ext cx="21" cy="353"/>
            </a:xfrm>
            <a:custGeom>
              <a:avLst/>
              <a:gdLst>
                <a:gd name="T0" fmla="*/ 16 w 21"/>
                <a:gd name="T1" fmla="*/ 0 h 353"/>
                <a:gd name="T2" fmla="*/ 0 w 21"/>
                <a:gd name="T3" fmla="*/ 4 h 353"/>
                <a:gd name="T4" fmla="*/ 4 w 21"/>
                <a:gd name="T5" fmla="*/ 352 h 353"/>
                <a:gd name="T6" fmla="*/ 20 w 21"/>
                <a:gd name="T7" fmla="*/ 352 h 353"/>
                <a:gd name="T8" fmla="*/ 15 w 21"/>
                <a:gd name="T9" fmla="*/ 0 h 353"/>
                <a:gd name="T10" fmla="*/ 16 w 21"/>
                <a:gd name="T11" fmla="*/ 0 h 353"/>
                <a:gd name="T12" fmla="*/ 0 60000 65536"/>
                <a:gd name="T13" fmla="*/ 0 60000 65536"/>
                <a:gd name="T14" fmla="*/ 0 60000 65536"/>
                <a:gd name="T15" fmla="*/ 0 60000 65536"/>
                <a:gd name="T16" fmla="*/ 0 60000 65536"/>
                <a:gd name="T17" fmla="*/ 0 60000 65536"/>
                <a:gd name="T18" fmla="*/ 0 w 21"/>
                <a:gd name="T19" fmla="*/ 0 h 353"/>
                <a:gd name="T20" fmla="*/ 21 w 21"/>
                <a:gd name="T21" fmla="*/ 353 h 353"/>
              </a:gdLst>
              <a:ahLst/>
              <a:cxnLst>
                <a:cxn ang="T12">
                  <a:pos x="T0" y="T1"/>
                </a:cxn>
                <a:cxn ang="T13">
                  <a:pos x="T2" y="T3"/>
                </a:cxn>
                <a:cxn ang="T14">
                  <a:pos x="T4" y="T5"/>
                </a:cxn>
                <a:cxn ang="T15">
                  <a:pos x="T6" y="T7"/>
                </a:cxn>
                <a:cxn ang="T16">
                  <a:pos x="T8" y="T9"/>
                </a:cxn>
                <a:cxn ang="T17">
                  <a:pos x="T10" y="T11"/>
                </a:cxn>
              </a:cxnLst>
              <a:rect l="T18" t="T19" r="T20" b="T21"/>
              <a:pathLst>
                <a:path w="21" h="353">
                  <a:moveTo>
                    <a:pt x="16" y="0"/>
                  </a:moveTo>
                  <a:lnTo>
                    <a:pt x="0" y="4"/>
                  </a:lnTo>
                  <a:lnTo>
                    <a:pt x="4" y="352"/>
                  </a:lnTo>
                  <a:lnTo>
                    <a:pt x="20" y="352"/>
                  </a:lnTo>
                  <a:lnTo>
                    <a:pt x="15" y="0"/>
                  </a:lnTo>
                  <a:lnTo>
                    <a:pt x="16"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1015" name="Freeform 53"/>
            <p:cNvSpPr>
              <a:spLocks/>
            </p:cNvSpPr>
            <p:nvPr/>
          </p:nvSpPr>
          <p:spPr bwMode="auto">
            <a:xfrm>
              <a:off x="2354" y="1914"/>
              <a:ext cx="17" cy="320"/>
            </a:xfrm>
            <a:custGeom>
              <a:avLst/>
              <a:gdLst>
                <a:gd name="T0" fmla="*/ 16 w 17"/>
                <a:gd name="T1" fmla="*/ 0 h 320"/>
                <a:gd name="T2" fmla="*/ 0 w 17"/>
                <a:gd name="T3" fmla="*/ 5 h 320"/>
                <a:gd name="T4" fmla="*/ 2 w 17"/>
                <a:gd name="T5" fmla="*/ 319 h 320"/>
                <a:gd name="T6" fmla="*/ 15 w 17"/>
                <a:gd name="T7" fmla="*/ 319 h 320"/>
                <a:gd name="T8" fmla="*/ 16 w 17"/>
                <a:gd name="T9" fmla="*/ 0 h 320"/>
                <a:gd name="T10" fmla="*/ 0 60000 65536"/>
                <a:gd name="T11" fmla="*/ 0 60000 65536"/>
                <a:gd name="T12" fmla="*/ 0 60000 65536"/>
                <a:gd name="T13" fmla="*/ 0 60000 65536"/>
                <a:gd name="T14" fmla="*/ 0 60000 65536"/>
                <a:gd name="T15" fmla="*/ 0 w 17"/>
                <a:gd name="T16" fmla="*/ 0 h 320"/>
                <a:gd name="T17" fmla="*/ 17 w 17"/>
                <a:gd name="T18" fmla="*/ 320 h 320"/>
              </a:gdLst>
              <a:ahLst/>
              <a:cxnLst>
                <a:cxn ang="T10">
                  <a:pos x="T0" y="T1"/>
                </a:cxn>
                <a:cxn ang="T11">
                  <a:pos x="T2" y="T3"/>
                </a:cxn>
                <a:cxn ang="T12">
                  <a:pos x="T4" y="T5"/>
                </a:cxn>
                <a:cxn ang="T13">
                  <a:pos x="T6" y="T7"/>
                </a:cxn>
                <a:cxn ang="T14">
                  <a:pos x="T8" y="T9"/>
                </a:cxn>
              </a:cxnLst>
              <a:rect l="T15" t="T16" r="T17" b="T18"/>
              <a:pathLst>
                <a:path w="17" h="320">
                  <a:moveTo>
                    <a:pt x="16" y="0"/>
                  </a:moveTo>
                  <a:lnTo>
                    <a:pt x="0" y="5"/>
                  </a:lnTo>
                  <a:lnTo>
                    <a:pt x="2" y="319"/>
                  </a:lnTo>
                  <a:lnTo>
                    <a:pt x="15" y="319"/>
                  </a:lnTo>
                  <a:lnTo>
                    <a:pt x="16" y="0"/>
                  </a:lnTo>
                </a:path>
              </a:pathLst>
            </a:custGeom>
            <a:solidFill>
              <a:srgbClr val="000066"/>
            </a:solidFill>
            <a:ln w="12700" cap="rnd" cmpd="sng">
              <a:noFill/>
              <a:prstDash val="solid"/>
              <a:round/>
              <a:headEnd type="none" w="med" len="med"/>
              <a:tailEnd type="none" w="med" len="med"/>
            </a:ln>
          </p:spPr>
          <p:txBody>
            <a:bodyPr/>
            <a:lstStyle/>
            <a:p>
              <a:endParaRPr lang="en-GB"/>
            </a:p>
          </p:txBody>
        </p:sp>
        <p:sp>
          <p:nvSpPr>
            <p:cNvPr id="41016" name="Freeform 54"/>
            <p:cNvSpPr>
              <a:spLocks/>
            </p:cNvSpPr>
            <p:nvPr/>
          </p:nvSpPr>
          <p:spPr bwMode="auto">
            <a:xfrm>
              <a:off x="2354" y="1914"/>
              <a:ext cx="20" cy="327"/>
            </a:xfrm>
            <a:custGeom>
              <a:avLst/>
              <a:gdLst>
                <a:gd name="T0" fmla="*/ 16 w 20"/>
                <a:gd name="T1" fmla="*/ 0 h 327"/>
                <a:gd name="T2" fmla="*/ 0 w 20"/>
                <a:gd name="T3" fmla="*/ 5 h 327"/>
                <a:gd name="T4" fmla="*/ 5 w 20"/>
                <a:gd name="T5" fmla="*/ 326 h 327"/>
                <a:gd name="T6" fmla="*/ 19 w 20"/>
                <a:gd name="T7" fmla="*/ 326 h 327"/>
                <a:gd name="T8" fmla="*/ 16 w 20"/>
                <a:gd name="T9" fmla="*/ 0 h 327"/>
                <a:gd name="T10" fmla="*/ 0 60000 65536"/>
                <a:gd name="T11" fmla="*/ 0 60000 65536"/>
                <a:gd name="T12" fmla="*/ 0 60000 65536"/>
                <a:gd name="T13" fmla="*/ 0 60000 65536"/>
                <a:gd name="T14" fmla="*/ 0 60000 65536"/>
                <a:gd name="T15" fmla="*/ 0 w 20"/>
                <a:gd name="T16" fmla="*/ 0 h 327"/>
                <a:gd name="T17" fmla="*/ 20 w 20"/>
                <a:gd name="T18" fmla="*/ 327 h 327"/>
              </a:gdLst>
              <a:ahLst/>
              <a:cxnLst>
                <a:cxn ang="T10">
                  <a:pos x="T0" y="T1"/>
                </a:cxn>
                <a:cxn ang="T11">
                  <a:pos x="T2" y="T3"/>
                </a:cxn>
                <a:cxn ang="T12">
                  <a:pos x="T4" y="T5"/>
                </a:cxn>
                <a:cxn ang="T13">
                  <a:pos x="T6" y="T7"/>
                </a:cxn>
                <a:cxn ang="T14">
                  <a:pos x="T8" y="T9"/>
                </a:cxn>
              </a:cxnLst>
              <a:rect l="T15" t="T16" r="T17" b="T18"/>
              <a:pathLst>
                <a:path w="20" h="327">
                  <a:moveTo>
                    <a:pt x="16" y="0"/>
                  </a:moveTo>
                  <a:lnTo>
                    <a:pt x="0" y="5"/>
                  </a:lnTo>
                  <a:lnTo>
                    <a:pt x="5" y="326"/>
                  </a:lnTo>
                  <a:lnTo>
                    <a:pt x="19" y="326"/>
                  </a:lnTo>
                  <a:lnTo>
                    <a:pt x="16"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1017" name="Freeform 55"/>
            <p:cNvSpPr>
              <a:spLocks/>
            </p:cNvSpPr>
            <p:nvPr/>
          </p:nvSpPr>
          <p:spPr bwMode="auto">
            <a:xfrm>
              <a:off x="2341" y="1986"/>
              <a:ext cx="160" cy="168"/>
            </a:xfrm>
            <a:custGeom>
              <a:avLst/>
              <a:gdLst>
                <a:gd name="T0" fmla="*/ 81 w 160"/>
                <a:gd name="T1" fmla="*/ 166 h 168"/>
                <a:gd name="T2" fmla="*/ 73 w 160"/>
                <a:gd name="T3" fmla="*/ 167 h 168"/>
                <a:gd name="T4" fmla="*/ 64 w 160"/>
                <a:gd name="T5" fmla="*/ 166 h 168"/>
                <a:gd name="T6" fmla="*/ 58 w 160"/>
                <a:gd name="T7" fmla="*/ 165 h 168"/>
                <a:gd name="T8" fmla="*/ 50 w 160"/>
                <a:gd name="T9" fmla="*/ 161 h 168"/>
                <a:gd name="T10" fmla="*/ 43 w 160"/>
                <a:gd name="T11" fmla="*/ 158 h 168"/>
                <a:gd name="T12" fmla="*/ 37 w 160"/>
                <a:gd name="T13" fmla="*/ 154 h 168"/>
                <a:gd name="T14" fmla="*/ 31 w 160"/>
                <a:gd name="T15" fmla="*/ 149 h 168"/>
                <a:gd name="T16" fmla="*/ 24 w 160"/>
                <a:gd name="T17" fmla="*/ 143 h 168"/>
                <a:gd name="T18" fmla="*/ 18 w 160"/>
                <a:gd name="T19" fmla="*/ 137 h 168"/>
                <a:gd name="T20" fmla="*/ 15 w 160"/>
                <a:gd name="T21" fmla="*/ 132 h 168"/>
                <a:gd name="T22" fmla="*/ 11 w 160"/>
                <a:gd name="T23" fmla="*/ 126 h 168"/>
                <a:gd name="T24" fmla="*/ 7 w 160"/>
                <a:gd name="T25" fmla="*/ 117 h 168"/>
                <a:gd name="T26" fmla="*/ 4 w 160"/>
                <a:gd name="T27" fmla="*/ 111 h 168"/>
                <a:gd name="T28" fmla="*/ 0 w 160"/>
                <a:gd name="T29" fmla="*/ 102 h 168"/>
                <a:gd name="T30" fmla="*/ 1 w 160"/>
                <a:gd name="T31" fmla="*/ 94 h 168"/>
                <a:gd name="T32" fmla="*/ 0 w 160"/>
                <a:gd name="T33" fmla="*/ 86 h 168"/>
                <a:gd name="T34" fmla="*/ 2 w 160"/>
                <a:gd name="T35" fmla="*/ 68 h 168"/>
                <a:gd name="T36" fmla="*/ 6 w 160"/>
                <a:gd name="T37" fmla="*/ 53 h 168"/>
                <a:gd name="T38" fmla="*/ 13 w 160"/>
                <a:gd name="T39" fmla="*/ 38 h 168"/>
                <a:gd name="T40" fmla="*/ 23 w 160"/>
                <a:gd name="T41" fmla="*/ 26 h 168"/>
                <a:gd name="T42" fmla="*/ 34 w 160"/>
                <a:gd name="T43" fmla="*/ 16 h 168"/>
                <a:gd name="T44" fmla="*/ 48 w 160"/>
                <a:gd name="T45" fmla="*/ 6 h 168"/>
                <a:gd name="T46" fmla="*/ 63 w 160"/>
                <a:gd name="T47" fmla="*/ 2 h 168"/>
                <a:gd name="T48" fmla="*/ 78 w 160"/>
                <a:gd name="T49" fmla="*/ 0 h 168"/>
                <a:gd name="T50" fmla="*/ 88 w 160"/>
                <a:gd name="T51" fmla="*/ 0 h 168"/>
                <a:gd name="T52" fmla="*/ 95 w 160"/>
                <a:gd name="T53" fmla="*/ 2 h 168"/>
                <a:gd name="T54" fmla="*/ 103 w 160"/>
                <a:gd name="T55" fmla="*/ 3 h 168"/>
                <a:gd name="T56" fmla="*/ 110 w 160"/>
                <a:gd name="T57" fmla="*/ 6 h 168"/>
                <a:gd name="T58" fmla="*/ 117 w 160"/>
                <a:gd name="T59" fmla="*/ 10 h 168"/>
                <a:gd name="T60" fmla="*/ 123 w 160"/>
                <a:gd name="T61" fmla="*/ 15 h 168"/>
                <a:gd name="T62" fmla="*/ 129 w 160"/>
                <a:gd name="T63" fmla="*/ 19 h 168"/>
                <a:gd name="T64" fmla="*/ 135 w 160"/>
                <a:gd name="T65" fmla="*/ 23 h 168"/>
                <a:gd name="T66" fmla="*/ 141 w 160"/>
                <a:gd name="T67" fmla="*/ 30 h 168"/>
                <a:gd name="T68" fmla="*/ 145 w 160"/>
                <a:gd name="T69" fmla="*/ 37 h 168"/>
                <a:gd name="T70" fmla="*/ 150 w 160"/>
                <a:gd name="T71" fmla="*/ 44 h 168"/>
                <a:gd name="T72" fmla="*/ 153 w 160"/>
                <a:gd name="T73" fmla="*/ 50 h 168"/>
                <a:gd name="T74" fmla="*/ 156 w 160"/>
                <a:gd name="T75" fmla="*/ 59 h 168"/>
                <a:gd name="T76" fmla="*/ 158 w 160"/>
                <a:gd name="T77" fmla="*/ 67 h 168"/>
                <a:gd name="T78" fmla="*/ 159 w 160"/>
                <a:gd name="T79" fmla="*/ 74 h 168"/>
                <a:gd name="T80" fmla="*/ 158 w 160"/>
                <a:gd name="T81" fmla="*/ 83 h 168"/>
                <a:gd name="T82" fmla="*/ 159 w 160"/>
                <a:gd name="T83" fmla="*/ 100 h 168"/>
                <a:gd name="T84" fmla="*/ 152 w 160"/>
                <a:gd name="T85" fmla="*/ 116 h 168"/>
                <a:gd name="T86" fmla="*/ 147 w 160"/>
                <a:gd name="T87" fmla="*/ 130 h 168"/>
                <a:gd name="T88" fmla="*/ 137 w 160"/>
                <a:gd name="T89" fmla="*/ 142 h 168"/>
                <a:gd name="T90" fmla="*/ 125 w 160"/>
                <a:gd name="T91" fmla="*/ 152 h 168"/>
                <a:gd name="T92" fmla="*/ 113 w 160"/>
                <a:gd name="T93" fmla="*/ 161 h 168"/>
                <a:gd name="T94" fmla="*/ 97 w 160"/>
                <a:gd name="T95" fmla="*/ 165 h 168"/>
                <a:gd name="T96" fmla="*/ 81 w 160"/>
                <a:gd name="T97" fmla="*/ 166 h 1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0"/>
                <a:gd name="T148" fmla="*/ 0 h 168"/>
                <a:gd name="T149" fmla="*/ 160 w 160"/>
                <a:gd name="T150" fmla="*/ 168 h 1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0" h="168">
                  <a:moveTo>
                    <a:pt x="81" y="166"/>
                  </a:moveTo>
                  <a:lnTo>
                    <a:pt x="73" y="167"/>
                  </a:lnTo>
                  <a:lnTo>
                    <a:pt x="64" y="166"/>
                  </a:lnTo>
                  <a:lnTo>
                    <a:pt x="58" y="165"/>
                  </a:lnTo>
                  <a:lnTo>
                    <a:pt x="50" y="161"/>
                  </a:lnTo>
                  <a:lnTo>
                    <a:pt x="43" y="158"/>
                  </a:lnTo>
                  <a:lnTo>
                    <a:pt x="37" y="154"/>
                  </a:lnTo>
                  <a:lnTo>
                    <a:pt x="31" y="149"/>
                  </a:lnTo>
                  <a:lnTo>
                    <a:pt x="24" y="143"/>
                  </a:lnTo>
                  <a:lnTo>
                    <a:pt x="18" y="137"/>
                  </a:lnTo>
                  <a:lnTo>
                    <a:pt x="15" y="132"/>
                  </a:lnTo>
                  <a:lnTo>
                    <a:pt x="11" y="126"/>
                  </a:lnTo>
                  <a:lnTo>
                    <a:pt x="7" y="117"/>
                  </a:lnTo>
                  <a:lnTo>
                    <a:pt x="4" y="111"/>
                  </a:lnTo>
                  <a:lnTo>
                    <a:pt x="0" y="102"/>
                  </a:lnTo>
                  <a:lnTo>
                    <a:pt x="1" y="94"/>
                  </a:lnTo>
                  <a:lnTo>
                    <a:pt x="0" y="86"/>
                  </a:lnTo>
                  <a:lnTo>
                    <a:pt x="2" y="68"/>
                  </a:lnTo>
                  <a:lnTo>
                    <a:pt x="6" y="53"/>
                  </a:lnTo>
                  <a:lnTo>
                    <a:pt x="13" y="38"/>
                  </a:lnTo>
                  <a:lnTo>
                    <a:pt x="23" y="26"/>
                  </a:lnTo>
                  <a:lnTo>
                    <a:pt x="34" y="16"/>
                  </a:lnTo>
                  <a:lnTo>
                    <a:pt x="48" y="6"/>
                  </a:lnTo>
                  <a:lnTo>
                    <a:pt x="63" y="2"/>
                  </a:lnTo>
                  <a:lnTo>
                    <a:pt x="78" y="0"/>
                  </a:lnTo>
                  <a:lnTo>
                    <a:pt x="88" y="0"/>
                  </a:lnTo>
                  <a:lnTo>
                    <a:pt x="95" y="2"/>
                  </a:lnTo>
                  <a:lnTo>
                    <a:pt x="103" y="3"/>
                  </a:lnTo>
                  <a:lnTo>
                    <a:pt x="110" y="6"/>
                  </a:lnTo>
                  <a:lnTo>
                    <a:pt x="117" y="10"/>
                  </a:lnTo>
                  <a:lnTo>
                    <a:pt x="123" y="15"/>
                  </a:lnTo>
                  <a:lnTo>
                    <a:pt x="129" y="19"/>
                  </a:lnTo>
                  <a:lnTo>
                    <a:pt x="135" y="23"/>
                  </a:lnTo>
                  <a:lnTo>
                    <a:pt x="141" y="30"/>
                  </a:lnTo>
                  <a:lnTo>
                    <a:pt x="145" y="37"/>
                  </a:lnTo>
                  <a:lnTo>
                    <a:pt x="150" y="44"/>
                  </a:lnTo>
                  <a:lnTo>
                    <a:pt x="153" y="50"/>
                  </a:lnTo>
                  <a:lnTo>
                    <a:pt x="156" y="59"/>
                  </a:lnTo>
                  <a:lnTo>
                    <a:pt x="158" y="67"/>
                  </a:lnTo>
                  <a:lnTo>
                    <a:pt x="159" y="74"/>
                  </a:lnTo>
                  <a:lnTo>
                    <a:pt x="158" y="83"/>
                  </a:lnTo>
                  <a:lnTo>
                    <a:pt x="159" y="100"/>
                  </a:lnTo>
                  <a:lnTo>
                    <a:pt x="152" y="116"/>
                  </a:lnTo>
                  <a:lnTo>
                    <a:pt x="147" y="130"/>
                  </a:lnTo>
                  <a:lnTo>
                    <a:pt x="137" y="142"/>
                  </a:lnTo>
                  <a:lnTo>
                    <a:pt x="125" y="152"/>
                  </a:lnTo>
                  <a:lnTo>
                    <a:pt x="113" y="161"/>
                  </a:lnTo>
                  <a:lnTo>
                    <a:pt x="97" y="165"/>
                  </a:lnTo>
                  <a:lnTo>
                    <a:pt x="81" y="166"/>
                  </a:lnTo>
                </a:path>
              </a:pathLst>
            </a:custGeom>
            <a:solidFill>
              <a:srgbClr val="000066"/>
            </a:solidFill>
            <a:ln w="12700" cap="rnd" cmpd="sng">
              <a:noFill/>
              <a:prstDash val="solid"/>
              <a:round/>
              <a:headEnd type="none" w="med" len="med"/>
              <a:tailEnd type="none" w="med" len="med"/>
            </a:ln>
          </p:spPr>
          <p:txBody>
            <a:bodyPr/>
            <a:lstStyle/>
            <a:p>
              <a:endParaRPr lang="en-GB"/>
            </a:p>
          </p:txBody>
        </p:sp>
        <p:sp>
          <p:nvSpPr>
            <p:cNvPr id="41018" name="Freeform 56"/>
            <p:cNvSpPr>
              <a:spLocks/>
            </p:cNvSpPr>
            <p:nvPr/>
          </p:nvSpPr>
          <p:spPr bwMode="auto">
            <a:xfrm>
              <a:off x="2340" y="1987"/>
              <a:ext cx="166" cy="175"/>
            </a:xfrm>
            <a:custGeom>
              <a:avLst/>
              <a:gdLst>
                <a:gd name="T0" fmla="*/ 84 w 166"/>
                <a:gd name="T1" fmla="*/ 174 h 175"/>
                <a:gd name="T2" fmla="*/ 84 w 166"/>
                <a:gd name="T3" fmla="*/ 174 h 175"/>
                <a:gd name="T4" fmla="*/ 76 w 166"/>
                <a:gd name="T5" fmla="*/ 173 h 175"/>
                <a:gd name="T6" fmla="*/ 67 w 166"/>
                <a:gd name="T7" fmla="*/ 172 h 175"/>
                <a:gd name="T8" fmla="*/ 59 w 166"/>
                <a:gd name="T9" fmla="*/ 170 h 175"/>
                <a:gd name="T10" fmla="*/ 52 w 166"/>
                <a:gd name="T11" fmla="*/ 166 h 175"/>
                <a:gd name="T12" fmla="*/ 44 w 166"/>
                <a:gd name="T13" fmla="*/ 163 h 175"/>
                <a:gd name="T14" fmla="*/ 37 w 166"/>
                <a:gd name="T15" fmla="*/ 159 h 175"/>
                <a:gd name="T16" fmla="*/ 31 w 166"/>
                <a:gd name="T17" fmla="*/ 155 h 175"/>
                <a:gd name="T18" fmla="*/ 25 w 166"/>
                <a:gd name="T19" fmla="*/ 149 h 175"/>
                <a:gd name="T20" fmla="*/ 19 w 166"/>
                <a:gd name="T21" fmla="*/ 142 h 175"/>
                <a:gd name="T22" fmla="*/ 15 w 166"/>
                <a:gd name="T23" fmla="*/ 136 h 175"/>
                <a:gd name="T24" fmla="*/ 10 w 166"/>
                <a:gd name="T25" fmla="*/ 130 h 175"/>
                <a:gd name="T26" fmla="*/ 7 w 166"/>
                <a:gd name="T27" fmla="*/ 122 h 175"/>
                <a:gd name="T28" fmla="*/ 4 w 166"/>
                <a:gd name="T29" fmla="*/ 114 h 175"/>
                <a:gd name="T30" fmla="*/ 1 w 166"/>
                <a:gd name="T31" fmla="*/ 106 h 175"/>
                <a:gd name="T32" fmla="*/ 0 w 166"/>
                <a:gd name="T33" fmla="*/ 95 h 175"/>
                <a:gd name="T34" fmla="*/ 0 w 166"/>
                <a:gd name="T35" fmla="*/ 88 h 175"/>
                <a:gd name="T36" fmla="*/ 2 w 166"/>
                <a:gd name="T37" fmla="*/ 71 h 175"/>
                <a:gd name="T38" fmla="*/ 5 w 166"/>
                <a:gd name="T39" fmla="*/ 55 h 175"/>
                <a:gd name="T40" fmla="*/ 13 w 166"/>
                <a:gd name="T41" fmla="*/ 39 h 175"/>
                <a:gd name="T42" fmla="*/ 23 w 166"/>
                <a:gd name="T43" fmla="*/ 27 h 175"/>
                <a:gd name="T44" fmla="*/ 35 w 166"/>
                <a:gd name="T45" fmla="*/ 16 h 175"/>
                <a:gd name="T46" fmla="*/ 50 w 166"/>
                <a:gd name="T47" fmla="*/ 7 h 175"/>
                <a:gd name="T48" fmla="*/ 65 w 166"/>
                <a:gd name="T49" fmla="*/ 2 h 175"/>
                <a:gd name="T50" fmla="*/ 81 w 166"/>
                <a:gd name="T51" fmla="*/ 0 h 175"/>
                <a:gd name="T52" fmla="*/ 91 w 166"/>
                <a:gd name="T53" fmla="*/ 1 h 175"/>
                <a:gd name="T54" fmla="*/ 98 w 166"/>
                <a:gd name="T55" fmla="*/ 1 h 175"/>
                <a:gd name="T56" fmla="*/ 107 w 166"/>
                <a:gd name="T57" fmla="*/ 3 h 175"/>
                <a:gd name="T58" fmla="*/ 114 w 166"/>
                <a:gd name="T59" fmla="*/ 6 h 175"/>
                <a:gd name="T60" fmla="*/ 121 w 166"/>
                <a:gd name="T61" fmla="*/ 11 h 175"/>
                <a:gd name="T62" fmla="*/ 128 w 166"/>
                <a:gd name="T63" fmla="*/ 15 h 175"/>
                <a:gd name="T64" fmla="*/ 134 w 166"/>
                <a:gd name="T65" fmla="*/ 19 h 175"/>
                <a:gd name="T66" fmla="*/ 140 w 166"/>
                <a:gd name="T67" fmla="*/ 24 h 175"/>
                <a:gd name="T68" fmla="*/ 146 w 166"/>
                <a:gd name="T69" fmla="*/ 31 h 175"/>
                <a:gd name="T70" fmla="*/ 150 w 166"/>
                <a:gd name="T71" fmla="*/ 39 h 175"/>
                <a:gd name="T72" fmla="*/ 155 w 166"/>
                <a:gd name="T73" fmla="*/ 46 h 175"/>
                <a:gd name="T74" fmla="*/ 159 w 166"/>
                <a:gd name="T75" fmla="*/ 52 h 175"/>
                <a:gd name="T76" fmla="*/ 160 w 166"/>
                <a:gd name="T77" fmla="*/ 61 h 175"/>
                <a:gd name="T78" fmla="*/ 163 w 166"/>
                <a:gd name="T79" fmla="*/ 68 h 175"/>
                <a:gd name="T80" fmla="*/ 164 w 166"/>
                <a:gd name="T81" fmla="*/ 77 h 175"/>
                <a:gd name="T82" fmla="*/ 165 w 166"/>
                <a:gd name="T83" fmla="*/ 86 h 175"/>
                <a:gd name="T84" fmla="*/ 164 w 166"/>
                <a:gd name="T85" fmla="*/ 104 h 175"/>
                <a:gd name="T86" fmla="*/ 158 w 166"/>
                <a:gd name="T87" fmla="*/ 120 h 175"/>
                <a:gd name="T88" fmla="*/ 151 w 166"/>
                <a:gd name="T89" fmla="*/ 135 h 175"/>
                <a:gd name="T90" fmla="*/ 142 w 166"/>
                <a:gd name="T91" fmla="*/ 148 h 175"/>
                <a:gd name="T92" fmla="*/ 130 w 166"/>
                <a:gd name="T93" fmla="*/ 158 h 175"/>
                <a:gd name="T94" fmla="*/ 115 w 166"/>
                <a:gd name="T95" fmla="*/ 167 h 175"/>
                <a:gd name="T96" fmla="*/ 101 w 166"/>
                <a:gd name="T97" fmla="*/ 171 h 175"/>
                <a:gd name="T98" fmla="*/ 84 w 166"/>
                <a:gd name="T99" fmla="*/ 174 h 17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66"/>
                <a:gd name="T151" fmla="*/ 0 h 175"/>
                <a:gd name="T152" fmla="*/ 166 w 166"/>
                <a:gd name="T153" fmla="*/ 175 h 17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66" h="175">
                  <a:moveTo>
                    <a:pt x="84" y="174"/>
                  </a:moveTo>
                  <a:lnTo>
                    <a:pt x="84" y="174"/>
                  </a:lnTo>
                  <a:lnTo>
                    <a:pt x="76" y="173"/>
                  </a:lnTo>
                  <a:lnTo>
                    <a:pt x="67" y="172"/>
                  </a:lnTo>
                  <a:lnTo>
                    <a:pt x="59" y="170"/>
                  </a:lnTo>
                  <a:lnTo>
                    <a:pt x="52" y="166"/>
                  </a:lnTo>
                  <a:lnTo>
                    <a:pt x="44" y="163"/>
                  </a:lnTo>
                  <a:lnTo>
                    <a:pt x="37" y="159"/>
                  </a:lnTo>
                  <a:lnTo>
                    <a:pt x="31" y="155"/>
                  </a:lnTo>
                  <a:lnTo>
                    <a:pt x="25" y="149"/>
                  </a:lnTo>
                  <a:lnTo>
                    <a:pt x="19" y="142"/>
                  </a:lnTo>
                  <a:lnTo>
                    <a:pt x="15" y="136"/>
                  </a:lnTo>
                  <a:lnTo>
                    <a:pt x="10" y="130"/>
                  </a:lnTo>
                  <a:lnTo>
                    <a:pt x="7" y="122"/>
                  </a:lnTo>
                  <a:lnTo>
                    <a:pt x="4" y="114"/>
                  </a:lnTo>
                  <a:lnTo>
                    <a:pt x="1" y="106"/>
                  </a:lnTo>
                  <a:lnTo>
                    <a:pt x="0" y="95"/>
                  </a:lnTo>
                  <a:lnTo>
                    <a:pt x="0" y="88"/>
                  </a:lnTo>
                  <a:lnTo>
                    <a:pt x="2" y="71"/>
                  </a:lnTo>
                  <a:lnTo>
                    <a:pt x="5" y="55"/>
                  </a:lnTo>
                  <a:lnTo>
                    <a:pt x="13" y="39"/>
                  </a:lnTo>
                  <a:lnTo>
                    <a:pt x="23" y="27"/>
                  </a:lnTo>
                  <a:lnTo>
                    <a:pt x="35" y="16"/>
                  </a:lnTo>
                  <a:lnTo>
                    <a:pt x="50" y="7"/>
                  </a:lnTo>
                  <a:lnTo>
                    <a:pt x="65" y="2"/>
                  </a:lnTo>
                  <a:lnTo>
                    <a:pt x="81" y="0"/>
                  </a:lnTo>
                  <a:lnTo>
                    <a:pt x="91" y="1"/>
                  </a:lnTo>
                  <a:lnTo>
                    <a:pt x="98" y="1"/>
                  </a:lnTo>
                  <a:lnTo>
                    <a:pt x="107" y="3"/>
                  </a:lnTo>
                  <a:lnTo>
                    <a:pt x="114" y="6"/>
                  </a:lnTo>
                  <a:lnTo>
                    <a:pt x="121" y="11"/>
                  </a:lnTo>
                  <a:lnTo>
                    <a:pt x="128" y="15"/>
                  </a:lnTo>
                  <a:lnTo>
                    <a:pt x="134" y="19"/>
                  </a:lnTo>
                  <a:lnTo>
                    <a:pt x="140" y="24"/>
                  </a:lnTo>
                  <a:lnTo>
                    <a:pt x="146" y="31"/>
                  </a:lnTo>
                  <a:lnTo>
                    <a:pt x="150" y="39"/>
                  </a:lnTo>
                  <a:lnTo>
                    <a:pt x="155" y="46"/>
                  </a:lnTo>
                  <a:lnTo>
                    <a:pt x="159" y="52"/>
                  </a:lnTo>
                  <a:lnTo>
                    <a:pt x="160" y="61"/>
                  </a:lnTo>
                  <a:lnTo>
                    <a:pt x="163" y="68"/>
                  </a:lnTo>
                  <a:lnTo>
                    <a:pt x="164" y="77"/>
                  </a:lnTo>
                  <a:lnTo>
                    <a:pt x="165" y="86"/>
                  </a:lnTo>
                  <a:lnTo>
                    <a:pt x="164" y="104"/>
                  </a:lnTo>
                  <a:lnTo>
                    <a:pt x="158" y="120"/>
                  </a:lnTo>
                  <a:lnTo>
                    <a:pt x="151" y="135"/>
                  </a:lnTo>
                  <a:lnTo>
                    <a:pt x="142" y="148"/>
                  </a:lnTo>
                  <a:lnTo>
                    <a:pt x="130" y="158"/>
                  </a:lnTo>
                  <a:lnTo>
                    <a:pt x="115" y="167"/>
                  </a:lnTo>
                  <a:lnTo>
                    <a:pt x="101" y="171"/>
                  </a:lnTo>
                  <a:lnTo>
                    <a:pt x="84" y="174"/>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41019" name="Freeform 57"/>
            <p:cNvSpPr>
              <a:spLocks/>
            </p:cNvSpPr>
            <p:nvPr/>
          </p:nvSpPr>
          <p:spPr bwMode="auto">
            <a:xfrm>
              <a:off x="2371" y="2022"/>
              <a:ext cx="100" cy="98"/>
            </a:xfrm>
            <a:custGeom>
              <a:avLst/>
              <a:gdLst>
                <a:gd name="T0" fmla="*/ 50 w 100"/>
                <a:gd name="T1" fmla="*/ 97 h 98"/>
                <a:gd name="T2" fmla="*/ 40 w 100"/>
                <a:gd name="T3" fmla="*/ 97 h 98"/>
                <a:gd name="T4" fmla="*/ 32 w 100"/>
                <a:gd name="T5" fmla="*/ 94 h 98"/>
                <a:gd name="T6" fmla="*/ 24 w 100"/>
                <a:gd name="T7" fmla="*/ 89 h 98"/>
                <a:gd name="T8" fmla="*/ 15 w 100"/>
                <a:gd name="T9" fmla="*/ 83 h 98"/>
                <a:gd name="T10" fmla="*/ 10 w 100"/>
                <a:gd name="T11" fmla="*/ 76 h 98"/>
                <a:gd name="T12" fmla="*/ 4 w 100"/>
                <a:gd name="T13" fmla="*/ 67 h 98"/>
                <a:gd name="T14" fmla="*/ 2 w 100"/>
                <a:gd name="T15" fmla="*/ 58 h 98"/>
                <a:gd name="T16" fmla="*/ 0 w 100"/>
                <a:gd name="T17" fmla="*/ 50 h 98"/>
                <a:gd name="T18" fmla="*/ 1 w 100"/>
                <a:gd name="T19" fmla="*/ 38 h 98"/>
                <a:gd name="T20" fmla="*/ 4 w 100"/>
                <a:gd name="T21" fmla="*/ 29 h 98"/>
                <a:gd name="T22" fmla="*/ 8 w 100"/>
                <a:gd name="T23" fmla="*/ 22 h 98"/>
                <a:gd name="T24" fmla="*/ 14 w 100"/>
                <a:gd name="T25" fmla="*/ 14 h 98"/>
                <a:gd name="T26" fmla="*/ 22 w 100"/>
                <a:gd name="T27" fmla="*/ 8 h 98"/>
                <a:gd name="T28" fmla="*/ 30 w 100"/>
                <a:gd name="T29" fmla="*/ 3 h 98"/>
                <a:gd name="T30" fmla="*/ 40 w 100"/>
                <a:gd name="T31" fmla="*/ 0 h 98"/>
                <a:gd name="T32" fmla="*/ 48 w 100"/>
                <a:gd name="T33" fmla="*/ 0 h 98"/>
                <a:gd name="T34" fmla="*/ 59 w 100"/>
                <a:gd name="T35" fmla="*/ 1 h 98"/>
                <a:gd name="T36" fmla="*/ 69 w 100"/>
                <a:gd name="T37" fmla="*/ 2 h 98"/>
                <a:gd name="T38" fmla="*/ 76 w 100"/>
                <a:gd name="T39" fmla="*/ 7 h 98"/>
                <a:gd name="T40" fmla="*/ 83 w 100"/>
                <a:gd name="T41" fmla="*/ 14 h 98"/>
                <a:gd name="T42" fmla="*/ 90 w 100"/>
                <a:gd name="T43" fmla="*/ 19 h 98"/>
                <a:gd name="T44" fmla="*/ 95 w 100"/>
                <a:gd name="T45" fmla="*/ 29 h 98"/>
                <a:gd name="T46" fmla="*/ 98 w 100"/>
                <a:gd name="T47" fmla="*/ 37 h 98"/>
                <a:gd name="T48" fmla="*/ 99 w 100"/>
                <a:gd name="T49" fmla="*/ 46 h 98"/>
                <a:gd name="T50" fmla="*/ 98 w 100"/>
                <a:gd name="T51" fmla="*/ 58 h 98"/>
                <a:gd name="T52" fmla="*/ 96 w 100"/>
                <a:gd name="T53" fmla="*/ 66 h 98"/>
                <a:gd name="T54" fmla="*/ 91 w 100"/>
                <a:gd name="T55" fmla="*/ 74 h 98"/>
                <a:gd name="T56" fmla="*/ 85 w 100"/>
                <a:gd name="T57" fmla="*/ 83 h 98"/>
                <a:gd name="T58" fmla="*/ 79 w 100"/>
                <a:gd name="T59" fmla="*/ 87 h 98"/>
                <a:gd name="T60" fmla="*/ 70 w 100"/>
                <a:gd name="T61" fmla="*/ 93 h 98"/>
                <a:gd name="T62" fmla="*/ 60 w 100"/>
                <a:gd name="T63" fmla="*/ 97 h 98"/>
                <a:gd name="T64" fmla="*/ 50 w 100"/>
                <a:gd name="T65" fmla="*/ 97 h 9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0"/>
                <a:gd name="T100" fmla="*/ 0 h 98"/>
                <a:gd name="T101" fmla="*/ 100 w 100"/>
                <a:gd name="T102" fmla="*/ 98 h 9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0" h="98">
                  <a:moveTo>
                    <a:pt x="50" y="97"/>
                  </a:moveTo>
                  <a:lnTo>
                    <a:pt x="40" y="97"/>
                  </a:lnTo>
                  <a:lnTo>
                    <a:pt x="32" y="94"/>
                  </a:lnTo>
                  <a:lnTo>
                    <a:pt x="24" y="89"/>
                  </a:lnTo>
                  <a:lnTo>
                    <a:pt x="15" y="83"/>
                  </a:lnTo>
                  <a:lnTo>
                    <a:pt x="10" y="76"/>
                  </a:lnTo>
                  <a:lnTo>
                    <a:pt x="4" y="67"/>
                  </a:lnTo>
                  <a:lnTo>
                    <a:pt x="2" y="58"/>
                  </a:lnTo>
                  <a:lnTo>
                    <a:pt x="0" y="50"/>
                  </a:lnTo>
                  <a:lnTo>
                    <a:pt x="1" y="38"/>
                  </a:lnTo>
                  <a:lnTo>
                    <a:pt x="4" y="29"/>
                  </a:lnTo>
                  <a:lnTo>
                    <a:pt x="8" y="22"/>
                  </a:lnTo>
                  <a:lnTo>
                    <a:pt x="14" y="14"/>
                  </a:lnTo>
                  <a:lnTo>
                    <a:pt x="22" y="8"/>
                  </a:lnTo>
                  <a:lnTo>
                    <a:pt x="30" y="3"/>
                  </a:lnTo>
                  <a:lnTo>
                    <a:pt x="40" y="0"/>
                  </a:lnTo>
                  <a:lnTo>
                    <a:pt x="48" y="0"/>
                  </a:lnTo>
                  <a:lnTo>
                    <a:pt x="59" y="1"/>
                  </a:lnTo>
                  <a:lnTo>
                    <a:pt x="69" y="2"/>
                  </a:lnTo>
                  <a:lnTo>
                    <a:pt x="76" y="7"/>
                  </a:lnTo>
                  <a:lnTo>
                    <a:pt x="83" y="14"/>
                  </a:lnTo>
                  <a:lnTo>
                    <a:pt x="90" y="19"/>
                  </a:lnTo>
                  <a:lnTo>
                    <a:pt x="95" y="29"/>
                  </a:lnTo>
                  <a:lnTo>
                    <a:pt x="98" y="37"/>
                  </a:lnTo>
                  <a:lnTo>
                    <a:pt x="99" y="46"/>
                  </a:lnTo>
                  <a:lnTo>
                    <a:pt x="98" y="58"/>
                  </a:lnTo>
                  <a:lnTo>
                    <a:pt x="96" y="66"/>
                  </a:lnTo>
                  <a:lnTo>
                    <a:pt x="91" y="74"/>
                  </a:lnTo>
                  <a:lnTo>
                    <a:pt x="85" y="83"/>
                  </a:lnTo>
                  <a:lnTo>
                    <a:pt x="79" y="87"/>
                  </a:lnTo>
                  <a:lnTo>
                    <a:pt x="70" y="93"/>
                  </a:lnTo>
                  <a:lnTo>
                    <a:pt x="60" y="97"/>
                  </a:lnTo>
                  <a:lnTo>
                    <a:pt x="50" y="97"/>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41020" name="Freeform 58"/>
            <p:cNvSpPr>
              <a:spLocks/>
            </p:cNvSpPr>
            <p:nvPr/>
          </p:nvSpPr>
          <p:spPr bwMode="auto">
            <a:xfrm>
              <a:off x="2402" y="2051"/>
              <a:ext cx="42" cy="42"/>
            </a:xfrm>
            <a:custGeom>
              <a:avLst/>
              <a:gdLst>
                <a:gd name="T0" fmla="*/ 21 w 42"/>
                <a:gd name="T1" fmla="*/ 0 h 42"/>
                <a:gd name="T2" fmla="*/ 17 w 42"/>
                <a:gd name="T3" fmla="*/ 1 h 42"/>
                <a:gd name="T4" fmla="*/ 12 w 42"/>
                <a:gd name="T5" fmla="*/ 3 h 42"/>
                <a:gd name="T6" fmla="*/ 8 w 42"/>
                <a:gd name="T7" fmla="*/ 4 h 42"/>
                <a:gd name="T8" fmla="*/ 6 w 42"/>
                <a:gd name="T9" fmla="*/ 7 h 42"/>
                <a:gd name="T10" fmla="*/ 3 w 42"/>
                <a:gd name="T11" fmla="*/ 10 h 42"/>
                <a:gd name="T12" fmla="*/ 0 w 42"/>
                <a:gd name="T13" fmla="*/ 14 h 42"/>
                <a:gd name="T14" fmla="*/ 0 w 42"/>
                <a:gd name="T15" fmla="*/ 17 h 42"/>
                <a:gd name="T16" fmla="*/ 0 w 42"/>
                <a:gd name="T17" fmla="*/ 22 h 42"/>
                <a:gd name="T18" fmla="*/ 0 w 42"/>
                <a:gd name="T19" fmla="*/ 25 h 42"/>
                <a:gd name="T20" fmla="*/ 2 w 42"/>
                <a:gd name="T21" fmla="*/ 29 h 42"/>
                <a:gd name="T22" fmla="*/ 5 w 42"/>
                <a:gd name="T23" fmla="*/ 33 h 42"/>
                <a:gd name="T24" fmla="*/ 7 w 42"/>
                <a:gd name="T25" fmla="*/ 35 h 42"/>
                <a:gd name="T26" fmla="*/ 9 w 42"/>
                <a:gd name="T27" fmla="*/ 38 h 42"/>
                <a:gd name="T28" fmla="*/ 14 w 42"/>
                <a:gd name="T29" fmla="*/ 40 h 42"/>
                <a:gd name="T30" fmla="*/ 17 w 42"/>
                <a:gd name="T31" fmla="*/ 40 h 42"/>
                <a:gd name="T32" fmla="*/ 22 w 42"/>
                <a:gd name="T33" fmla="*/ 41 h 42"/>
                <a:gd name="T34" fmla="*/ 29 w 42"/>
                <a:gd name="T35" fmla="*/ 40 h 42"/>
                <a:gd name="T36" fmla="*/ 36 w 42"/>
                <a:gd name="T37" fmla="*/ 35 h 42"/>
                <a:gd name="T38" fmla="*/ 39 w 42"/>
                <a:gd name="T39" fmla="*/ 29 h 42"/>
                <a:gd name="T40" fmla="*/ 41 w 42"/>
                <a:gd name="T41" fmla="*/ 21 h 42"/>
                <a:gd name="T42" fmla="*/ 40 w 42"/>
                <a:gd name="T43" fmla="*/ 17 h 42"/>
                <a:gd name="T44" fmla="*/ 39 w 42"/>
                <a:gd name="T45" fmla="*/ 13 h 42"/>
                <a:gd name="T46" fmla="*/ 37 w 42"/>
                <a:gd name="T47" fmla="*/ 10 h 42"/>
                <a:gd name="T48" fmla="*/ 36 w 42"/>
                <a:gd name="T49" fmla="*/ 7 h 42"/>
                <a:gd name="T50" fmla="*/ 31 w 42"/>
                <a:gd name="T51" fmla="*/ 4 h 42"/>
                <a:gd name="T52" fmla="*/ 28 w 42"/>
                <a:gd name="T53" fmla="*/ 3 h 42"/>
                <a:gd name="T54" fmla="*/ 24 w 42"/>
                <a:gd name="T55" fmla="*/ 1 h 42"/>
                <a:gd name="T56" fmla="*/ 21 w 42"/>
                <a:gd name="T57" fmla="*/ 0 h 4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2"/>
                <a:gd name="T88" fmla="*/ 0 h 42"/>
                <a:gd name="T89" fmla="*/ 42 w 42"/>
                <a:gd name="T90" fmla="*/ 42 h 4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2" h="42">
                  <a:moveTo>
                    <a:pt x="21" y="0"/>
                  </a:moveTo>
                  <a:lnTo>
                    <a:pt x="17" y="1"/>
                  </a:lnTo>
                  <a:lnTo>
                    <a:pt x="12" y="3"/>
                  </a:lnTo>
                  <a:lnTo>
                    <a:pt x="8" y="4"/>
                  </a:lnTo>
                  <a:lnTo>
                    <a:pt x="6" y="7"/>
                  </a:lnTo>
                  <a:lnTo>
                    <a:pt x="3" y="10"/>
                  </a:lnTo>
                  <a:lnTo>
                    <a:pt x="0" y="14"/>
                  </a:lnTo>
                  <a:lnTo>
                    <a:pt x="0" y="17"/>
                  </a:lnTo>
                  <a:lnTo>
                    <a:pt x="0" y="22"/>
                  </a:lnTo>
                  <a:lnTo>
                    <a:pt x="0" y="25"/>
                  </a:lnTo>
                  <a:lnTo>
                    <a:pt x="2" y="29"/>
                  </a:lnTo>
                  <a:lnTo>
                    <a:pt x="5" y="33"/>
                  </a:lnTo>
                  <a:lnTo>
                    <a:pt x="7" y="35"/>
                  </a:lnTo>
                  <a:lnTo>
                    <a:pt x="9" y="38"/>
                  </a:lnTo>
                  <a:lnTo>
                    <a:pt x="14" y="40"/>
                  </a:lnTo>
                  <a:lnTo>
                    <a:pt x="17" y="40"/>
                  </a:lnTo>
                  <a:lnTo>
                    <a:pt x="22" y="41"/>
                  </a:lnTo>
                  <a:lnTo>
                    <a:pt x="29" y="40"/>
                  </a:lnTo>
                  <a:lnTo>
                    <a:pt x="36" y="35"/>
                  </a:lnTo>
                  <a:lnTo>
                    <a:pt x="39" y="29"/>
                  </a:lnTo>
                  <a:lnTo>
                    <a:pt x="41" y="21"/>
                  </a:lnTo>
                  <a:lnTo>
                    <a:pt x="40" y="17"/>
                  </a:lnTo>
                  <a:lnTo>
                    <a:pt x="39" y="13"/>
                  </a:lnTo>
                  <a:lnTo>
                    <a:pt x="37" y="10"/>
                  </a:lnTo>
                  <a:lnTo>
                    <a:pt x="36" y="7"/>
                  </a:lnTo>
                  <a:lnTo>
                    <a:pt x="31" y="4"/>
                  </a:lnTo>
                  <a:lnTo>
                    <a:pt x="28" y="3"/>
                  </a:lnTo>
                  <a:lnTo>
                    <a:pt x="24" y="1"/>
                  </a:lnTo>
                  <a:lnTo>
                    <a:pt x="21" y="0"/>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41021" name="Freeform 59"/>
            <p:cNvSpPr>
              <a:spLocks/>
            </p:cNvSpPr>
            <p:nvPr/>
          </p:nvSpPr>
          <p:spPr bwMode="auto">
            <a:xfrm>
              <a:off x="1728" y="1808"/>
              <a:ext cx="43" cy="155"/>
            </a:xfrm>
            <a:custGeom>
              <a:avLst/>
              <a:gdLst>
                <a:gd name="T0" fmla="*/ 41 w 43"/>
                <a:gd name="T1" fmla="*/ 0 h 155"/>
                <a:gd name="T2" fmla="*/ 0 w 43"/>
                <a:gd name="T3" fmla="*/ 0 h 155"/>
                <a:gd name="T4" fmla="*/ 0 w 43"/>
                <a:gd name="T5" fmla="*/ 154 h 155"/>
                <a:gd name="T6" fmla="*/ 42 w 43"/>
                <a:gd name="T7" fmla="*/ 154 h 155"/>
                <a:gd name="T8" fmla="*/ 41 w 43"/>
                <a:gd name="T9" fmla="*/ 0 h 155"/>
                <a:gd name="T10" fmla="*/ 0 60000 65536"/>
                <a:gd name="T11" fmla="*/ 0 60000 65536"/>
                <a:gd name="T12" fmla="*/ 0 60000 65536"/>
                <a:gd name="T13" fmla="*/ 0 60000 65536"/>
                <a:gd name="T14" fmla="*/ 0 60000 65536"/>
                <a:gd name="T15" fmla="*/ 0 w 43"/>
                <a:gd name="T16" fmla="*/ 0 h 155"/>
                <a:gd name="T17" fmla="*/ 43 w 43"/>
                <a:gd name="T18" fmla="*/ 155 h 155"/>
              </a:gdLst>
              <a:ahLst/>
              <a:cxnLst>
                <a:cxn ang="T10">
                  <a:pos x="T0" y="T1"/>
                </a:cxn>
                <a:cxn ang="T11">
                  <a:pos x="T2" y="T3"/>
                </a:cxn>
                <a:cxn ang="T12">
                  <a:pos x="T4" y="T5"/>
                </a:cxn>
                <a:cxn ang="T13">
                  <a:pos x="T6" y="T7"/>
                </a:cxn>
                <a:cxn ang="T14">
                  <a:pos x="T8" y="T9"/>
                </a:cxn>
              </a:cxnLst>
              <a:rect l="T15" t="T16" r="T17" b="T18"/>
              <a:pathLst>
                <a:path w="43" h="155">
                  <a:moveTo>
                    <a:pt x="41" y="0"/>
                  </a:moveTo>
                  <a:lnTo>
                    <a:pt x="0" y="0"/>
                  </a:lnTo>
                  <a:lnTo>
                    <a:pt x="0" y="154"/>
                  </a:lnTo>
                  <a:lnTo>
                    <a:pt x="42" y="154"/>
                  </a:lnTo>
                  <a:lnTo>
                    <a:pt x="41" y="0"/>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41022" name="Freeform 60"/>
            <p:cNvSpPr>
              <a:spLocks/>
            </p:cNvSpPr>
            <p:nvPr/>
          </p:nvSpPr>
          <p:spPr bwMode="auto">
            <a:xfrm>
              <a:off x="1683" y="1809"/>
              <a:ext cx="43" cy="154"/>
            </a:xfrm>
            <a:custGeom>
              <a:avLst/>
              <a:gdLst>
                <a:gd name="T0" fmla="*/ 41 w 43"/>
                <a:gd name="T1" fmla="*/ 0 h 154"/>
                <a:gd name="T2" fmla="*/ 0 w 43"/>
                <a:gd name="T3" fmla="*/ 0 h 154"/>
                <a:gd name="T4" fmla="*/ 1 w 43"/>
                <a:gd name="T5" fmla="*/ 152 h 154"/>
                <a:gd name="T6" fmla="*/ 42 w 43"/>
                <a:gd name="T7" fmla="*/ 153 h 154"/>
                <a:gd name="T8" fmla="*/ 41 w 43"/>
                <a:gd name="T9" fmla="*/ 0 h 154"/>
                <a:gd name="T10" fmla="*/ 0 60000 65536"/>
                <a:gd name="T11" fmla="*/ 0 60000 65536"/>
                <a:gd name="T12" fmla="*/ 0 60000 65536"/>
                <a:gd name="T13" fmla="*/ 0 60000 65536"/>
                <a:gd name="T14" fmla="*/ 0 60000 65536"/>
                <a:gd name="T15" fmla="*/ 0 w 43"/>
                <a:gd name="T16" fmla="*/ 0 h 154"/>
                <a:gd name="T17" fmla="*/ 43 w 43"/>
                <a:gd name="T18" fmla="*/ 154 h 154"/>
              </a:gdLst>
              <a:ahLst/>
              <a:cxnLst>
                <a:cxn ang="T10">
                  <a:pos x="T0" y="T1"/>
                </a:cxn>
                <a:cxn ang="T11">
                  <a:pos x="T2" y="T3"/>
                </a:cxn>
                <a:cxn ang="T12">
                  <a:pos x="T4" y="T5"/>
                </a:cxn>
                <a:cxn ang="T13">
                  <a:pos x="T6" y="T7"/>
                </a:cxn>
                <a:cxn ang="T14">
                  <a:pos x="T8" y="T9"/>
                </a:cxn>
              </a:cxnLst>
              <a:rect l="T15" t="T16" r="T17" b="T18"/>
              <a:pathLst>
                <a:path w="43" h="154">
                  <a:moveTo>
                    <a:pt x="41" y="0"/>
                  </a:moveTo>
                  <a:lnTo>
                    <a:pt x="0" y="0"/>
                  </a:lnTo>
                  <a:lnTo>
                    <a:pt x="1" y="152"/>
                  </a:lnTo>
                  <a:lnTo>
                    <a:pt x="42" y="153"/>
                  </a:lnTo>
                  <a:lnTo>
                    <a:pt x="41" y="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41023" name="Freeform 61"/>
            <p:cNvSpPr>
              <a:spLocks/>
            </p:cNvSpPr>
            <p:nvPr/>
          </p:nvSpPr>
          <p:spPr bwMode="auto">
            <a:xfrm>
              <a:off x="1644" y="1805"/>
              <a:ext cx="42" cy="156"/>
            </a:xfrm>
            <a:custGeom>
              <a:avLst/>
              <a:gdLst>
                <a:gd name="T0" fmla="*/ 41 w 42"/>
                <a:gd name="T1" fmla="*/ 0 h 156"/>
                <a:gd name="T2" fmla="*/ 1 w 42"/>
                <a:gd name="T3" fmla="*/ 1 h 156"/>
                <a:gd name="T4" fmla="*/ 0 w 42"/>
                <a:gd name="T5" fmla="*/ 155 h 156"/>
                <a:gd name="T6" fmla="*/ 41 w 42"/>
                <a:gd name="T7" fmla="*/ 154 h 156"/>
                <a:gd name="T8" fmla="*/ 41 w 42"/>
                <a:gd name="T9" fmla="*/ 0 h 156"/>
                <a:gd name="T10" fmla="*/ 0 60000 65536"/>
                <a:gd name="T11" fmla="*/ 0 60000 65536"/>
                <a:gd name="T12" fmla="*/ 0 60000 65536"/>
                <a:gd name="T13" fmla="*/ 0 60000 65536"/>
                <a:gd name="T14" fmla="*/ 0 60000 65536"/>
                <a:gd name="T15" fmla="*/ 0 w 42"/>
                <a:gd name="T16" fmla="*/ 0 h 156"/>
                <a:gd name="T17" fmla="*/ 42 w 42"/>
                <a:gd name="T18" fmla="*/ 156 h 156"/>
              </a:gdLst>
              <a:ahLst/>
              <a:cxnLst>
                <a:cxn ang="T10">
                  <a:pos x="T0" y="T1"/>
                </a:cxn>
                <a:cxn ang="T11">
                  <a:pos x="T2" y="T3"/>
                </a:cxn>
                <a:cxn ang="T12">
                  <a:pos x="T4" y="T5"/>
                </a:cxn>
                <a:cxn ang="T13">
                  <a:pos x="T6" y="T7"/>
                </a:cxn>
                <a:cxn ang="T14">
                  <a:pos x="T8" y="T9"/>
                </a:cxn>
              </a:cxnLst>
              <a:rect l="T15" t="T16" r="T17" b="T18"/>
              <a:pathLst>
                <a:path w="42" h="156">
                  <a:moveTo>
                    <a:pt x="41" y="0"/>
                  </a:moveTo>
                  <a:lnTo>
                    <a:pt x="1" y="1"/>
                  </a:lnTo>
                  <a:lnTo>
                    <a:pt x="0" y="155"/>
                  </a:lnTo>
                  <a:lnTo>
                    <a:pt x="41" y="154"/>
                  </a:lnTo>
                  <a:lnTo>
                    <a:pt x="41" y="0"/>
                  </a:lnTo>
                </a:path>
              </a:pathLst>
            </a:custGeom>
            <a:solidFill>
              <a:srgbClr val="000066"/>
            </a:solidFill>
            <a:ln w="12700" cap="rnd" cmpd="sng">
              <a:noFill/>
              <a:prstDash val="solid"/>
              <a:round/>
              <a:headEnd type="none" w="med" len="med"/>
              <a:tailEnd type="none" w="med" len="med"/>
            </a:ln>
          </p:spPr>
          <p:txBody>
            <a:bodyPr/>
            <a:lstStyle/>
            <a:p>
              <a:endParaRPr lang="en-GB"/>
            </a:p>
          </p:txBody>
        </p:sp>
      </p:grpSp>
      <p:sp>
        <p:nvSpPr>
          <p:cNvPr id="45118" name="Text Box 62"/>
          <p:cNvSpPr txBox="1">
            <a:spLocks noChangeArrowheads="1"/>
          </p:cNvSpPr>
          <p:nvPr/>
        </p:nvSpPr>
        <p:spPr bwMode="auto">
          <a:xfrm>
            <a:off x="179512" y="1628800"/>
            <a:ext cx="8784976" cy="1292662"/>
          </a:xfrm>
          <a:prstGeom prst="rect">
            <a:avLst/>
          </a:prstGeom>
          <a:noFill/>
          <a:ln w="9525">
            <a:noFill/>
            <a:miter lim="800000"/>
            <a:headEnd/>
            <a:tailEnd/>
          </a:ln>
        </p:spPr>
        <p:txBody>
          <a:bodyPr wrap="square">
            <a:spAutoFit/>
          </a:bodyPr>
          <a:lstStyle/>
          <a:p>
            <a:pPr>
              <a:spcBef>
                <a:spcPct val="50000"/>
              </a:spcBef>
            </a:pPr>
            <a:r>
              <a:rPr lang="en-GB" sz="3600" b="1" dirty="0" smtClean="0">
                <a:solidFill>
                  <a:srgbClr val="FFFF00"/>
                </a:solidFill>
              </a:rPr>
              <a:t>3. Aircraft at constant speed</a:t>
            </a:r>
            <a:endParaRPr lang="en-GB" sz="3600" b="1" dirty="0">
              <a:solidFill>
                <a:srgbClr val="FFFF00"/>
              </a:solidFill>
            </a:endParaRPr>
          </a:p>
          <a:p>
            <a:pPr>
              <a:spcBef>
                <a:spcPct val="50000"/>
              </a:spcBef>
            </a:pPr>
            <a:r>
              <a:rPr lang="en-GB" sz="2800" b="1" dirty="0">
                <a:solidFill>
                  <a:srgbClr val="FFFF00"/>
                </a:solidFill>
              </a:rPr>
              <a:t>What is the difference between Thrust and Drag?</a:t>
            </a:r>
          </a:p>
        </p:txBody>
      </p:sp>
      <p:sp>
        <p:nvSpPr>
          <p:cNvPr id="45119" name="Text Box 63"/>
          <p:cNvSpPr txBox="1">
            <a:spLocks noChangeArrowheads="1"/>
          </p:cNvSpPr>
          <p:nvPr/>
        </p:nvSpPr>
        <p:spPr bwMode="auto">
          <a:xfrm>
            <a:off x="1393031" y="5301208"/>
            <a:ext cx="6357938" cy="769441"/>
          </a:xfrm>
          <a:prstGeom prst="rect">
            <a:avLst/>
          </a:prstGeom>
          <a:noFill/>
          <a:ln w="9525">
            <a:noFill/>
            <a:miter lim="800000"/>
            <a:headEnd/>
            <a:tailEnd/>
          </a:ln>
        </p:spPr>
        <p:txBody>
          <a:bodyPr>
            <a:spAutoFit/>
          </a:bodyPr>
          <a:lstStyle/>
          <a:p>
            <a:pPr algn="ctr"/>
            <a:r>
              <a:rPr lang="en-GB" sz="4400" b="1" dirty="0">
                <a:solidFill>
                  <a:srgbClr val="FFFF00"/>
                </a:solidFill>
              </a:rPr>
              <a:t>Thrust = Drag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5118">
                                            <p:txEl>
                                              <p:pRg st="0" end="0"/>
                                            </p:txEl>
                                          </p:spTgt>
                                        </p:tgtEl>
                                        <p:attrNameLst>
                                          <p:attrName>style.visibility</p:attrName>
                                        </p:attrNameLst>
                                      </p:cBhvr>
                                      <p:to>
                                        <p:strVal val="visible"/>
                                      </p:to>
                                    </p:set>
                                    <p:animEffect transition="in" filter="dissolve">
                                      <p:cBhvr>
                                        <p:cTn id="7" dur="1000"/>
                                        <p:tgtEl>
                                          <p:spTgt spid="4511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dissolve">
                                      <p:cBhvr>
                                        <p:cTn id="10" dur="1000"/>
                                        <p:tgtEl>
                                          <p:spTgt spid="2"/>
                                        </p:tgtEl>
                                      </p:cBhvr>
                                    </p:animEffect>
                                  </p:childTnLst>
                                </p:cTn>
                              </p:par>
                            </p:childTnLst>
                          </p:cTn>
                        </p:par>
                        <p:par>
                          <p:cTn id="11" fill="hold">
                            <p:stCondLst>
                              <p:cond delay="1000"/>
                            </p:stCondLst>
                            <p:childTnLst>
                              <p:par>
                                <p:cTn id="12" presetID="22" presetClass="entr" presetSubtype="8" fill="hold" nodeType="afterEffect">
                                  <p:stCondLst>
                                    <p:cond delay="1000"/>
                                  </p:stCondLst>
                                  <p:childTnLst>
                                    <p:set>
                                      <p:cBhvr>
                                        <p:cTn id="13" dur="1" fill="hold">
                                          <p:stCondLst>
                                            <p:cond delay="0"/>
                                          </p:stCondLst>
                                        </p:cTn>
                                        <p:tgtEl>
                                          <p:spTgt spid="45118">
                                            <p:txEl>
                                              <p:pRg st="1" end="1"/>
                                            </p:txEl>
                                          </p:spTgt>
                                        </p:tgtEl>
                                        <p:attrNameLst>
                                          <p:attrName>style.visibility</p:attrName>
                                        </p:attrNameLst>
                                      </p:cBhvr>
                                      <p:to>
                                        <p:strVal val="visible"/>
                                      </p:to>
                                    </p:set>
                                    <p:animEffect transition="in" filter="wipe(left)">
                                      <p:cBhvr>
                                        <p:cTn id="14" dur="2000"/>
                                        <p:tgtEl>
                                          <p:spTgt spid="45118">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45119">
                                            <p:txEl>
                                              <p:pRg st="0" end="0"/>
                                            </p:txEl>
                                          </p:spTgt>
                                        </p:tgtEl>
                                        <p:attrNameLst>
                                          <p:attrName>style.visibility</p:attrName>
                                        </p:attrNameLst>
                                      </p:cBhvr>
                                      <p:to>
                                        <p:strVal val="visible"/>
                                      </p:to>
                                    </p:set>
                                    <p:animEffect transition="in" filter="dissolve">
                                      <p:cBhvr>
                                        <p:cTn id="19" dur="1000"/>
                                        <p:tgtEl>
                                          <p:spTgt spid="451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2266950" y="3213100"/>
            <a:ext cx="4487863" cy="1301750"/>
            <a:chOff x="1428" y="1536"/>
            <a:chExt cx="2827" cy="820"/>
          </a:xfrm>
        </p:grpSpPr>
        <p:sp>
          <p:nvSpPr>
            <p:cNvPr id="41999" name="Freeform 4"/>
            <p:cNvSpPr>
              <a:spLocks/>
            </p:cNvSpPr>
            <p:nvPr/>
          </p:nvSpPr>
          <p:spPr bwMode="auto">
            <a:xfrm>
              <a:off x="1870" y="1783"/>
              <a:ext cx="501" cy="181"/>
            </a:xfrm>
            <a:custGeom>
              <a:avLst/>
              <a:gdLst>
                <a:gd name="T0" fmla="*/ 498 w 501"/>
                <a:gd name="T1" fmla="*/ 134 h 181"/>
                <a:gd name="T2" fmla="*/ 495 w 501"/>
                <a:gd name="T3" fmla="*/ 133 h 181"/>
                <a:gd name="T4" fmla="*/ 485 w 501"/>
                <a:gd name="T5" fmla="*/ 133 h 181"/>
                <a:gd name="T6" fmla="*/ 469 w 501"/>
                <a:gd name="T7" fmla="*/ 132 h 181"/>
                <a:gd name="T8" fmla="*/ 451 w 501"/>
                <a:gd name="T9" fmla="*/ 130 h 181"/>
                <a:gd name="T10" fmla="*/ 428 w 501"/>
                <a:gd name="T11" fmla="*/ 128 h 181"/>
                <a:gd name="T12" fmla="*/ 399 w 501"/>
                <a:gd name="T13" fmla="*/ 125 h 181"/>
                <a:gd name="T14" fmla="*/ 371 w 501"/>
                <a:gd name="T15" fmla="*/ 124 h 181"/>
                <a:gd name="T16" fmla="*/ 339 w 501"/>
                <a:gd name="T17" fmla="*/ 121 h 181"/>
                <a:gd name="T18" fmla="*/ 308 w 501"/>
                <a:gd name="T19" fmla="*/ 119 h 181"/>
                <a:gd name="T20" fmla="*/ 276 w 501"/>
                <a:gd name="T21" fmla="*/ 116 h 181"/>
                <a:gd name="T22" fmla="*/ 245 w 501"/>
                <a:gd name="T23" fmla="*/ 113 h 181"/>
                <a:gd name="T24" fmla="*/ 216 w 501"/>
                <a:gd name="T25" fmla="*/ 111 h 181"/>
                <a:gd name="T26" fmla="*/ 189 w 501"/>
                <a:gd name="T27" fmla="*/ 109 h 181"/>
                <a:gd name="T28" fmla="*/ 166 w 501"/>
                <a:gd name="T29" fmla="*/ 106 h 181"/>
                <a:gd name="T30" fmla="*/ 146 w 501"/>
                <a:gd name="T31" fmla="*/ 103 h 181"/>
                <a:gd name="T32" fmla="*/ 131 w 501"/>
                <a:gd name="T33" fmla="*/ 101 h 181"/>
                <a:gd name="T34" fmla="*/ 119 w 501"/>
                <a:gd name="T35" fmla="*/ 100 h 181"/>
                <a:gd name="T36" fmla="*/ 107 w 501"/>
                <a:gd name="T37" fmla="*/ 96 h 181"/>
                <a:gd name="T38" fmla="*/ 95 w 501"/>
                <a:gd name="T39" fmla="*/ 89 h 181"/>
                <a:gd name="T40" fmla="*/ 85 w 501"/>
                <a:gd name="T41" fmla="*/ 82 h 181"/>
                <a:gd name="T42" fmla="*/ 74 w 501"/>
                <a:gd name="T43" fmla="*/ 72 h 181"/>
                <a:gd name="T44" fmla="*/ 62 w 501"/>
                <a:gd name="T45" fmla="*/ 63 h 181"/>
                <a:gd name="T46" fmla="*/ 52 w 501"/>
                <a:gd name="T47" fmla="*/ 55 h 181"/>
                <a:gd name="T48" fmla="*/ 41 w 501"/>
                <a:gd name="T49" fmla="*/ 45 h 181"/>
                <a:gd name="T50" fmla="*/ 33 w 501"/>
                <a:gd name="T51" fmla="*/ 36 h 181"/>
                <a:gd name="T52" fmla="*/ 26 w 501"/>
                <a:gd name="T53" fmla="*/ 27 h 181"/>
                <a:gd name="T54" fmla="*/ 18 w 501"/>
                <a:gd name="T55" fmla="*/ 18 h 181"/>
                <a:gd name="T56" fmla="*/ 12 w 501"/>
                <a:gd name="T57" fmla="*/ 11 h 181"/>
                <a:gd name="T58" fmla="*/ 7 w 501"/>
                <a:gd name="T59" fmla="*/ 4 h 181"/>
                <a:gd name="T60" fmla="*/ 3 w 501"/>
                <a:gd name="T61" fmla="*/ 2 h 181"/>
                <a:gd name="T62" fmla="*/ 0 w 501"/>
                <a:gd name="T63" fmla="*/ 0 h 181"/>
                <a:gd name="T64" fmla="*/ 0 w 501"/>
                <a:gd name="T65" fmla="*/ 1 h 181"/>
                <a:gd name="T66" fmla="*/ 6 w 501"/>
                <a:gd name="T67" fmla="*/ 180 h 181"/>
                <a:gd name="T68" fmla="*/ 500 w 501"/>
                <a:gd name="T69" fmla="*/ 176 h 181"/>
                <a:gd name="T70" fmla="*/ 498 w 501"/>
                <a:gd name="T71" fmla="*/ 134 h 18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1"/>
                <a:gd name="T109" fmla="*/ 0 h 181"/>
                <a:gd name="T110" fmla="*/ 501 w 501"/>
                <a:gd name="T111" fmla="*/ 181 h 18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1" h="181">
                  <a:moveTo>
                    <a:pt x="498" y="134"/>
                  </a:moveTo>
                  <a:lnTo>
                    <a:pt x="495" y="133"/>
                  </a:lnTo>
                  <a:lnTo>
                    <a:pt x="485" y="133"/>
                  </a:lnTo>
                  <a:lnTo>
                    <a:pt x="469" y="132"/>
                  </a:lnTo>
                  <a:lnTo>
                    <a:pt x="451" y="130"/>
                  </a:lnTo>
                  <a:lnTo>
                    <a:pt x="428" y="128"/>
                  </a:lnTo>
                  <a:lnTo>
                    <a:pt x="399" y="125"/>
                  </a:lnTo>
                  <a:lnTo>
                    <a:pt x="371" y="124"/>
                  </a:lnTo>
                  <a:lnTo>
                    <a:pt x="339" y="121"/>
                  </a:lnTo>
                  <a:lnTo>
                    <a:pt x="308" y="119"/>
                  </a:lnTo>
                  <a:lnTo>
                    <a:pt x="276" y="116"/>
                  </a:lnTo>
                  <a:lnTo>
                    <a:pt x="245" y="113"/>
                  </a:lnTo>
                  <a:lnTo>
                    <a:pt x="216" y="111"/>
                  </a:lnTo>
                  <a:lnTo>
                    <a:pt x="189" y="109"/>
                  </a:lnTo>
                  <a:lnTo>
                    <a:pt x="166" y="106"/>
                  </a:lnTo>
                  <a:lnTo>
                    <a:pt x="146" y="103"/>
                  </a:lnTo>
                  <a:lnTo>
                    <a:pt x="131" y="101"/>
                  </a:lnTo>
                  <a:lnTo>
                    <a:pt x="119" y="100"/>
                  </a:lnTo>
                  <a:lnTo>
                    <a:pt x="107" y="96"/>
                  </a:lnTo>
                  <a:lnTo>
                    <a:pt x="95" y="89"/>
                  </a:lnTo>
                  <a:lnTo>
                    <a:pt x="85" y="82"/>
                  </a:lnTo>
                  <a:lnTo>
                    <a:pt x="74" y="72"/>
                  </a:lnTo>
                  <a:lnTo>
                    <a:pt x="62" y="63"/>
                  </a:lnTo>
                  <a:lnTo>
                    <a:pt x="52" y="55"/>
                  </a:lnTo>
                  <a:lnTo>
                    <a:pt x="41" y="45"/>
                  </a:lnTo>
                  <a:lnTo>
                    <a:pt x="33" y="36"/>
                  </a:lnTo>
                  <a:lnTo>
                    <a:pt x="26" y="27"/>
                  </a:lnTo>
                  <a:lnTo>
                    <a:pt x="18" y="18"/>
                  </a:lnTo>
                  <a:lnTo>
                    <a:pt x="12" y="11"/>
                  </a:lnTo>
                  <a:lnTo>
                    <a:pt x="7" y="4"/>
                  </a:lnTo>
                  <a:lnTo>
                    <a:pt x="3" y="2"/>
                  </a:lnTo>
                  <a:lnTo>
                    <a:pt x="0" y="0"/>
                  </a:lnTo>
                  <a:lnTo>
                    <a:pt x="0" y="1"/>
                  </a:lnTo>
                  <a:lnTo>
                    <a:pt x="6" y="180"/>
                  </a:lnTo>
                  <a:lnTo>
                    <a:pt x="500" y="176"/>
                  </a:lnTo>
                  <a:lnTo>
                    <a:pt x="498" y="134"/>
                  </a:lnTo>
                </a:path>
              </a:pathLst>
            </a:custGeom>
            <a:solidFill>
              <a:srgbClr val="FFFFFF"/>
            </a:solidFill>
            <a:ln w="12700" cap="rnd" cmpd="sng">
              <a:noFill/>
              <a:prstDash val="solid"/>
              <a:round/>
              <a:headEnd type="none" w="med" len="med"/>
              <a:tailEnd type="none" w="med" len="med"/>
            </a:ln>
          </p:spPr>
          <p:txBody>
            <a:bodyPr/>
            <a:lstStyle/>
            <a:p>
              <a:endParaRPr lang="en-GB" b="1"/>
            </a:p>
          </p:txBody>
        </p:sp>
        <p:sp>
          <p:nvSpPr>
            <p:cNvPr id="42000" name="Freeform 5"/>
            <p:cNvSpPr>
              <a:spLocks/>
            </p:cNvSpPr>
            <p:nvPr/>
          </p:nvSpPr>
          <p:spPr bwMode="auto">
            <a:xfrm>
              <a:off x="1869" y="1785"/>
              <a:ext cx="506" cy="184"/>
            </a:xfrm>
            <a:custGeom>
              <a:avLst/>
              <a:gdLst>
                <a:gd name="T0" fmla="*/ 504 w 506"/>
                <a:gd name="T1" fmla="*/ 134 h 184"/>
                <a:gd name="T2" fmla="*/ 504 w 506"/>
                <a:gd name="T3" fmla="*/ 134 h 184"/>
                <a:gd name="T4" fmla="*/ 501 w 506"/>
                <a:gd name="T5" fmla="*/ 133 h 184"/>
                <a:gd name="T6" fmla="*/ 492 w 506"/>
                <a:gd name="T7" fmla="*/ 133 h 184"/>
                <a:gd name="T8" fmla="*/ 476 w 506"/>
                <a:gd name="T9" fmla="*/ 132 h 184"/>
                <a:gd name="T10" fmla="*/ 456 w 506"/>
                <a:gd name="T11" fmla="*/ 130 h 184"/>
                <a:gd name="T12" fmla="*/ 431 w 506"/>
                <a:gd name="T13" fmla="*/ 128 h 184"/>
                <a:gd name="T14" fmla="*/ 404 w 506"/>
                <a:gd name="T15" fmla="*/ 126 h 184"/>
                <a:gd name="T16" fmla="*/ 375 w 506"/>
                <a:gd name="T17" fmla="*/ 124 h 184"/>
                <a:gd name="T18" fmla="*/ 344 w 506"/>
                <a:gd name="T19" fmla="*/ 121 h 184"/>
                <a:gd name="T20" fmla="*/ 312 w 506"/>
                <a:gd name="T21" fmla="*/ 119 h 184"/>
                <a:gd name="T22" fmla="*/ 279 w 506"/>
                <a:gd name="T23" fmla="*/ 117 h 184"/>
                <a:gd name="T24" fmla="*/ 248 w 506"/>
                <a:gd name="T25" fmla="*/ 115 h 184"/>
                <a:gd name="T26" fmla="*/ 219 w 506"/>
                <a:gd name="T27" fmla="*/ 112 h 184"/>
                <a:gd name="T28" fmla="*/ 190 w 506"/>
                <a:gd name="T29" fmla="*/ 108 h 184"/>
                <a:gd name="T30" fmla="*/ 168 w 506"/>
                <a:gd name="T31" fmla="*/ 108 h 184"/>
                <a:gd name="T32" fmla="*/ 148 w 506"/>
                <a:gd name="T33" fmla="*/ 105 h 184"/>
                <a:gd name="T34" fmla="*/ 133 w 506"/>
                <a:gd name="T35" fmla="*/ 103 h 184"/>
                <a:gd name="T36" fmla="*/ 121 w 506"/>
                <a:gd name="T37" fmla="*/ 101 h 184"/>
                <a:gd name="T38" fmla="*/ 109 w 506"/>
                <a:gd name="T39" fmla="*/ 97 h 184"/>
                <a:gd name="T40" fmla="*/ 96 w 506"/>
                <a:gd name="T41" fmla="*/ 90 h 184"/>
                <a:gd name="T42" fmla="*/ 86 w 506"/>
                <a:gd name="T43" fmla="*/ 83 h 184"/>
                <a:gd name="T44" fmla="*/ 75 w 506"/>
                <a:gd name="T45" fmla="*/ 74 h 184"/>
                <a:gd name="T46" fmla="*/ 63 w 506"/>
                <a:gd name="T47" fmla="*/ 65 h 184"/>
                <a:gd name="T48" fmla="*/ 53 w 506"/>
                <a:gd name="T49" fmla="*/ 54 h 184"/>
                <a:gd name="T50" fmla="*/ 43 w 506"/>
                <a:gd name="T51" fmla="*/ 45 h 184"/>
                <a:gd name="T52" fmla="*/ 33 w 506"/>
                <a:gd name="T53" fmla="*/ 36 h 184"/>
                <a:gd name="T54" fmla="*/ 27 w 506"/>
                <a:gd name="T55" fmla="*/ 26 h 184"/>
                <a:gd name="T56" fmla="*/ 18 w 506"/>
                <a:gd name="T57" fmla="*/ 18 h 184"/>
                <a:gd name="T58" fmla="*/ 13 w 506"/>
                <a:gd name="T59" fmla="*/ 11 h 184"/>
                <a:gd name="T60" fmla="*/ 7 w 506"/>
                <a:gd name="T61" fmla="*/ 4 h 184"/>
                <a:gd name="T62" fmla="*/ 3 w 506"/>
                <a:gd name="T63" fmla="*/ 2 h 184"/>
                <a:gd name="T64" fmla="*/ 1 w 506"/>
                <a:gd name="T65" fmla="*/ 0 h 184"/>
                <a:gd name="T66" fmla="*/ 0 w 506"/>
                <a:gd name="T67" fmla="*/ 1 h 184"/>
                <a:gd name="T68" fmla="*/ 6 w 506"/>
                <a:gd name="T69" fmla="*/ 183 h 184"/>
                <a:gd name="T70" fmla="*/ 505 w 506"/>
                <a:gd name="T71" fmla="*/ 178 h 184"/>
                <a:gd name="T72" fmla="*/ 504 w 506"/>
                <a:gd name="T73" fmla="*/ 134 h 18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06"/>
                <a:gd name="T112" fmla="*/ 0 h 184"/>
                <a:gd name="T113" fmla="*/ 506 w 506"/>
                <a:gd name="T114" fmla="*/ 184 h 18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06" h="184">
                  <a:moveTo>
                    <a:pt x="504" y="134"/>
                  </a:moveTo>
                  <a:lnTo>
                    <a:pt x="504" y="134"/>
                  </a:lnTo>
                  <a:lnTo>
                    <a:pt x="501" y="133"/>
                  </a:lnTo>
                  <a:lnTo>
                    <a:pt x="492" y="133"/>
                  </a:lnTo>
                  <a:lnTo>
                    <a:pt x="476" y="132"/>
                  </a:lnTo>
                  <a:lnTo>
                    <a:pt x="456" y="130"/>
                  </a:lnTo>
                  <a:lnTo>
                    <a:pt x="431" y="128"/>
                  </a:lnTo>
                  <a:lnTo>
                    <a:pt x="404" y="126"/>
                  </a:lnTo>
                  <a:lnTo>
                    <a:pt x="375" y="124"/>
                  </a:lnTo>
                  <a:lnTo>
                    <a:pt x="344" y="121"/>
                  </a:lnTo>
                  <a:lnTo>
                    <a:pt x="312" y="119"/>
                  </a:lnTo>
                  <a:lnTo>
                    <a:pt x="279" y="117"/>
                  </a:lnTo>
                  <a:lnTo>
                    <a:pt x="248" y="115"/>
                  </a:lnTo>
                  <a:lnTo>
                    <a:pt x="219" y="112"/>
                  </a:lnTo>
                  <a:lnTo>
                    <a:pt x="190" y="108"/>
                  </a:lnTo>
                  <a:lnTo>
                    <a:pt x="168" y="108"/>
                  </a:lnTo>
                  <a:lnTo>
                    <a:pt x="148" y="105"/>
                  </a:lnTo>
                  <a:lnTo>
                    <a:pt x="133" y="103"/>
                  </a:lnTo>
                  <a:lnTo>
                    <a:pt x="121" y="101"/>
                  </a:lnTo>
                  <a:lnTo>
                    <a:pt x="109" y="97"/>
                  </a:lnTo>
                  <a:lnTo>
                    <a:pt x="96" y="90"/>
                  </a:lnTo>
                  <a:lnTo>
                    <a:pt x="86" y="83"/>
                  </a:lnTo>
                  <a:lnTo>
                    <a:pt x="75" y="74"/>
                  </a:lnTo>
                  <a:lnTo>
                    <a:pt x="63" y="65"/>
                  </a:lnTo>
                  <a:lnTo>
                    <a:pt x="53" y="54"/>
                  </a:lnTo>
                  <a:lnTo>
                    <a:pt x="43" y="45"/>
                  </a:lnTo>
                  <a:lnTo>
                    <a:pt x="33" y="36"/>
                  </a:lnTo>
                  <a:lnTo>
                    <a:pt x="27" y="26"/>
                  </a:lnTo>
                  <a:lnTo>
                    <a:pt x="18" y="18"/>
                  </a:lnTo>
                  <a:lnTo>
                    <a:pt x="13" y="11"/>
                  </a:lnTo>
                  <a:lnTo>
                    <a:pt x="7" y="4"/>
                  </a:lnTo>
                  <a:lnTo>
                    <a:pt x="3" y="2"/>
                  </a:lnTo>
                  <a:lnTo>
                    <a:pt x="1" y="0"/>
                  </a:lnTo>
                  <a:lnTo>
                    <a:pt x="0" y="1"/>
                  </a:lnTo>
                  <a:lnTo>
                    <a:pt x="6" y="183"/>
                  </a:lnTo>
                  <a:lnTo>
                    <a:pt x="505" y="178"/>
                  </a:lnTo>
                  <a:lnTo>
                    <a:pt x="504" y="134"/>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01" name="Freeform 6"/>
            <p:cNvSpPr>
              <a:spLocks/>
            </p:cNvSpPr>
            <p:nvPr/>
          </p:nvSpPr>
          <p:spPr bwMode="auto">
            <a:xfrm>
              <a:off x="1431" y="1536"/>
              <a:ext cx="2633" cy="700"/>
            </a:xfrm>
            <a:custGeom>
              <a:avLst/>
              <a:gdLst>
                <a:gd name="T0" fmla="*/ 2632 w 2633"/>
                <a:gd name="T1" fmla="*/ 523 h 700"/>
                <a:gd name="T2" fmla="*/ 2598 w 2633"/>
                <a:gd name="T3" fmla="*/ 402 h 700"/>
                <a:gd name="T4" fmla="*/ 2555 w 2633"/>
                <a:gd name="T5" fmla="*/ 396 h 700"/>
                <a:gd name="T6" fmla="*/ 2518 w 2633"/>
                <a:gd name="T7" fmla="*/ 390 h 700"/>
                <a:gd name="T8" fmla="*/ 2487 w 2633"/>
                <a:gd name="T9" fmla="*/ 386 h 700"/>
                <a:gd name="T10" fmla="*/ 2457 w 2633"/>
                <a:gd name="T11" fmla="*/ 382 h 700"/>
                <a:gd name="T12" fmla="*/ 2424 w 2633"/>
                <a:gd name="T13" fmla="*/ 379 h 700"/>
                <a:gd name="T14" fmla="*/ 2391 w 2633"/>
                <a:gd name="T15" fmla="*/ 376 h 700"/>
                <a:gd name="T16" fmla="*/ 2355 w 2633"/>
                <a:gd name="T17" fmla="*/ 375 h 700"/>
                <a:gd name="T18" fmla="*/ 2310 w 2633"/>
                <a:gd name="T19" fmla="*/ 370 h 700"/>
                <a:gd name="T20" fmla="*/ 2261 w 2633"/>
                <a:gd name="T21" fmla="*/ 367 h 700"/>
                <a:gd name="T22" fmla="*/ 2201 w 2633"/>
                <a:gd name="T23" fmla="*/ 361 h 700"/>
                <a:gd name="T24" fmla="*/ 2068 w 2633"/>
                <a:gd name="T25" fmla="*/ 304 h 700"/>
                <a:gd name="T26" fmla="*/ 1945 w 2633"/>
                <a:gd name="T27" fmla="*/ 262 h 700"/>
                <a:gd name="T28" fmla="*/ 1829 w 2633"/>
                <a:gd name="T29" fmla="*/ 235 h 700"/>
                <a:gd name="T30" fmla="*/ 1720 w 2633"/>
                <a:gd name="T31" fmla="*/ 220 h 700"/>
                <a:gd name="T32" fmla="*/ 1620 w 2633"/>
                <a:gd name="T33" fmla="*/ 216 h 700"/>
                <a:gd name="T34" fmla="*/ 1533 w 2633"/>
                <a:gd name="T35" fmla="*/ 220 h 700"/>
                <a:gd name="T36" fmla="*/ 1454 w 2633"/>
                <a:gd name="T37" fmla="*/ 229 h 700"/>
                <a:gd name="T38" fmla="*/ 1387 w 2633"/>
                <a:gd name="T39" fmla="*/ 243 h 700"/>
                <a:gd name="T40" fmla="*/ 1329 w 2633"/>
                <a:gd name="T41" fmla="*/ 258 h 700"/>
                <a:gd name="T42" fmla="*/ 1287 w 2633"/>
                <a:gd name="T43" fmla="*/ 273 h 700"/>
                <a:gd name="T44" fmla="*/ 1244 w 2633"/>
                <a:gd name="T45" fmla="*/ 290 h 700"/>
                <a:gd name="T46" fmla="*/ 1169 w 2633"/>
                <a:gd name="T47" fmla="*/ 316 h 700"/>
                <a:gd name="T48" fmla="*/ 1086 w 2633"/>
                <a:gd name="T49" fmla="*/ 339 h 700"/>
                <a:gd name="T50" fmla="*/ 1009 w 2633"/>
                <a:gd name="T51" fmla="*/ 359 h 700"/>
                <a:gd name="T52" fmla="*/ 951 w 2633"/>
                <a:gd name="T53" fmla="*/ 373 h 700"/>
                <a:gd name="T54" fmla="*/ 924 w 2633"/>
                <a:gd name="T55" fmla="*/ 379 h 700"/>
                <a:gd name="T56" fmla="*/ 912 w 2633"/>
                <a:gd name="T57" fmla="*/ 381 h 700"/>
                <a:gd name="T58" fmla="*/ 885 w 2633"/>
                <a:gd name="T59" fmla="*/ 388 h 700"/>
                <a:gd name="T60" fmla="*/ 845 w 2633"/>
                <a:gd name="T61" fmla="*/ 396 h 700"/>
                <a:gd name="T62" fmla="*/ 795 w 2633"/>
                <a:gd name="T63" fmla="*/ 405 h 700"/>
                <a:gd name="T64" fmla="*/ 740 w 2633"/>
                <a:gd name="T65" fmla="*/ 410 h 700"/>
                <a:gd name="T66" fmla="*/ 682 w 2633"/>
                <a:gd name="T67" fmla="*/ 411 h 700"/>
                <a:gd name="T68" fmla="*/ 625 w 2633"/>
                <a:gd name="T69" fmla="*/ 407 h 700"/>
                <a:gd name="T70" fmla="*/ 574 w 2633"/>
                <a:gd name="T71" fmla="*/ 394 h 700"/>
                <a:gd name="T72" fmla="*/ 526 w 2633"/>
                <a:gd name="T73" fmla="*/ 370 h 700"/>
                <a:gd name="T74" fmla="*/ 489 w 2633"/>
                <a:gd name="T75" fmla="*/ 335 h 700"/>
                <a:gd name="T76" fmla="*/ 316 w 2633"/>
                <a:gd name="T77" fmla="*/ 41 h 700"/>
                <a:gd name="T78" fmla="*/ 305 w 2633"/>
                <a:gd name="T79" fmla="*/ 27 h 700"/>
                <a:gd name="T80" fmla="*/ 276 w 2633"/>
                <a:gd name="T81" fmla="*/ 8 h 700"/>
                <a:gd name="T82" fmla="*/ 228 w 2633"/>
                <a:gd name="T83" fmla="*/ 1 h 700"/>
                <a:gd name="T84" fmla="*/ 188 w 2633"/>
                <a:gd name="T85" fmla="*/ 2 h 700"/>
                <a:gd name="T86" fmla="*/ 147 w 2633"/>
                <a:gd name="T87" fmla="*/ 2 h 700"/>
                <a:gd name="T88" fmla="*/ 111 w 2633"/>
                <a:gd name="T89" fmla="*/ 2 h 700"/>
                <a:gd name="T90" fmla="*/ 83 w 2633"/>
                <a:gd name="T91" fmla="*/ 3 h 700"/>
                <a:gd name="T92" fmla="*/ 72 w 2633"/>
                <a:gd name="T93" fmla="*/ 5 h 700"/>
                <a:gd name="T94" fmla="*/ 57 w 2633"/>
                <a:gd name="T95" fmla="*/ 126 h 700"/>
                <a:gd name="T96" fmla="*/ 46 w 2633"/>
                <a:gd name="T97" fmla="*/ 247 h 700"/>
                <a:gd name="T98" fmla="*/ 33 w 2633"/>
                <a:gd name="T99" fmla="*/ 368 h 700"/>
                <a:gd name="T100" fmla="*/ 21 w 2633"/>
                <a:gd name="T101" fmla="*/ 489 h 700"/>
                <a:gd name="T102" fmla="*/ 6 w 2633"/>
                <a:gd name="T103" fmla="*/ 610 h 700"/>
                <a:gd name="T104" fmla="*/ 0 w 2633"/>
                <a:gd name="T105" fmla="*/ 659 h 700"/>
                <a:gd name="T106" fmla="*/ 3 w 2633"/>
                <a:gd name="T107" fmla="*/ 671 h 700"/>
                <a:gd name="T108" fmla="*/ 28 w 2633"/>
                <a:gd name="T109" fmla="*/ 679 h 70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633"/>
                <a:gd name="T166" fmla="*/ 0 h 700"/>
                <a:gd name="T167" fmla="*/ 2633 w 2633"/>
                <a:gd name="T168" fmla="*/ 700 h 700"/>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633" h="700">
                  <a:moveTo>
                    <a:pt x="201" y="695"/>
                  </a:moveTo>
                  <a:lnTo>
                    <a:pt x="198" y="621"/>
                  </a:lnTo>
                  <a:lnTo>
                    <a:pt x="2632" y="523"/>
                  </a:lnTo>
                  <a:lnTo>
                    <a:pt x="2630" y="407"/>
                  </a:lnTo>
                  <a:lnTo>
                    <a:pt x="2613" y="404"/>
                  </a:lnTo>
                  <a:lnTo>
                    <a:pt x="2598" y="402"/>
                  </a:lnTo>
                  <a:lnTo>
                    <a:pt x="2583" y="399"/>
                  </a:lnTo>
                  <a:lnTo>
                    <a:pt x="2569" y="398"/>
                  </a:lnTo>
                  <a:lnTo>
                    <a:pt x="2555" y="396"/>
                  </a:lnTo>
                  <a:lnTo>
                    <a:pt x="2543" y="394"/>
                  </a:lnTo>
                  <a:lnTo>
                    <a:pt x="2530" y="393"/>
                  </a:lnTo>
                  <a:lnTo>
                    <a:pt x="2518" y="390"/>
                  </a:lnTo>
                  <a:lnTo>
                    <a:pt x="2509" y="388"/>
                  </a:lnTo>
                  <a:lnTo>
                    <a:pt x="2497" y="387"/>
                  </a:lnTo>
                  <a:lnTo>
                    <a:pt x="2487" y="386"/>
                  </a:lnTo>
                  <a:lnTo>
                    <a:pt x="2476" y="385"/>
                  </a:lnTo>
                  <a:lnTo>
                    <a:pt x="2465" y="384"/>
                  </a:lnTo>
                  <a:lnTo>
                    <a:pt x="2457" y="382"/>
                  </a:lnTo>
                  <a:lnTo>
                    <a:pt x="2445" y="381"/>
                  </a:lnTo>
                  <a:lnTo>
                    <a:pt x="2435" y="381"/>
                  </a:lnTo>
                  <a:lnTo>
                    <a:pt x="2424" y="379"/>
                  </a:lnTo>
                  <a:lnTo>
                    <a:pt x="2414" y="379"/>
                  </a:lnTo>
                  <a:lnTo>
                    <a:pt x="2403" y="377"/>
                  </a:lnTo>
                  <a:lnTo>
                    <a:pt x="2391" y="376"/>
                  </a:lnTo>
                  <a:lnTo>
                    <a:pt x="2379" y="376"/>
                  </a:lnTo>
                  <a:lnTo>
                    <a:pt x="2367" y="374"/>
                  </a:lnTo>
                  <a:lnTo>
                    <a:pt x="2355" y="375"/>
                  </a:lnTo>
                  <a:lnTo>
                    <a:pt x="2340" y="372"/>
                  </a:lnTo>
                  <a:lnTo>
                    <a:pt x="2326" y="371"/>
                  </a:lnTo>
                  <a:lnTo>
                    <a:pt x="2310" y="370"/>
                  </a:lnTo>
                  <a:lnTo>
                    <a:pt x="2294" y="370"/>
                  </a:lnTo>
                  <a:lnTo>
                    <a:pt x="2279" y="368"/>
                  </a:lnTo>
                  <a:lnTo>
                    <a:pt x="2261" y="367"/>
                  </a:lnTo>
                  <a:lnTo>
                    <a:pt x="2241" y="365"/>
                  </a:lnTo>
                  <a:lnTo>
                    <a:pt x="2222" y="363"/>
                  </a:lnTo>
                  <a:lnTo>
                    <a:pt x="2201" y="361"/>
                  </a:lnTo>
                  <a:lnTo>
                    <a:pt x="2155" y="340"/>
                  </a:lnTo>
                  <a:lnTo>
                    <a:pt x="2111" y="320"/>
                  </a:lnTo>
                  <a:lnTo>
                    <a:pt x="2068" y="304"/>
                  </a:lnTo>
                  <a:lnTo>
                    <a:pt x="2027" y="289"/>
                  </a:lnTo>
                  <a:lnTo>
                    <a:pt x="1985" y="275"/>
                  </a:lnTo>
                  <a:lnTo>
                    <a:pt x="1945" y="262"/>
                  </a:lnTo>
                  <a:lnTo>
                    <a:pt x="1905" y="253"/>
                  </a:lnTo>
                  <a:lnTo>
                    <a:pt x="1866" y="243"/>
                  </a:lnTo>
                  <a:lnTo>
                    <a:pt x="1829" y="235"/>
                  </a:lnTo>
                  <a:lnTo>
                    <a:pt x="1792" y="230"/>
                  </a:lnTo>
                  <a:lnTo>
                    <a:pt x="1755" y="224"/>
                  </a:lnTo>
                  <a:lnTo>
                    <a:pt x="1720" y="220"/>
                  </a:lnTo>
                  <a:lnTo>
                    <a:pt x="1686" y="218"/>
                  </a:lnTo>
                  <a:lnTo>
                    <a:pt x="1653" y="217"/>
                  </a:lnTo>
                  <a:lnTo>
                    <a:pt x="1620" y="216"/>
                  </a:lnTo>
                  <a:lnTo>
                    <a:pt x="1592" y="216"/>
                  </a:lnTo>
                  <a:lnTo>
                    <a:pt x="1561" y="218"/>
                  </a:lnTo>
                  <a:lnTo>
                    <a:pt x="1533" y="220"/>
                  </a:lnTo>
                  <a:lnTo>
                    <a:pt x="1506" y="223"/>
                  </a:lnTo>
                  <a:lnTo>
                    <a:pt x="1480" y="225"/>
                  </a:lnTo>
                  <a:lnTo>
                    <a:pt x="1454" y="229"/>
                  </a:lnTo>
                  <a:lnTo>
                    <a:pt x="1430" y="233"/>
                  </a:lnTo>
                  <a:lnTo>
                    <a:pt x="1408" y="239"/>
                  </a:lnTo>
                  <a:lnTo>
                    <a:pt x="1387" y="243"/>
                  </a:lnTo>
                  <a:lnTo>
                    <a:pt x="1367" y="247"/>
                  </a:lnTo>
                  <a:lnTo>
                    <a:pt x="1347" y="252"/>
                  </a:lnTo>
                  <a:lnTo>
                    <a:pt x="1329" y="258"/>
                  </a:lnTo>
                  <a:lnTo>
                    <a:pt x="1313" y="262"/>
                  </a:lnTo>
                  <a:lnTo>
                    <a:pt x="1300" y="268"/>
                  </a:lnTo>
                  <a:lnTo>
                    <a:pt x="1287" y="273"/>
                  </a:lnTo>
                  <a:lnTo>
                    <a:pt x="1273" y="279"/>
                  </a:lnTo>
                  <a:lnTo>
                    <a:pt x="1264" y="283"/>
                  </a:lnTo>
                  <a:lnTo>
                    <a:pt x="1244" y="290"/>
                  </a:lnTo>
                  <a:lnTo>
                    <a:pt x="1221" y="298"/>
                  </a:lnTo>
                  <a:lnTo>
                    <a:pt x="1195" y="307"/>
                  </a:lnTo>
                  <a:lnTo>
                    <a:pt x="1169" y="316"/>
                  </a:lnTo>
                  <a:lnTo>
                    <a:pt x="1142" y="323"/>
                  </a:lnTo>
                  <a:lnTo>
                    <a:pt x="1113" y="331"/>
                  </a:lnTo>
                  <a:lnTo>
                    <a:pt x="1086" y="339"/>
                  </a:lnTo>
                  <a:lnTo>
                    <a:pt x="1060" y="347"/>
                  </a:lnTo>
                  <a:lnTo>
                    <a:pt x="1034" y="353"/>
                  </a:lnTo>
                  <a:lnTo>
                    <a:pt x="1009" y="359"/>
                  </a:lnTo>
                  <a:lnTo>
                    <a:pt x="987" y="364"/>
                  </a:lnTo>
                  <a:lnTo>
                    <a:pt x="967" y="369"/>
                  </a:lnTo>
                  <a:lnTo>
                    <a:pt x="951" y="373"/>
                  </a:lnTo>
                  <a:lnTo>
                    <a:pt x="938" y="375"/>
                  </a:lnTo>
                  <a:lnTo>
                    <a:pt x="929" y="377"/>
                  </a:lnTo>
                  <a:lnTo>
                    <a:pt x="924" y="379"/>
                  </a:lnTo>
                  <a:lnTo>
                    <a:pt x="923" y="379"/>
                  </a:lnTo>
                  <a:lnTo>
                    <a:pt x="919" y="380"/>
                  </a:lnTo>
                  <a:lnTo>
                    <a:pt x="912" y="381"/>
                  </a:lnTo>
                  <a:lnTo>
                    <a:pt x="904" y="383"/>
                  </a:lnTo>
                  <a:lnTo>
                    <a:pt x="896" y="386"/>
                  </a:lnTo>
                  <a:lnTo>
                    <a:pt x="885" y="388"/>
                  </a:lnTo>
                  <a:lnTo>
                    <a:pt x="873" y="390"/>
                  </a:lnTo>
                  <a:lnTo>
                    <a:pt x="861" y="394"/>
                  </a:lnTo>
                  <a:lnTo>
                    <a:pt x="845" y="396"/>
                  </a:lnTo>
                  <a:lnTo>
                    <a:pt x="830" y="400"/>
                  </a:lnTo>
                  <a:lnTo>
                    <a:pt x="813" y="402"/>
                  </a:lnTo>
                  <a:lnTo>
                    <a:pt x="795" y="405"/>
                  </a:lnTo>
                  <a:lnTo>
                    <a:pt x="778" y="408"/>
                  </a:lnTo>
                  <a:lnTo>
                    <a:pt x="760" y="410"/>
                  </a:lnTo>
                  <a:lnTo>
                    <a:pt x="740" y="410"/>
                  </a:lnTo>
                  <a:lnTo>
                    <a:pt x="722" y="412"/>
                  </a:lnTo>
                  <a:lnTo>
                    <a:pt x="702" y="411"/>
                  </a:lnTo>
                  <a:lnTo>
                    <a:pt x="682" y="411"/>
                  </a:lnTo>
                  <a:lnTo>
                    <a:pt x="663" y="411"/>
                  </a:lnTo>
                  <a:lnTo>
                    <a:pt x="644" y="410"/>
                  </a:lnTo>
                  <a:lnTo>
                    <a:pt x="625" y="407"/>
                  </a:lnTo>
                  <a:lnTo>
                    <a:pt x="607" y="403"/>
                  </a:lnTo>
                  <a:lnTo>
                    <a:pt x="590" y="399"/>
                  </a:lnTo>
                  <a:lnTo>
                    <a:pt x="574" y="394"/>
                  </a:lnTo>
                  <a:lnTo>
                    <a:pt x="557" y="387"/>
                  </a:lnTo>
                  <a:lnTo>
                    <a:pt x="541" y="379"/>
                  </a:lnTo>
                  <a:lnTo>
                    <a:pt x="526" y="370"/>
                  </a:lnTo>
                  <a:lnTo>
                    <a:pt x="513" y="359"/>
                  </a:lnTo>
                  <a:lnTo>
                    <a:pt x="500" y="348"/>
                  </a:lnTo>
                  <a:lnTo>
                    <a:pt x="489" y="335"/>
                  </a:lnTo>
                  <a:lnTo>
                    <a:pt x="480" y="318"/>
                  </a:lnTo>
                  <a:lnTo>
                    <a:pt x="472" y="302"/>
                  </a:lnTo>
                  <a:lnTo>
                    <a:pt x="316" y="41"/>
                  </a:lnTo>
                  <a:lnTo>
                    <a:pt x="313" y="38"/>
                  </a:lnTo>
                  <a:lnTo>
                    <a:pt x="310" y="33"/>
                  </a:lnTo>
                  <a:lnTo>
                    <a:pt x="305" y="27"/>
                  </a:lnTo>
                  <a:lnTo>
                    <a:pt x="298" y="21"/>
                  </a:lnTo>
                  <a:lnTo>
                    <a:pt x="288" y="13"/>
                  </a:lnTo>
                  <a:lnTo>
                    <a:pt x="276" y="8"/>
                  </a:lnTo>
                  <a:lnTo>
                    <a:pt x="259" y="4"/>
                  </a:lnTo>
                  <a:lnTo>
                    <a:pt x="239" y="2"/>
                  </a:lnTo>
                  <a:lnTo>
                    <a:pt x="228" y="1"/>
                  </a:lnTo>
                  <a:lnTo>
                    <a:pt x="217" y="1"/>
                  </a:lnTo>
                  <a:lnTo>
                    <a:pt x="202" y="1"/>
                  </a:lnTo>
                  <a:lnTo>
                    <a:pt x="188" y="2"/>
                  </a:lnTo>
                  <a:lnTo>
                    <a:pt x="174" y="0"/>
                  </a:lnTo>
                  <a:lnTo>
                    <a:pt x="162" y="1"/>
                  </a:lnTo>
                  <a:lnTo>
                    <a:pt x="147" y="2"/>
                  </a:lnTo>
                  <a:lnTo>
                    <a:pt x="134" y="1"/>
                  </a:lnTo>
                  <a:lnTo>
                    <a:pt x="121" y="1"/>
                  </a:lnTo>
                  <a:lnTo>
                    <a:pt x="111" y="2"/>
                  </a:lnTo>
                  <a:lnTo>
                    <a:pt x="100" y="2"/>
                  </a:lnTo>
                  <a:lnTo>
                    <a:pt x="91" y="3"/>
                  </a:lnTo>
                  <a:lnTo>
                    <a:pt x="83" y="3"/>
                  </a:lnTo>
                  <a:lnTo>
                    <a:pt x="77" y="4"/>
                  </a:lnTo>
                  <a:lnTo>
                    <a:pt x="73" y="5"/>
                  </a:lnTo>
                  <a:lnTo>
                    <a:pt x="72" y="5"/>
                  </a:lnTo>
                  <a:lnTo>
                    <a:pt x="66" y="45"/>
                  </a:lnTo>
                  <a:lnTo>
                    <a:pt x="62" y="86"/>
                  </a:lnTo>
                  <a:lnTo>
                    <a:pt x="57" y="126"/>
                  </a:lnTo>
                  <a:lnTo>
                    <a:pt x="53" y="166"/>
                  </a:lnTo>
                  <a:lnTo>
                    <a:pt x="48" y="207"/>
                  </a:lnTo>
                  <a:lnTo>
                    <a:pt x="46" y="247"/>
                  </a:lnTo>
                  <a:lnTo>
                    <a:pt x="41" y="288"/>
                  </a:lnTo>
                  <a:lnTo>
                    <a:pt x="36" y="329"/>
                  </a:lnTo>
                  <a:lnTo>
                    <a:pt x="33" y="368"/>
                  </a:lnTo>
                  <a:lnTo>
                    <a:pt x="28" y="409"/>
                  </a:lnTo>
                  <a:lnTo>
                    <a:pt x="24" y="450"/>
                  </a:lnTo>
                  <a:lnTo>
                    <a:pt x="21" y="489"/>
                  </a:lnTo>
                  <a:lnTo>
                    <a:pt x="15" y="530"/>
                  </a:lnTo>
                  <a:lnTo>
                    <a:pt x="11" y="570"/>
                  </a:lnTo>
                  <a:lnTo>
                    <a:pt x="6" y="610"/>
                  </a:lnTo>
                  <a:lnTo>
                    <a:pt x="1" y="651"/>
                  </a:lnTo>
                  <a:lnTo>
                    <a:pt x="1" y="656"/>
                  </a:lnTo>
                  <a:lnTo>
                    <a:pt x="0" y="659"/>
                  </a:lnTo>
                  <a:lnTo>
                    <a:pt x="0" y="664"/>
                  </a:lnTo>
                  <a:lnTo>
                    <a:pt x="2" y="668"/>
                  </a:lnTo>
                  <a:lnTo>
                    <a:pt x="3" y="671"/>
                  </a:lnTo>
                  <a:lnTo>
                    <a:pt x="9" y="674"/>
                  </a:lnTo>
                  <a:lnTo>
                    <a:pt x="16" y="677"/>
                  </a:lnTo>
                  <a:lnTo>
                    <a:pt x="28" y="679"/>
                  </a:lnTo>
                  <a:lnTo>
                    <a:pt x="163" y="699"/>
                  </a:lnTo>
                  <a:lnTo>
                    <a:pt x="201" y="695"/>
                  </a:lnTo>
                </a:path>
              </a:pathLst>
            </a:custGeom>
            <a:solidFill>
              <a:srgbClr val="FFFFFF"/>
            </a:solidFill>
            <a:ln w="12700" cap="rnd" cmpd="sng">
              <a:noFill/>
              <a:prstDash val="solid"/>
              <a:round/>
              <a:headEnd type="none" w="med" len="med"/>
              <a:tailEnd type="none" w="med" len="med"/>
            </a:ln>
          </p:spPr>
          <p:txBody>
            <a:bodyPr/>
            <a:lstStyle/>
            <a:p>
              <a:endParaRPr lang="en-GB" b="1"/>
            </a:p>
          </p:txBody>
        </p:sp>
        <p:sp>
          <p:nvSpPr>
            <p:cNvPr id="42002" name="Freeform 7"/>
            <p:cNvSpPr>
              <a:spLocks/>
            </p:cNvSpPr>
            <p:nvPr/>
          </p:nvSpPr>
          <p:spPr bwMode="auto">
            <a:xfrm>
              <a:off x="1428" y="1539"/>
              <a:ext cx="2640" cy="703"/>
            </a:xfrm>
            <a:custGeom>
              <a:avLst/>
              <a:gdLst>
                <a:gd name="T0" fmla="*/ 2639 w 2640"/>
                <a:gd name="T1" fmla="*/ 523 h 703"/>
                <a:gd name="T2" fmla="*/ 2607 w 2640"/>
                <a:gd name="T3" fmla="*/ 401 h 703"/>
                <a:gd name="T4" fmla="*/ 2563 w 2640"/>
                <a:gd name="T5" fmla="*/ 395 h 703"/>
                <a:gd name="T6" fmla="*/ 2527 w 2640"/>
                <a:gd name="T7" fmla="*/ 390 h 703"/>
                <a:gd name="T8" fmla="*/ 2495 w 2640"/>
                <a:gd name="T9" fmla="*/ 385 h 703"/>
                <a:gd name="T10" fmla="*/ 2464 w 2640"/>
                <a:gd name="T11" fmla="*/ 381 h 703"/>
                <a:gd name="T12" fmla="*/ 2432 w 2640"/>
                <a:gd name="T13" fmla="*/ 378 h 703"/>
                <a:gd name="T14" fmla="*/ 2399 w 2640"/>
                <a:gd name="T15" fmla="*/ 374 h 703"/>
                <a:gd name="T16" fmla="*/ 2362 w 2640"/>
                <a:gd name="T17" fmla="*/ 373 h 703"/>
                <a:gd name="T18" fmla="*/ 2318 w 2640"/>
                <a:gd name="T19" fmla="*/ 369 h 703"/>
                <a:gd name="T20" fmla="*/ 2268 w 2640"/>
                <a:gd name="T21" fmla="*/ 366 h 703"/>
                <a:gd name="T22" fmla="*/ 2208 w 2640"/>
                <a:gd name="T23" fmla="*/ 361 h 703"/>
                <a:gd name="T24" fmla="*/ 2076 w 2640"/>
                <a:gd name="T25" fmla="*/ 303 h 703"/>
                <a:gd name="T26" fmla="*/ 1952 w 2640"/>
                <a:gd name="T27" fmla="*/ 262 h 703"/>
                <a:gd name="T28" fmla="*/ 1836 w 2640"/>
                <a:gd name="T29" fmla="*/ 234 h 703"/>
                <a:gd name="T30" fmla="*/ 1727 w 2640"/>
                <a:gd name="T31" fmla="*/ 219 h 703"/>
                <a:gd name="T32" fmla="*/ 1627 w 2640"/>
                <a:gd name="T33" fmla="*/ 216 h 703"/>
                <a:gd name="T34" fmla="*/ 1539 w 2640"/>
                <a:gd name="T35" fmla="*/ 219 h 703"/>
                <a:gd name="T36" fmla="*/ 1460 w 2640"/>
                <a:gd name="T37" fmla="*/ 228 h 703"/>
                <a:gd name="T38" fmla="*/ 1391 w 2640"/>
                <a:gd name="T39" fmla="*/ 243 h 703"/>
                <a:gd name="T40" fmla="*/ 1334 w 2640"/>
                <a:gd name="T41" fmla="*/ 258 h 703"/>
                <a:gd name="T42" fmla="*/ 1290 w 2640"/>
                <a:gd name="T43" fmla="*/ 273 h 703"/>
                <a:gd name="T44" fmla="*/ 1248 w 2640"/>
                <a:gd name="T45" fmla="*/ 290 h 703"/>
                <a:gd name="T46" fmla="*/ 1174 w 2640"/>
                <a:gd name="T47" fmla="*/ 316 h 703"/>
                <a:gd name="T48" fmla="*/ 1090 w 2640"/>
                <a:gd name="T49" fmla="*/ 340 h 703"/>
                <a:gd name="T50" fmla="*/ 1013 w 2640"/>
                <a:gd name="T51" fmla="*/ 360 h 703"/>
                <a:gd name="T52" fmla="*/ 955 w 2640"/>
                <a:gd name="T53" fmla="*/ 374 h 703"/>
                <a:gd name="T54" fmla="*/ 928 w 2640"/>
                <a:gd name="T55" fmla="*/ 379 h 703"/>
                <a:gd name="T56" fmla="*/ 916 w 2640"/>
                <a:gd name="T57" fmla="*/ 381 h 703"/>
                <a:gd name="T58" fmla="*/ 889 w 2640"/>
                <a:gd name="T59" fmla="*/ 389 h 703"/>
                <a:gd name="T60" fmla="*/ 849 w 2640"/>
                <a:gd name="T61" fmla="*/ 397 h 703"/>
                <a:gd name="T62" fmla="*/ 799 w 2640"/>
                <a:gd name="T63" fmla="*/ 405 h 703"/>
                <a:gd name="T64" fmla="*/ 744 w 2640"/>
                <a:gd name="T65" fmla="*/ 411 h 703"/>
                <a:gd name="T66" fmla="*/ 686 w 2640"/>
                <a:gd name="T67" fmla="*/ 412 h 703"/>
                <a:gd name="T68" fmla="*/ 628 w 2640"/>
                <a:gd name="T69" fmla="*/ 408 h 703"/>
                <a:gd name="T70" fmla="*/ 576 w 2640"/>
                <a:gd name="T71" fmla="*/ 395 h 703"/>
                <a:gd name="T72" fmla="*/ 529 w 2640"/>
                <a:gd name="T73" fmla="*/ 372 h 703"/>
                <a:gd name="T74" fmla="*/ 492 w 2640"/>
                <a:gd name="T75" fmla="*/ 335 h 703"/>
                <a:gd name="T76" fmla="*/ 318 w 2640"/>
                <a:gd name="T77" fmla="*/ 41 h 703"/>
                <a:gd name="T78" fmla="*/ 308 w 2640"/>
                <a:gd name="T79" fmla="*/ 27 h 703"/>
                <a:gd name="T80" fmla="*/ 278 w 2640"/>
                <a:gd name="T81" fmla="*/ 8 h 703"/>
                <a:gd name="T82" fmla="*/ 230 w 2640"/>
                <a:gd name="T83" fmla="*/ 1 h 703"/>
                <a:gd name="T84" fmla="*/ 190 w 2640"/>
                <a:gd name="T85" fmla="*/ 1 h 703"/>
                <a:gd name="T86" fmla="*/ 149 w 2640"/>
                <a:gd name="T87" fmla="*/ 1 h 703"/>
                <a:gd name="T88" fmla="*/ 113 w 2640"/>
                <a:gd name="T89" fmla="*/ 2 h 703"/>
                <a:gd name="T90" fmla="*/ 84 w 2640"/>
                <a:gd name="T91" fmla="*/ 3 h 703"/>
                <a:gd name="T92" fmla="*/ 74 w 2640"/>
                <a:gd name="T93" fmla="*/ 4 h 703"/>
                <a:gd name="T94" fmla="*/ 59 w 2640"/>
                <a:gd name="T95" fmla="*/ 126 h 703"/>
                <a:gd name="T96" fmla="*/ 47 w 2640"/>
                <a:gd name="T97" fmla="*/ 248 h 703"/>
                <a:gd name="T98" fmla="*/ 34 w 2640"/>
                <a:gd name="T99" fmla="*/ 370 h 703"/>
                <a:gd name="T100" fmla="*/ 21 w 2640"/>
                <a:gd name="T101" fmla="*/ 491 h 703"/>
                <a:gd name="T102" fmla="*/ 7 w 2640"/>
                <a:gd name="T103" fmla="*/ 613 h 703"/>
                <a:gd name="T104" fmla="*/ 0 w 2640"/>
                <a:gd name="T105" fmla="*/ 662 h 703"/>
                <a:gd name="T106" fmla="*/ 4 w 2640"/>
                <a:gd name="T107" fmla="*/ 674 h 703"/>
                <a:gd name="T108" fmla="*/ 29 w 2640"/>
                <a:gd name="T109" fmla="*/ 682 h 70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640"/>
                <a:gd name="T166" fmla="*/ 0 h 703"/>
                <a:gd name="T167" fmla="*/ 2640 w 2640"/>
                <a:gd name="T168" fmla="*/ 703 h 70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640" h="703">
                  <a:moveTo>
                    <a:pt x="202" y="699"/>
                  </a:moveTo>
                  <a:lnTo>
                    <a:pt x="200" y="623"/>
                  </a:lnTo>
                  <a:lnTo>
                    <a:pt x="2639" y="523"/>
                  </a:lnTo>
                  <a:lnTo>
                    <a:pt x="2638" y="407"/>
                  </a:lnTo>
                  <a:lnTo>
                    <a:pt x="2622" y="403"/>
                  </a:lnTo>
                  <a:lnTo>
                    <a:pt x="2607" y="401"/>
                  </a:lnTo>
                  <a:lnTo>
                    <a:pt x="2592" y="398"/>
                  </a:lnTo>
                  <a:lnTo>
                    <a:pt x="2578" y="397"/>
                  </a:lnTo>
                  <a:lnTo>
                    <a:pt x="2563" y="395"/>
                  </a:lnTo>
                  <a:lnTo>
                    <a:pt x="2551" y="393"/>
                  </a:lnTo>
                  <a:lnTo>
                    <a:pt x="2539" y="392"/>
                  </a:lnTo>
                  <a:lnTo>
                    <a:pt x="2527" y="390"/>
                  </a:lnTo>
                  <a:lnTo>
                    <a:pt x="2517" y="387"/>
                  </a:lnTo>
                  <a:lnTo>
                    <a:pt x="2506" y="386"/>
                  </a:lnTo>
                  <a:lnTo>
                    <a:pt x="2495" y="385"/>
                  </a:lnTo>
                  <a:lnTo>
                    <a:pt x="2484" y="384"/>
                  </a:lnTo>
                  <a:lnTo>
                    <a:pt x="2474" y="383"/>
                  </a:lnTo>
                  <a:lnTo>
                    <a:pt x="2464" y="381"/>
                  </a:lnTo>
                  <a:lnTo>
                    <a:pt x="2453" y="380"/>
                  </a:lnTo>
                  <a:lnTo>
                    <a:pt x="2443" y="380"/>
                  </a:lnTo>
                  <a:lnTo>
                    <a:pt x="2432" y="378"/>
                  </a:lnTo>
                  <a:lnTo>
                    <a:pt x="2422" y="378"/>
                  </a:lnTo>
                  <a:lnTo>
                    <a:pt x="2410" y="377"/>
                  </a:lnTo>
                  <a:lnTo>
                    <a:pt x="2399" y="374"/>
                  </a:lnTo>
                  <a:lnTo>
                    <a:pt x="2387" y="374"/>
                  </a:lnTo>
                  <a:lnTo>
                    <a:pt x="2374" y="372"/>
                  </a:lnTo>
                  <a:lnTo>
                    <a:pt x="2362" y="373"/>
                  </a:lnTo>
                  <a:lnTo>
                    <a:pt x="2348" y="371"/>
                  </a:lnTo>
                  <a:lnTo>
                    <a:pt x="2334" y="370"/>
                  </a:lnTo>
                  <a:lnTo>
                    <a:pt x="2318" y="369"/>
                  </a:lnTo>
                  <a:lnTo>
                    <a:pt x="2302" y="369"/>
                  </a:lnTo>
                  <a:lnTo>
                    <a:pt x="2286" y="366"/>
                  </a:lnTo>
                  <a:lnTo>
                    <a:pt x="2268" y="366"/>
                  </a:lnTo>
                  <a:lnTo>
                    <a:pt x="2248" y="365"/>
                  </a:lnTo>
                  <a:lnTo>
                    <a:pt x="2230" y="362"/>
                  </a:lnTo>
                  <a:lnTo>
                    <a:pt x="2208" y="361"/>
                  </a:lnTo>
                  <a:lnTo>
                    <a:pt x="2162" y="340"/>
                  </a:lnTo>
                  <a:lnTo>
                    <a:pt x="2119" y="320"/>
                  </a:lnTo>
                  <a:lnTo>
                    <a:pt x="2076" y="303"/>
                  </a:lnTo>
                  <a:lnTo>
                    <a:pt x="2034" y="288"/>
                  </a:lnTo>
                  <a:lnTo>
                    <a:pt x="1991" y="274"/>
                  </a:lnTo>
                  <a:lnTo>
                    <a:pt x="1952" y="262"/>
                  </a:lnTo>
                  <a:lnTo>
                    <a:pt x="1912" y="252"/>
                  </a:lnTo>
                  <a:lnTo>
                    <a:pt x="1873" y="243"/>
                  </a:lnTo>
                  <a:lnTo>
                    <a:pt x="1836" y="234"/>
                  </a:lnTo>
                  <a:lnTo>
                    <a:pt x="1799" y="229"/>
                  </a:lnTo>
                  <a:lnTo>
                    <a:pt x="1762" y="224"/>
                  </a:lnTo>
                  <a:lnTo>
                    <a:pt x="1727" y="219"/>
                  </a:lnTo>
                  <a:lnTo>
                    <a:pt x="1693" y="217"/>
                  </a:lnTo>
                  <a:lnTo>
                    <a:pt x="1659" y="215"/>
                  </a:lnTo>
                  <a:lnTo>
                    <a:pt x="1627" y="216"/>
                  </a:lnTo>
                  <a:lnTo>
                    <a:pt x="1597" y="215"/>
                  </a:lnTo>
                  <a:lnTo>
                    <a:pt x="1567" y="217"/>
                  </a:lnTo>
                  <a:lnTo>
                    <a:pt x="1539" y="219"/>
                  </a:lnTo>
                  <a:lnTo>
                    <a:pt x="1511" y="222"/>
                  </a:lnTo>
                  <a:lnTo>
                    <a:pt x="1484" y="224"/>
                  </a:lnTo>
                  <a:lnTo>
                    <a:pt x="1460" y="228"/>
                  </a:lnTo>
                  <a:lnTo>
                    <a:pt x="1435" y="232"/>
                  </a:lnTo>
                  <a:lnTo>
                    <a:pt x="1413" y="238"/>
                  </a:lnTo>
                  <a:lnTo>
                    <a:pt x="1391" y="243"/>
                  </a:lnTo>
                  <a:lnTo>
                    <a:pt x="1371" y="247"/>
                  </a:lnTo>
                  <a:lnTo>
                    <a:pt x="1351" y="252"/>
                  </a:lnTo>
                  <a:lnTo>
                    <a:pt x="1334" y="258"/>
                  </a:lnTo>
                  <a:lnTo>
                    <a:pt x="1319" y="262"/>
                  </a:lnTo>
                  <a:lnTo>
                    <a:pt x="1305" y="268"/>
                  </a:lnTo>
                  <a:lnTo>
                    <a:pt x="1290" y="273"/>
                  </a:lnTo>
                  <a:lnTo>
                    <a:pt x="1279" y="278"/>
                  </a:lnTo>
                  <a:lnTo>
                    <a:pt x="1268" y="283"/>
                  </a:lnTo>
                  <a:lnTo>
                    <a:pt x="1248" y="290"/>
                  </a:lnTo>
                  <a:lnTo>
                    <a:pt x="1225" y="298"/>
                  </a:lnTo>
                  <a:lnTo>
                    <a:pt x="1200" y="307"/>
                  </a:lnTo>
                  <a:lnTo>
                    <a:pt x="1174" y="316"/>
                  </a:lnTo>
                  <a:lnTo>
                    <a:pt x="1146" y="323"/>
                  </a:lnTo>
                  <a:lnTo>
                    <a:pt x="1118" y="331"/>
                  </a:lnTo>
                  <a:lnTo>
                    <a:pt x="1090" y="340"/>
                  </a:lnTo>
                  <a:lnTo>
                    <a:pt x="1063" y="348"/>
                  </a:lnTo>
                  <a:lnTo>
                    <a:pt x="1037" y="354"/>
                  </a:lnTo>
                  <a:lnTo>
                    <a:pt x="1013" y="360"/>
                  </a:lnTo>
                  <a:lnTo>
                    <a:pt x="990" y="364"/>
                  </a:lnTo>
                  <a:lnTo>
                    <a:pt x="971" y="369"/>
                  </a:lnTo>
                  <a:lnTo>
                    <a:pt x="955" y="374"/>
                  </a:lnTo>
                  <a:lnTo>
                    <a:pt x="942" y="375"/>
                  </a:lnTo>
                  <a:lnTo>
                    <a:pt x="932" y="377"/>
                  </a:lnTo>
                  <a:lnTo>
                    <a:pt x="928" y="379"/>
                  </a:lnTo>
                  <a:lnTo>
                    <a:pt x="925" y="380"/>
                  </a:lnTo>
                  <a:lnTo>
                    <a:pt x="923" y="381"/>
                  </a:lnTo>
                  <a:lnTo>
                    <a:pt x="916" y="381"/>
                  </a:lnTo>
                  <a:lnTo>
                    <a:pt x="908" y="384"/>
                  </a:lnTo>
                  <a:lnTo>
                    <a:pt x="900" y="386"/>
                  </a:lnTo>
                  <a:lnTo>
                    <a:pt x="889" y="389"/>
                  </a:lnTo>
                  <a:lnTo>
                    <a:pt x="877" y="390"/>
                  </a:lnTo>
                  <a:lnTo>
                    <a:pt x="865" y="395"/>
                  </a:lnTo>
                  <a:lnTo>
                    <a:pt x="849" y="397"/>
                  </a:lnTo>
                  <a:lnTo>
                    <a:pt x="834" y="401"/>
                  </a:lnTo>
                  <a:lnTo>
                    <a:pt x="816" y="403"/>
                  </a:lnTo>
                  <a:lnTo>
                    <a:pt x="799" y="405"/>
                  </a:lnTo>
                  <a:lnTo>
                    <a:pt x="782" y="409"/>
                  </a:lnTo>
                  <a:lnTo>
                    <a:pt x="764" y="409"/>
                  </a:lnTo>
                  <a:lnTo>
                    <a:pt x="744" y="411"/>
                  </a:lnTo>
                  <a:lnTo>
                    <a:pt x="725" y="412"/>
                  </a:lnTo>
                  <a:lnTo>
                    <a:pt x="706" y="413"/>
                  </a:lnTo>
                  <a:lnTo>
                    <a:pt x="686" y="412"/>
                  </a:lnTo>
                  <a:lnTo>
                    <a:pt x="667" y="413"/>
                  </a:lnTo>
                  <a:lnTo>
                    <a:pt x="648" y="412"/>
                  </a:lnTo>
                  <a:lnTo>
                    <a:pt x="628" y="408"/>
                  </a:lnTo>
                  <a:lnTo>
                    <a:pt x="610" y="405"/>
                  </a:lnTo>
                  <a:lnTo>
                    <a:pt x="593" y="400"/>
                  </a:lnTo>
                  <a:lnTo>
                    <a:pt x="576" y="395"/>
                  </a:lnTo>
                  <a:lnTo>
                    <a:pt x="560" y="388"/>
                  </a:lnTo>
                  <a:lnTo>
                    <a:pt x="544" y="380"/>
                  </a:lnTo>
                  <a:lnTo>
                    <a:pt x="529" y="372"/>
                  </a:lnTo>
                  <a:lnTo>
                    <a:pt x="515" y="361"/>
                  </a:lnTo>
                  <a:lnTo>
                    <a:pt x="503" y="349"/>
                  </a:lnTo>
                  <a:lnTo>
                    <a:pt x="492" y="335"/>
                  </a:lnTo>
                  <a:lnTo>
                    <a:pt x="483" y="319"/>
                  </a:lnTo>
                  <a:lnTo>
                    <a:pt x="474" y="303"/>
                  </a:lnTo>
                  <a:lnTo>
                    <a:pt x="318" y="41"/>
                  </a:lnTo>
                  <a:lnTo>
                    <a:pt x="316" y="38"/>
                  </a:lnTo>
                  <a:lnTo>
                    <a:pt x="313" y="34"/>
                  </a:lnTo>
                  <a:lnTo>
                    <a:pt x="308" y="27"/>
                  </a:lnTo>
                  <a:lnTo>
                    <a:pt x="301" y="21"/>
                  </a:lnTo>
                  <a:lnTo>
                    <a:pt x="290" y="13"/>
                  </a:lnTo>
                  <a:lnTo>
                    <a:pt x="278" y="8"/>
                  </a:lnTo>
                  <a:lnTo>
                    <a:pt x="261" y="4"/>
                  </a:lnTo>
                  <a:lnTo>
                    <a:pt x="241" y="1"/>
                  </a:lnTo>
                  <a:lnTo>
                    <a:pt x="230" y="1"/>
                  </a:lnTo>
                  <a:lnTo>
                    <a:pt x="219" y="1"/>
                  </a:lnTo>
                  <a:lnTo>
                    <a:pt x="204" y="1"/>
                  </a:lnTo>
                  <a:lnTo>
                    <a:pt x="190" y="1"/>
                  </a:lnTo>
                  <a:lnTo>
                    <a:pt x="176" y="0"/>
                  </a:lnTo>
                  <a:lnTo>
                    <a:pt x="164" y="1"/>
                  </a:lnTo>
                  <a:lnTo>
                    <a:pt x="149" y="1"/>
                  </a:lnTo>
                  <a:lnTo>
                    <a:pt x="136" y="1"/>
                  </a:lnTo>
                  <a:lnTo>
                    <a:pt x="123" y="1"/>
                  </a:lnTo>
                  <a:lnTo>
                    <a:pt x="113" y="2"/>
                  </a:lnTo>
                  <a:lnTo>
                    <a:pt x="102" y="2"/>
                  </a:lnTo>
                  <a:lnTo>
                    <a:pt x="92" y="3"/>
                  </a:lnTo>
                  <a:lnTo>
                    <a:pt x="84" y="3"/>
                  </a:lnTo>
                  <a:lnTo>
                    <a:pt x="78" y="4"/>
                  </a:lnTo>
                  <a:lnTo>
                    <a:pt x="75" y="5"/>
                  </a:lnTo>
                  <a:lnTo>
                    <a:pt x="74" y="4"/>
                  </a:lnTo>
                  <a:lnTo>
                    <a:pt x="68" y="45"/>
                  </a:lnTo>
                  <a:lnTo>
                    <a:pt x="64" y="86"/>
                  </a:lnTo>
                  <a:lnTo>
                    <a:pt x="59" y="126"/>
                  </a:lnTo>
                  <a:lnTo>
                    <a:pt x="55" y="167"/>
                  </a:lnTo>
                  <a:lnTo>
                    <a:pt x="50" y="208"/>
                  </a:lnTo>
                  <a:lnTo>
                    <a:pt x="47" y="248"/>
                  </a:lnTo>
                  <a:lnTo>
                    <a:pt x="42" y="289"/>
                  </a:lnTo>
                  <a:lnTo>
                    <a:pt x="37" y="329"/>
                  </a:lnTo>
                  <a:lnTo>
                    <a:pt x="34" y="370"/>
                  </a:lnTo>
                  <a:lnTo>
                    <a:pt x="30" y="411"/>
                  </a:lnTo>
                  <a:lnTo>
                    <a:pt x="25" y="450"/>
                  </a:lnTo>
                  <a:lnTo>
                    <a:pt x="21" y="491"/>
                  </a:lnTo>
                  <a:lnTo>
                    <a:pt x="17" y="532"/>
                  </a:lnTo>
                  <a:lnTo>
                    <a:pt x="12" y="572"/>
                  </a:lnTo>
                  <a:lnTo>
                    <a:pt x="7" y="613"/>
                  </a:lnTo>
                  <a:lnTo>
                    <a:pt x="2" y="654"/>
                  </a:lnTo>
                  <a:lnTo>
                    <a:pt x="2" y="658"/>
                  </a:lnTo>
                  <a:lnTo>
                    <a:pt x="0" y="662"/>
                  </a:lnTo>
                  <a:lnTo>
                    <a:pt x="1" y="667"/>
                  </a:lnTo>
                  <a:lnTo>
                    <a:pt x="3" y="671"/>
                  </a:lnTo>
                  <a:lnTo>
                    <a:pt x="4" y="674"/>
                  </a:lnTo>
                  <a:lnTo>
                    <a:pt x="10" y="676"/>
                  </a:lnTo>
                  <a:lnTo>
                    <a:pt x="17" y="679"/>
                  </a:lnTo>
                  <a:lnTo>
                    <a:pt x="29" y="682"/>
                  </a:lnTo>
                  <a:lnTo>
                    <a:pt x="165" y="702"/>
                  </a:lnTo>
                  <a:lnTo>
                    <a:pt x="202" y="699"/>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03" name="Freeform 8"/>
            <p:cNvSpPr>
              <a:spLocks/>
            </p:cNvSpPr>
            <p:nvPr/>
          </p:nvSpPr>
          <p:spPr bwMode="auto">
            <a:xfrm>
              <a:off x="2777" y="1750"/>
              <a:ext cx="854" cy="195"/>
            </a:xfrm>
            <a:custGeom>
              <a:avLst/>
              <a:gdLst>
                <a:gd name="T0" fmla="*/ 853 w 854"/>
                <a:gd name="T1" fmla="*/ 149 h 195"/>
                <a:gd name="T2" fmla="*/ 838 w 854"/>
                <a:gd name="T3" fmla="*/ 185 h 195"/>
                <a:gd name="T4" fmla="*/ 836 w 854"/>
                <a:gd name="T5" fmla="*/ 190 h 195"/>
                <a:gd name="T6" fmla="*/ 688 w 854"/>
                <a:gd name="T7" fmla="*/ 194 h 195"/>
                <a:gd name="T8" fmla="*/ 52 w 854"/>
                <a:gd name="T9" fmla="*/ 97 h 195"/>
                <a:gd name="T10" fmla="*/ 0 w 854"/>
                <a:gd name="T11" fmla="*/ 38 h 195"/>
                <a:gd name="T12" fmla="*/ 1 w 854"/>
                <a:gd name="T13" fmla="*/ 37 h 195"/>
                <a:gd name="T14" fmla="*/ 4 w 854"/>
                <a:gd name="T15" fmla="*/ 37 h 195"/>
                <a:gd name="T16" fmla="*/ 9 w 854"/>
                <a:gd name="T17" fmla="*/ 34 h 195"/>
                <a:gd name="T18" fmla="*/ 17 w 854"/>
                <a:gd name="T19" fmla="*/ 31 h 195"/>
                <a:gd name="T20" fmla="*/ 25 w 854"/>
                <a:gd name="T21" fmla="*/ 29 h 195"/>
                <a:gd name="T22" fmla="*/ 37 w 854"/>
                <a:gd name="T23" fmla="*/ 26 h 195"/>
                <a:gd name="T24" fmla="*/ 50 w 854"/>
                <a:gd name="T25" fmla="*/ 24 h 195"/>
                <a:gd name="T26" fmla="*/ 64 w 854"/>
                <a:gd name="T27" fmla="*/ 20 h 195"/>
                <a:gd name="T28" fmla="*/ 81 w 854"/>
                <a:gd name="T29" fmla="*/ 17 h 195"/>
                <a:gd name="T30" fmla="*/ 98 w 854"/>
                <a:gd name="T31" fmla="*/ 13 h 195"/>
                <a:gd name="T32" fmla="*/ 119 w 854"/>
                <a:gd name="T33" fmla="*/ 9 h 195"/>
                <a:gd name="T34" fmla="*/ 141 w 854"/>
                <a:gd name="T35" fmla="*/ 7 h 195"/>
                <a:gd name="T36" fmla="*/ 163 w 854"/>
                <a:gd name="T37" fmla="*/ 5 h 195"/>
                <a:gd name="T38" fmla="*/ 188 w 854"/>
                <a:gd name="T39" fmla="*/ 2 h 195"/>
                <a:gd name="T40" fmla="*/ 215 w 854"/>
                <a:gd name="T41" fmla="*/ 2 h 195"/>
                <a:gd name="T42" fmla="*/ 242 w 854"/>
                <a:gd name="T43" fmla="*/ 1 h 195"/>
                <a:gd name="T44" fmla="*/ 271 w 854"/>
                <a:gd name="T45" fmla="*/ 0 h 195"/>
                <a:gd name="T46" fmla="*/ 303 w 854"/>
                <a:gd name="T47" fmla="*/ 1 h 195"/>
                <a:gd name="T48" fmla="*/ 334 w 854"/>
                <a:gd name="T49" fmla="*/ 3 h 195"/>
                <a:gd name="T50" fmla="*/ 367 w 854"/>
                <a:gd name="T51" fmla="*/ 5 h 195"/>
                <a:gd name="T52" fmla="*/ 402 w 854"/>
                <a:gd name="T53" fmla="*/ 7 h 195"/>
                <a:gd name="T54" fmla="*/ 438 w 854"/>
                <a:gd name="T55" fmla="*/ 13 h 195"/>
                <a:gd name="T56" fmla="*/ 476 w 854"/>
                <a:gd name="T57" fmla="*/ 19 h 195"/>
                <a:gd name="T58" fmla="*/ 512 w 854"/>
                <a:gd name="T59" fmla="*/ 27 h 195"/>
                <a:gd name="T60" fmla="*/ 551 w 854"/>
                <a:gd name="T61" fmla="*/ 36 h 195"/>
                <a:gd name="T62" fmla="*/ 592 w 854"/>
                <a:gd name="T63" fmla="*/ 47 h 195"/>
                <a:gd name="T64" fmla="*/ 633 w 854"/>
                <a:gd name="T65" fmla="*/ 60 h 195"/>
                <a:gd name="T66" fmla="*/ 675 w 854"/>
                <a:gd name="T67" fmla="*/ 74 h 195"/>
                <a:gd name="T68" fmla="*/ 719 w 854"/>
                <a:gd name="T69" fmla="*/ 88 h 195"/>
                <a:gd name="T70" fmla="*/ 762 w 854"/>
                <a:gd name="T71" fmla="*/ 108 h 195"/>
                <a:gd name="T72" fmla="*/ 807 w 854"/>
                <a:gd name="T73" fmla="*/ 127 h 195"/>
                <a:gd name="T74" fmla="*/ 853 w 854"/>
                <a:gd name="T75" fmla="*/ 149 h 1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54"/>
                <a:gd name="T115" fmla="*/ 0 h 195"/>
                <a:gd name="T116" fmla="*/ 854 w 854"/>
                <a:gd name="T117" fmla="*/ 195 h 19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54" h="195">
                  <a:moveTo>
                    <a:pt x="853" y="149"/>
                  </a:moveTo>
                  <a:lnTo>
                    <a:pt x="838" y="185"/>
                  </a:lnTo>
                  <a:lnTo>
                    <a:pt x="836" y="190"/>
                  </a:lnTo>
                  <a:lnTo>
                    <a:pt x="688" y="194"/>
                  </a:lnTo>
                  <a:lnTo>
                    <a:pt x="52" y="97"/>
                  </a:lnTo>
                  <a:lnTo>
                    <a:pt x="0" y="38"/>
                  </a:lnTo>
                  <a:lnTo>
                    <a:pt x="1" y="37"/>
                  </a:lnTo>
                  <a:lnTo>
                    <a:pt x="4" y="37"/>
                  </a:lnTo>
                  <a:lnTo>
                    <a:pt x="9" y="34"/>
                  </a:lnTo>
                  <a:lnTo>
                    <a:pt x="17" y="31"/>
                  </a:lnTo>
                  <a:lnTo>
                    <a:pt x="25" y="29"/>
                  </a:lnTo>
                  <a:lnTo>
                    <a:pt x="37" y="26"/>
                  </a:lnTo>
                  <a:lnTo>
                    <a:pt x="50" y="24"/>
                  </a:lnTo>
                  <a:lnTo>
                    <a:pt x="64" y="20"/>
                  </a:lnTo>
                  <a:lnTo>
                    <a:pt x="81" y="17"/>
                  </a:lnTo>
                  <a:lnTo>
                    <a:pt x="98" y="13"/>
                  </a:lnTo>
                  <a:lnTo>
                    <a:pt x="119" y="9"/>
                  </a:lnTo>
                  <a:lnTo>
                    <a:pt x="141" y="7"/>
                  </a:lnTo>
                  <a:lnTo>
                    <a:pt x="163" y="5"/>
                  </a:lnTo>
                  <a:lnTo>
                    <a:pt x="188" y="2"/>
                  </a:lnTo>
                  <a:lnTo>
                    <a:pt x="215" y="2"/>
                  </a:lnTo>
                  <a:lnTo>
                    <a:pt x="242" y="1"/>
                  </a:lnTo>
                  <a:lnTo>
                    <a:pt x="271" y="0"/>
                  </a:lnTo>
                  <a:lnTo>
                    <a:pt x="303" y="1"/>
                  </a:lnTo>
                  <a:lnTo>
                    <a:pt x="334" y="3"/>
                  </a:lnTo>
                  <a:lnTo>
                    <a:pt x="367" y="5"/>
                  </a:lnTo>
                  <a:lnTo>
                    <a:pt x="402" y="7"/>
                  </a:lnTo>
                  <a:lnTo>
                    <a:pt x="438" y="13"/>
                  </a:lnTo>
                  <a:lnTo>
                    <a:pt x="476" y="19"/>
                  </a:lnTo>
                  <a:lnTo>
                    <a:pt x="512" y="27"/>
                  </a:lnTo>
                  <a:lnTo>
                    <a:pt x="551" y="36"/>
                  </a:lnTo>
                  <a:lnTo>
                    <a:pt x="592" y="47"/>
                  </a:lnTo>
                  <a:lnTo>
                    <a:pt x="633" y="60"/>
                  </a:lnTo>
                  <a:lnTo>
                    <a:pt x="675" y="74"/>
                  </a:lnTo>
                  <a:lnTo>
                    <a:pt x="719" y="88"/>
                  </a:lnTo>
                  <a:lnTo>
                    <a:pt x="762" y="108"/>
                  </a:lnTo>
                  <a:lnTo>
                    <a:pt x="807" y="127"/>
                  </a:lnTo>
                  <a:lnTo>
                    <a:pt x="853" y="149"/>
                  </a:lnTo>
                </a:path>
              </a:pathLst>
            </a:custGeom>
            <a:solidFill>
              <a:srgbClr val="99FFFF"/>
            </a:solidFill>
            <a:ln w="12700" cap="rnd" cmpd="sng">
              <a:noFill/>
              <a:prstDash val="solid"/>
              <a:round/>
              <a:headEnd type="none" w="med" len="med"/>
              <a:tailEnd type="none" w="med" len="med"/>
            </a:ln>
          </p:spPr>
          <p:txBody>
            <a:bodyPr/>
            <a:lstStyle/>
            <a:p>
              <a:endParaRPr lang="en-GB" b="1"/>
            </a:p>
          </p:txBody>
        </p:sp>
        <p:sp>
          <p:nvSpPr>
            <p:cNvPr id="42004" name="Freeform 9"/>
            <p:cNvSpPr>
              <a:spLocks/>
            </p:cNvSpPr>
            <p:nvPr/>
          </p:nvSpPr>
          <p:spPr bwMode="auto">
            <a:xfrm>
              <a:off x="2775" y="1753"/>
              <a:ext cx="862" cy="196"/>
            </a:xfrm>
            <a:custGeom>
              <a:avLst/>
              <a:gdLst>
                <a:gd name="T0" fmla="*/ 861 w 862"/>
                <a:gd name="T1" fmla="*/ 148 h 196"/>
                <a:gd name="T2" fmla="*/ 845 w 862"/>
                <a:gd name="T3" fmla="*/ 185 h 196"/>
                <a:gd name="T4" fmla="*/ 844 w 862"/>
                <a:gd name="T5" fmla="*/ 190 h 196"/>
                <a:gd name="T6" fmla="*/ 693 w 862"/>
                <a:gd name="T7" fmla="*/ 195 h 196"/>
                <a:gd name="T8" fmla="*/ 53 w 862"/>
                <a:gd name="T9" fmla="*/ 101 h 196"/>
                <a:gd name="T10" fmla="*/ 0 w 862"/>
                <a:gd name="T11" fmla="*/ 39 h 196"/>
                <a:gd name="T12" fmla="*/ 2 w 862"/>
                <a:gd name="T13" fmla="*/ 38 h 196"/>
                <a:gd name="T14" fmla="*/ 4 w 862"/>
                <a:gd name="T15" fmla="*/ 38 h 196"/>
                <a:gd name="T16" fmla="*/ 9 w 862"/>
                <a:gd name="T17" fmla="*/ 36 h 196"/>
                <a:gd name="T18" fmla="*/ 17 w 862"/>
                <a:gd name="T19" fmla="*/ 33 h 196"/>
                <a:gd name="T20" fmla="*/ 25 w 862"/>
                <a:gd name="T21" fmla="*/ 30 h 196"/>
                <a:gd name="T22" fmla="*/ 38 w 862"/>
                <a:gd name="T23" fmla="*/ 28 h 196"/>
                <a:gd name="T24" fmla="*/ 50 w 862"/>
                <a:gd name="T25" fmla="*/ 24 h 196"/>
                <a:gd name="T26" fmla="*/ 65 w 862"/>
                <a:gd name="T27" fmla="*/ 21 h 196"/>
                <a:gd name="T28" fmla="*/ 82 w 862"/>
                <a:gd name="T29" fmla="*/ 17 h 196"/>
                <a:gd name="T30" fmla="*/ 100 w 862"/>
                <a:gd name="T31" fmla="*/ 14 h 196"/>
                <a:gd name="T32" fmla="*/ 120 w 862"/>
                <a:gd name="T33" fmla="*/ 10 h 196"/>
                <a:gd name="T34" fmla="*/ 143 w 862"/>
                <a:gd name="T35" fmla="*/ 7 h 196"/>
                <a:gd name="T36" fmla="*/ 165 w 862"/>
                <a:gd name="T37" fmla="*/ 5 h 196"/>
                <a:gd name="T38" fmla="*/ 190 w 862"/>
                <a:gd name="T39" fmla="*/ 2 h 196"/>
                <a:gd name="T40" fmla="*/ 216 w 862"/>
                <a:gd name="T41" fmla="*/ 1 h 196"/>
                <a:gd name="T42" fmla="*/ 245 w 862"/>
                <a:gd name="T43" fmla="*/ 1 h 196"/>
                <a:gd name="T44" fmla="*/ 274 w 862"/>
                <a:gd name="T45" fmla="*/ 0 h 196"/>
                <a:gd name="T46" fmla="*/ 306 w 862"/>
                <a:gd name="T47" fmla="*/ 0 h 196"/>
                <a:gd name="T48" fmla="*/ 337 w 862"/>
                <a:gd name="T49" fmla="*/ 2 h 196"/>
                <a:gd name="T50" fmla="*/ 371 w 862"/>
                <a:gd name="T51" fmla="*/ 4 h 196"/>
                <a:gd name="T52" fmla="*/ 406 w 862"/>
                <a:gd name="T53" fmla="*/ 7 h 196"/>
                <a:gd name="T54" fmla="*/ 443 w 862"/>
                <a:gd name="T55" fmla="*/ 12 h 196"/>
                <a:gd name="T56" fmla="*/ 479 w 862"/>
                <a:gd name="T57" fmla="*/ 18 h 196"/>
                <a:gd name="T58" fmla="*/ 517 w 862"/>
                <a:gd name="T59" fmla="*/ 25 h 196"/>
                <a:gd name="T60" fmla="*/ 557 w 862"/>
                <a:gd name="T61" fmla="*/ 35 h 196"/>
                <a:gd name="T62" fmla="*/ 598 w 862"/>
                <a:gd name="T63" fmla="*/ 45 h 196"/>
                <a:gd name="T64" fmla="*/ 639 w 862"/>
                <a:gd name="T65" fmla="*/ 59 h 196"/>
                <a:gd name="T66" fmla="*/ 682 w 862"/>
                <a:gd name="T67" fmla="*/ 72 h 196"/>
                <a:gd name="T68" fmla="*/ 725 w 862"/>
                <a:gd name="T69" fmla="*/ 88 h 196"/>
                <a:gd name="T70" fmla="*/ 769 w 862"/>
                <a:gd name="T71" fmla="*/ 106 h 196"/>
                <a:gd name="T72" fmla="*/ 814 w 862"/>
                <a:gd name="T73" fmla="*/ 126 h 196"/>
                <a:gd name="T74" fmla="*/ 861 w 862"/>
                <a:gd name="T75" fmla="*/ 148 h 19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62"/>
                <a:gd name="T115" fmla="*/ 0 h 196"/>
                <a:gd name="T116" fmla="*/ 862 w 862"/>
                <a:gd name="T117" fmla="*/ 196 h 19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62" h="196">
                  <a:moveTo>
                    <a:pt x="861" y="148"/>
                  </a:moveTo>
                  <a:lnTo>
                    <a:pt x="845" y="185"/>
                  </a:lnTo>
                  <a:lnTo>
                    <a:pt x="844" y="190"/>
                  </a:lnTo>
                  <a:lnTo>
                    <a:pt x="693" y="195"/>
                  </a:lnTo>
                  <a:lnTo>
                    <a:pt x="53" y="101"/>
                  </a:lnTo>
                  <a:lnTo>
                    <a:pt x="0" y="39"/>
                  </a:lnTo>
                  <a:lnTo>
                    <a:pt x="2" y="38"/>
                  </a:lnTo>
                  <a:lnTo>
                    <a:pt x="4" y="38"/>
                  </a:lnTo>
                  <a:lnTo>
                    <a:pt x="9" y="36"/>
                  </a:lnTo>
                  <a:lnTo>
                    <a:pt x="17" y="33"/>
                  </a:lnTo>
                  <a:lnTo>
                    <a:pt x="25" y="30"/>
                  </a:lnTo>
                  <a:lnTo>
                    <a:pt x="38" y="28"/>
                  </a:lnTo>
                  <a:lnTo>
                    <a:pt x="50" y="24"/>
                  </a:lnTo>
                  <a:lnTo>
                    <a:pt x="65" y="21"/>
                  </a:lnTo>
                  <a:lnTo>
                    <a:pt x="82" y="17"/>
                  </a:lnTo>
                  <a:lnTo>
                    <a:pt x="100" y="14"/>
                  </a:lnTo>
                  <a:lnTo>
                    <a:pt x="120" y="10"/>
                  </a:lnTo>
                  <a:lnTo>
                    <a:pt x="143" y="7"/>
                  </a:lnTo>
                  <a:lnTo>
                    <a:pt x="165" y="5"/>
                  </a:lnTo>
                  <a:lnTo>
                    <a:pt x="190" y="2"/>
                  </a:lnTo>
                  <a:lnTo>
                    <a:pt x="216" y="1"/>
                  </a:lnTo>
                  <a:lnTo>
                    <a:pt x="245" y="1"/>
                  </a:lnTo>
                  <a:lnTo>
                    <a:pt x="274" y="0"/>
                  </a:lnTo>
                  <a:lnTo>
                    <a:pt x="306" y="0"/>
                  </a:lnTo>
                  <a:lnTo>
                    <a:pt x="337" y="2"/>
                  </a:lnTo>
                  <a:lnTo>
                    <a:pt x="371" y="4"/>
                  </a:lnTo>
                  <a:lnTo>
                    <a:pt x="406" y="7"/>
                  </a:lnTo>
                  <a:lnTo>
                    <a:pt x="443" y="12"/>
                  </a:lnTo>
                  <a:lnTo>
                    <a:pt x="479" y="18"/>
                  </a:lnTo>
                  <a:lnTo>
                    <a:pt x="517" y="25"/>
                  </a:lnTo>
                  <a:lnTo>
                    <a:pt x="557" y="35"/>
                  </a:lnTo>
                  <a:lnTo>
                    <a:pt x="598" y="45"/>
                  </a:lnTo>
                  <a:lnTo>
                    <a:pt x="639" y="59"/>
                  </a:lnTo>
                  <a:lnTo>
                    <a:pt x="682" y="72"/>
                  </a:lnTo>
                  <a:lnTo>
                    <a:pt x="725" y="88"/>
                  </a:lnTo>
                  <a:lnTo>
                    <a:pt x="769" y="106"/>
                  </a:lnTo>
                  <a:lnTo>
                    <a:pt x="814" y="126"/>
                  </a:lnTo>
                  <a:lnTo>
                    <a:pt x="861" y="148"/>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05" name="Freeform 10"/>
            <p:cNvSpPr>
              <a:spLocks/>
            </p:cNvSpPr>
            <p:nvPr/>
          </p:nvSpPr>
          <p:spPr bwMode="auto">
            <a:xfrm>
              <a:off x="1596" y="2054"/>
              <a:ext cx="2482" cy="188"/>
            </a:xfrm>
            <a:custGeom>
              <a:avLst/>
              <a:gdLst>
                <a:gd name="T0" fmla="*/ 50 w 2482"/>
                <a:gd name="T1" fmla="*/ 183 h 188"/>
                <a:gd name="T2" fmla="*/ 150 w 2482"/>
                <a:gd name="T3" fmla="*/ 185 h 188"/>
                <a:gd name="T4" fmla="*/ 251 w 2482"/>
                <a:gd name="T5" fmla="*/ 184 h 188"/>
                <a:gd name="T6" fmla="*/ 350 w 2482"/>
                <a:gd name="T7" fmla="*/ 187 h 188"/>
                <a:gd name="T8" fmla="*/ 450 w 2482"/>
                <a:gd name="T9" fmla="*/ 185 h 188"/>
                <a:gd name="T10" fmla="*/ 551 w 2482"/>
                <a:gd name="T11" fmla="*/ 185 h 188"/>
                <a:gd name="T12" fmla="*/ 651 w 2482"/>
                <a:gd name="T13" fmla="*/ 184 h 188"/>
                <a:gd name="T14" fmla="*/ 752 w 2482"/>
                <a:gd name="T15" fmla="*/ 183 h 188"/>
                <a:gd name="T16" fmla="*/ 851 w 2482"/>
                <a:gd name="T17" fmla="*/ 180 h 188"/>
                <a:gd name="T18" fmla="*/ 953 w 2482"/>
                <a:gd name="T19" fmla="*/ 180 h 188"/>
                <a:gd name="T20" fmla="*/ 1052 w 2482"/>
                <a:gd name="T21" fmla="*/ 177 h 188"/>
                <a:gd name="T22" fmla="*/ 1152 w 2482"/>
                <a:gd name="T23" fmla="*/ 176 h 188"/>
                <a:gd name="T24" fmla="*/ 1252 w 2482"/>
                <a:gd name="T25" fmla="*/ 176 h 188"/>
                <a:gd name="T26" fmla="*/ 1351 w 2482"/>
                <a:gd name="T27" fmla="*/ 176 h 188"/>
                <a:gd name="T28" fmla="*/ 1449 w 2482"/>
                <a:gd name="T29" fmla="*/ 174 h 188"/>
                <a:gd name="T30" fmla="*/ 1547 w 2482"/>
                <a:gd name="T31" fmla="*/ 176 h 188"/>
                <a:gd name="T32" fmla="*/ 1644 w 2482"/>
                <a:gd name="T33" fmla="*/ 176 h 188"/>
                <a:gd name="T34" fmla="*/ 1728 w 2482"/>
                <a:gd name="T35" fmla="*/ 178 h 188"/>
                <a:gd name="T36" fmla="*/ 1801 w 2482"/>
                <a:gd name="T37" fmla="*/ 178 h 188"/>
                <a:gd name="T38" fmla="*/ 1862 w 2482"/>
                <a:gd name="T39" fmla="*/ 179 h 188"/>
                <a:gd name="T40" fmla="*/ 1914 w 2482"/>
                <a:gd name="T41" fmla="*/ 178 h 188"/>
                <a:gd name="T42" fmla="*/ 1955 w 2482"/>
                <a:gd name="T43" fmla="*/ 178 h 188"/>
                <a:gd name="T44" fmla="*/ 1989 w 2482"/>
                <a:gd name="T45" fmla="*/ 178 h 188"/>
                <a:gd name="T46" fmla="*/ 2014 w 2482"/>
                <a:gd name="T47" fmla="*/ 178 h 188"/>
                <a:gd name="T48" fmla="*/ 2034 w 2482"/>
                <a:gd name="T49" fmla="*/ 177 h 188"/>
                <a:gd name="T50" fmla="*/ 2047 w 2482"/>
                <a:gd name="T51" fmla="*/ 175 h 188"/>
                <a:gd name="T52" fmla="*/ 2057 w 2482"/>
                <a:gd name="T53" fmla="*/ 175 h 188"/>
                <a:gd name="T54" fmla="*/ 2061 w 2482"/>
                <a:gd name="T55" fmla="*/ 176 h 188"/>
                <a:gd name="T56" fmla="*/ 2063 w 2482"/>
                <a:gd name="T57" fmla="*/ 174 h 188"/>
                <a:gd name="T58" fmla="*/ 2062 w 2482"/>
                <a:gd name="T59" fmla="*/ 176 h 188"/>
                <a:gd name="T60" fmla="*/ 2069 w 2482"/>
                <a:gd name="T61" fmla="*/ 175 h 188"/>
                <a:gd name="T62" fmla="*/ 2085 w 2482"/>
                <a:gd name="T63" fmla="*/ 175 h 188"/>
                <a:gd name="T64" fmla="*/ 2109 w 2482"/>
                <a:gd name="T65" fmla="*/ 176 h 188"/>
                <a:gd name="T66" fmla="*/ 2134 w 2482"/>
                <a:gd name="T67" fmla="*/ 175 h 188"/>
                <a:gd name="T68" fmla="*/ 2164 w 2482"/>
                <a:gd name="T69" fmla="*/ 175 h 188"/>
                <a:gd name="T70" fmla="*/ 2191 w 2482"/>
                <a:gd name="T71" fmla="*/ 176 h 188"/>
                <a:gd name="T72" fmla="*/ 2216 w 2482"/>
                <a:gd name="T73" fmla="*/ 175 h 188"/>
                <a:gd name="T74" fmla="*/ 2233 w 2482"/>
                <a:gd name="T75" fmla="*/ 174 h 188"/>
                <a:gd name="T76" fmla="*/ 2245 w 2482"/>
                <a:gd name="T77" fmla="*/ 172 h 188"/>
                <a:gd name="T78" fmla="*/ 2270 w 2482"/>
                <a:gd name="T79" fmla="*/ 169 h 188"/>
                <a:gd name="T80" fmla="*/ 2302 w 2482"/>
                <a:gd name="T81" fmla="*/ 162 h 188"/>
                <a:gd name="T82" fmla="*/ 2340 w 2482"/>
                <a:gd name="T83" fmla="*/ 152 h 188"/>
                <a:gd name="T84" fmla="*/ 2380 w 2482"/>
                <a:gd name="T85" fmla="*/ 140 h 188"/>
                <a:gd name="T86" fmla="*/ 2418 w 2482"/>
                <a:gd name="T87" fmla="*/ 123 h 188"/>
                <a:gd name="T88" fmla="*/ 2451 w 2482"/>
                <a:gd name="T89" fmla="*/ 101 h 188"/>
                <a:gd name="T90" fmla="*/ 2465 w 2482"/>
                <a:gd name="T91" fmla="*/ 52 h 188"/>
                <a:gd name="T92" fmla="*/ 2479 w 2482"/>
                <a:gd name="T93" fmla="*/ 0 h 188"/>
                <a:gd name="T94" fmla="*/ 33 w 2482"/>
                <a:gd name="T95" fmla="*/ 110 h 188"/>
                <a:gd name="T96" fmla="*/ 32 w 2482"/>
                <a:gd name="T97" fmla="*/ 134 h 188"/>
                <a:gd name="T98" fmla="*/ 29 w 2482"/>
                <a:gd name="T99" fmla="*/ 157 h 188"/>
                <a:gd name="T100" fmla="*/ 16 w 2482"/>
                <a:gd name="T101" fmla="*/ 176 h 18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482"/>
                <a:gd name="T154" fmla="*/ 0 h 188"/>
                <a:gd name="T155" fmla="*/ 2482 w 2482"/>
                <a:gd name="T156" fmla="*/ 188 h 18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482" h="188">
                  <a:moveTo>
                    <a:pt x="0" y="182"/>
                  </a:moveTo>
                  <a:lnTo>
                    <a:pt x="50" y="183"/>
                  </a:lnTo>
                  <a:lnTo>
                    <a:pt x="100" y="184"/>
                  </a:lnTo>
                  <a:lnTo>
                    <a:pt x="150" y="185"/>
                  </a:lnTo>
                  <a:lnTo>
                    <a:pt x="200" y="186"/>
                  </a:lnTo>
                  <a:lnTo>
                    <a:pt x="251" y="184"/>
                  </a:lnTo>
                  <a:lnTo>
                    <a:pt x="301" y="185"/>
                  </a:lnTo>
                  <a:lnTo>
                    <a:pt x="350" y="187"/>
                  </a:lnTo>
                  <a:lnTo>
                    <a:pt x="401" y="186"/>
                  </a:lnTo>
                  <a:lnTo>
                    <a:pt x="450" y="185"/>
                  </a:lnTo>
                  <a:lnTo>
                    <a:pt x="501" y="185"/>
                  </a:lnTo>
                  <a:lnTo>
                    <a:pt x="551" y="185"/>
                  </a:lnTo>
                  <a:lnTo>
                    <a:pt x="601" y="184"/>
                  </a:lnTo>
                  <a:lnTo>
                    <a:pt x="651" y="184"/>
                  </a:lnTo>
                  <a:lnTo>
                    <a:pt x="700" y="182"/>
                  </a:lnTo>
                  <a:lnTo>
                    <a:pt x="752" y="183"/>
                  </a:lnTo>
                  <a:lnTo>
                    <a:pt x="801" y="182"/>
                  </a:lnTo>
                  <a:lnTo>
                    <a:pt x="851" y="180"/>
                  </a:lnTo>
                  <a:lnTo>
                    <a:pt x="903" y="180"/>
                  </a:lnTo>
                  <a:lnTo>
                    <a:pt x="953" y="180"/>
                  </a:lnTo>
                  <a:lnTo>
                    <a:pt x="1003" y="179"/>
                  </a:lnTo>
                  <a:lnTo>
                    <a:pt x="1052" y="177"/>
                  </a:lnTo>
                  <a:lnTo>
                    <a:pt x="1102" y="176"/>
                  </a:lnTo>
                  <a:lnTo>
                    <a:pt x="1152" y="176"/>
                  </a:lnTo>
                  <a:lnTo>
                    <a:pt x="1203" y="175"/>
                  </a:lnTo>
                  <a:lnTo>
                    <a:pt x="1252" y="176"/>
                  </a:lnTo>
                  <a:lnTo>
                    <a:pt x="1301" y="176"/>
                  </a:lnTo>
                  <a:lnTo>
                    <a:pt x="1351" y="176"/>
                  </a:lnTo>
                  <a:lnTo>
                    <a:pt x="1399" y="175"/>
                  </a:lnTo>
                  <a:lnTo>
                    <a:pt x="1449" y="174"/>
                  </a:lnTo>
                  <a:lnTo>
                    <a:pt x="1498" y="175"/>
                  </a:lnTo>
                  <a:lnTo>
                    <a:pt x="1547" y="176"/>
                  </a:lnTo>
                  <a:lnTo>
                    <a:pt x="1597" y="175"/>
                  </a:lnTo>
                  <a:lnTo>
                    <a:pt x="1644" y="176"/>
                  </a:lnTo>
                  <a:lnTo>
                    <a:pt x="1689" y="177"/>
                  </a:lnTo>
                  <a:lnTo>
                    <a:pt x="1728" y="178"/>
                  </a:lnTo>
                  <a:lnTo>
                    <a:pt x="1767" y="179"/>
                  </a:lnTo>
                  <a:lnTo>
                    <a:pt x="1801" y="178"/>
                  </a:lnTo>
                  <a:lnTo>
                    <a:pt x="1832" y="179"/>
                  </a:lnTo>
                  <a:lnTo>
                    <a:pt x="1862" y="179"/>
                  </a:lnTo>
                  <a:lnTo>
                    <a:pt x="1888" y="180"/>
                  </a:lnTo>
                  <a:lnTo>
                    <a:pt x="1914" y="178"/>
                  </a:lnTo>
                  <a:lnTo>
                    <a:pt x="1936" y="178"/>
                  </a:lnTo>
                  <a:lnTo>
                    <a:pt x="1955" y="178"/>
                  </a:lnTo>
                  <a:lnTo>
                    <a:pt x="1973" y="178"/>
                  </a:lnTo>
                  <a:lnTo>
                    <a:pt x="1989" y="178"/>
                  </a:lnTo>
                  <a:lnTo>
                    <a:pt x="2002" y="178"/>
                  </a:lnTo>
                  <a:lnTo>
                    <a:pt x="2014" y="178"/>
                  </a:lnTo>
                  <a:lnTo>
                    <a:pt x="2024" y="177"/>
                  </a:lnTo>
                  <a:lnTo>
                    <a:pt x="2034" y="177"/>
                  </a:lnTo>
                  <a:lnTo>
                    <a:pt x="2042" y="176"/>
                  </a:lnTo>
                  <a:lnTo>
                    <a:pt x="2047" y="175"/>
                  </a:lnTo>
                  <a:lnTo>
                    <a:pt x="2053" y="176"/>
                  </a:lnTo>
                  <a:lnTo>
                    <a:pt x="2057" y="175"/>
                  </a:lnTo>
                  <a:lnTo>
                    <a:pt x="2060" y="176"/>
                  </a:lnTo>
                  <a:lnTo>
                    <a:pt x="2061" y="176"/>
                  </a:lnTo>
                  <a:lnTo>
                    <a:pt x="2062" y="175"/>
                  </a:lnTo>
                  <a:lnTo>
                    <a:pt x="2063" y="174"/>
                  </a:lnTo>
                  <a:lnTo>
                    <a:pt x="2062" y="175"/>
                  </a:lnTo>
                  <a:lnTo>
                    <a:pt x="2062" y="176"/>
                  </a:lnTo>
                  <a:lnTo>
                    <a:pt x="2064" y="176"/>
                  </a:lnTo>
                  <a:lnTo>
                    <a:pt x="2069" y="175"/>
                  </a:lnTo>
                  <a:lnTo>
                    <a:pt x="2077" y="176"/>
                  </a:lnTo>
                  <a:lnTo>
                    <a:pt x="2085" y="175"/>
                  </a:lnTo>
                  <a:lnTo>
                    <a:pt x="2096" y="176"/>
                  </a:lnTo>
                  <a:lnTo>
                    <a:pt x="2109" y="176"/>
                  </a:lnTo>
                  <a:lnTo>
                    <a:pt x="2121" y="176"/>
                  </a:lnTo>
                  <a:lnTo>
                    <a:pt x="2134" y="175"/>
                  </a:lnTo>
                  <a:lnTo>
                    <a:pt x="2150" y="177"/>
                  </a:lnTo>
                  <a:lnTo>
                    <a:pt x="2164" y="175"/>
                  </a:lnTo>
                  <a:lnTo>
                    <a:pt x="2178" y="176"/>
                  </a:lnTo>
                  <a:lnTo>
                    <a:pt x="2191" y="176"/>
                  </a:lnTo>
                  <a:lnTo>
                    <a:pt x="2203" y="176"/>
                  </a:lnTo>
                  <a:lnTo>
                    <a:pt x="2216" y="175"/>
                  </a:lnTo>
                  <a:lnTo>
                    <a:pt x="2225" y="175"/>
                  </a:lnTo>
                  <a:lnTo>
                    <a:pt x="2233" y="174"/>
                  </a:lnTo>
                  <a:lnTo>
                    <a:pt x="2237" y="172"/>
                  </a:lnTo>
                  <a:lnTo>
                    <a:pt x="2245" y="172"/>
                  </a:lnTo>
                  <a:lnTo>
                    <a:pt x="2257" y="170"/>
                  </a:lnTo>
                  <a:lnTo>
                    <a:pt x="2270" y="169"/>
                  </a:lnTo>
                  <a:lnTo>
                    <a:pt x="2286" y="165"/>
                  </a:lnTo>
                  <a:lnTo>
                    <a:pt x="2302" y="162"/>
                  </a:lnTo>
                  <a:lnTo>
                    <a:pt x="2321" y="159"/>
                  </a:lnTo>
                  <a:lnTo>
                    <a:pt x="2340" y="152"/>
                  </a:lnTo>
                  <a:lnTo>
                    <a:pt x="2359" y="147"/>
                  </a:lnTo>
                  <a:lnTo>
                    <a:pt x="2380" y="140"/>
                  </a:lnTo>
                  <a:lnTo>
                    <a:pt x="2400" y="131"/>
                  </a:lnTo>
                  <a:lnTo>
                    <a:pt x="2418" y="123"/>
                  </a:lnTo>
                  <a:lnTo>
                    <a:pt x="2437" y="113"/>
                  </a:lnTo>
                  <a:lnTo>
                    <a:pt x="2451" y="101"/>
                  </a:lnTo>
                  <a:lnTo>
                    <a:pt x="2466" y="89"/>
                  </a:lnTo>
                  <a:lnTo>
                    <a:pt x="2465" y="52"/>
                  </a:lnTo>
                  <a:lnTo>
                    <a:pt x="2481" y="47"/>
                  </a:lnTo>
                  <a:lnTo>
                    <a:pt x="2479" y="0"/>
                  </a:lnTo>
                  <a:lnTo>
                    <a:pt x="34" y="97"/>
                  </a:lnTo>
                  <a:lnTo>
                    <a:pt x="33" y="110"/>
                  </a:lnTo>
                  <a:lnTo>
                    <a:pt x="32" y="121"/>
                  </a:lnTo>
                  <a:lnTo>
                    <a:pt x="32" y="134"/>
                  </a:lnTo>
                  <a:lnTo>
                    <a:pt x="32" y="146"/>
                  </a:lnTo>
                  <a:lnTo>
                    <a:pt x="29" y="157"/>
                  </a:lnTo>
                  <a:lnTo>
                    <a:pt x="24" y="167"/>
                  </a:lnTo>
                  <a:lnTo>
                    <a:pt x="16" y="176"/>
                  </a:lnTo>
                  <a:lnTo>
                    <a:pt x="0" y="182"/>
                  </a:lnTo>
                </a:path>
              </a:pathLst>
            </a:custGeom>
            <a:solidFill>
              <a:srgbClr val="FF0000"/>
            </a:solidFill>
            <a:ln w="12700" cap="rnd" cmpd="sng">
              <a:noFill/>
              <a:prstDash val="solid"/>
              <a:round/>
              <a:headEnd type="none" w="med" len="med"/>
              <a:tailEnd type="none" w="med" len="med"/>
            </a:ln>
          </p:spPr>
          <p:txBody>
            <a:bodyPr/>
            <a:lstStyle/>
            <a:p>
              <a:endParaRPr lang="en-GB" b="1"/>
            </a:p>
          </p:txBody>
        </p:sp>
        <p:sp>
          <p:nvSpPr>
            <p:cNvPr id="42006" name="Freeform 11"/>
            <p:cNvSpPr>
              <a:spLocks/>
            </p:cNvSpPr>
            <p:nvPr/>
          </p:nvSpPr>
          <p:spPr bwMode="auto">
            <a:xfrm>
              <a:off x="1594" y="2056"/>
              <a:ext cx="2490" cy="191"/>
            </a:xfrm>
            <a:custGeom>
              <a:avLst/>
              <a:gdLst>
                <a:gd name="T0" fmla="*/ 0 w 2490"/>
                <a:gd name="T1" fmla="*/ 186 h 191"/>
                <a:gd name="T2" fmla="*/ 100 w 2490"/>
                <a:gd name="T3" fmla="*/ 188 h 191"/>
                <a:gd name="T4" fmla="*/ 200 w 2490"/>
                <a:gd name="T5" fmla="*/ 190 h 191"/>
                <a:gd name="T6" fmla="*/ 301 w 2490"/>
                <a:gd name="T7" fmla="*/ 189 h 191"/>
                <a:gd name="T8" fmla="*/ 402 w 2490"/>
                <a:gd name="T9" fmla="*/ 189 h 191"/>
                <a:gd name="T10" fmla="*/ 502 w 2490"/>
                <a:gd name="T11" fmla="*/ 188 h 191"/>
                <a:gd name="T12" fmla="*/ 602 w 2490"/>
                <a:gd name="T13" fmla="*/ 187 h 191"/>
                <a:gd name="T14" fmla="*/ 703 w 2490"/>
                <a:gd name="T15" fmla="*/ 185 h 191"/>
                <a:gd name="T16" fmla="*/ 804 w 2490"/>
                <a:gd name="T17" fmla="*/ 185 h 191"/>
                <a:gd name="T18" fmla="*/ 904 w 2490"/>
                <a:gd name="T19" fmla="*/ 183 h 191"/>
                <a:gd name="T20" fmla="*/ 1006 w 2490"/>
                <a:gd name="T21" fmla="*/ 181 h 191"/>
                <a:gd name="T22" fmla="*/ 1105 w 2490"/>
                <a:gd name="T23" fmla="*/ 179 h 191"/>
                <a:gd name="T24" fmla="*/ 1205 w 2490"/>
                <a:gd name="T25" fmla="*/ 178 h 191"/>
                <a:gd name="T26" fmla="*/ 1305 w 2490"/>
                <a:gd name="T27" fmla="*/ 177 h 191"/>
                <a:gd name="T28" fmla="*/ 1403 w 2490"/>
                <a:gd name="T29" fmla="*/ 177 h 191"/>
                <a:gd name="T30" fmla="*/ 1503 w 2490"/>
                <a:gd name="T31" fmla="*/ 177 h 191"/>
                <a:gd name="T32" fmla="*/ 1600 w 2490"/>
                <a:gd name="T33" fmla="*/ 178 h 191"/>
                <a:gd name="T34" fmla="*/ 1693 w 2490"/>
                <a:gd name="T35" fmla="*/ 179 h 191"/>
                <a:gd name="T36" fmla="*/ 1772 w 2490"/>
                <a:gd name="T37" fmla="*/ 180 h 191"/>
                <a:gd name="T38" fmla="*/ 1838 w 2490"/>
                <a:gd name="T39" fmla="*/ 181 h 191"/>
                <a:gd name="T40" fmla="*/ 1895 w 2490"/>
                <a:gd name="T41" fmla="*/ 182 h 191"/>
                <a:gd name="T42" fmla="*/ 1941 w 2490"/>
                <a:gd name="T43" fmla="*/ 180 h 191"/>
                <a:gd name="T44" fmla="*/ 1979 w 2490"/>
                <a:gd name="T45" fmla="*/ 181 h 191"/>
                <a:gd name="T46" fmla="*/ 2008 w 2490"/>
                <a:gd name="T47" fmla="*/ 180 h 191"/>
                <a:gd name="T48" fmla="*/ 2031 w 2490"/>
                <a:gd name="T49" fmla="*/ 179 h 191"/>
                <a:gd name="T50" fmla="*/ 2047 w 2490"/>
                <a:gd name="T51" fmla="*/ 178 h 191"/>
                <a:gd name="T52" fmla="*/ 2059 w 2490"/>
                <a:gd name="T53" fmla="*/ 177 h 191"/>
                <a:gd name="T54" fmla="*/ 2064 w 2490"/>
                <a:gd name="T55" fmla="*/ 178 h 191"/>
                <a:gd name="T56" fmla="*/ 2069 w 2490"/>
                <a:gd name="T57" fmla="*/ 177 h 191"/>
                <a:gd name="T58" fmla="*/ 2069 w 2490"/>
                <a:gd name="T59" fmla="*/ 177 h 191"/>
                <a:gd name="T60" fmla="*/ 2071 w 2490"/>
                <a:gd name="T61" fmla="*/ 178 h 191"/>
                <a:gd name="T62" fmla="*/ 2082 w 2490"/>
                <a:gd name="T63" fmla="*/ 177 h 191"/>
                <a:gd name="T64" fmla="*/ 2102 w 2490"/>
                <a:gd name="T65" fmla="*/ 178 h 191"/>
                <a:gd name="T66" fmla="*/ 2128 w 2490"/>
                <a:gd name="T67" fmla="*/ 178 h 191"/>
                <a:gd name="T68" fmla="*/ 2155 w 2490"/>
                <a:gd name="T69" fmla="*/ 179 h 191"/>
                <a:gd name="T70" fmla="*/ 2184 w 2490"/>
                <a:gd name="T71" fmla="*/ 178 h 191"/>
                <a:gd name="T72" fmla="*/ 2210 w 2490"/>
                <a:gd name="T73" fmla="*/ 177 h 191"/>
                <a:gd name="T74" fmla="*/ 2232 w 2490"/>
                <a:gd name="T75" fmla="*/ 176 h 191"/>
                <a:gd name="T76" fmla="*/ 2244 w 2490"/>
                <a:gd name="T77" fmla="*/ 173 h 191"/>
                <a:gd name="T78" fmla="*/ 2262 w 2490"/>
                <a:gd name="T79" fmla="*/ 172 h 191"/>
                <a:gd name="T80" fmla="*/ 2293 w 2490"/>
                <a:gd name="T81" fmla="*/ 167 h 191"/>
                <a:gd name="T82" fmla="*/ 2328 w 2490"/>
                <a:gd name="T83" fmla="*/ 160 h 191"/>
                <a:gd name="T84" fmla="*/ 2367 w 2490"/>
                <a:gd name="T85" fmla="*/ 148 h 191"/>
                <a:gd name="T86" fmla="*/ 2407 w 2490"/>
                <a:gd name="T87" fmla="*/ 133 h 191"/>
                <a:gd name="T88" fmla="*/ 2445 w 2490"/>
                <a:gd name="T89" fmla="*/ 114 h 191"/>
                <a:gd name="T90" fmla="*/ 2473 w 2490"/>
                <a:gd name="T91" fmla="*/ 89 h 191"/>
                <a:gd name="T92" fmla="*/ 2489 w 2490"/>
                <a:gd name="T93" fmla="*/ 48 h 191"/>
                <a:gd name="T94" fmla="*/ 34 w 2490"/>
                <a:gd name="T95" fmla="*/ 101 h 191"/>
                <a:gd name="T96" fmla="*/ 31 w 2490"/>
                <a:gd name="T97" fmla="*/ 125 h 191"/>
                <a:gd name="T98" fmla="*/ 32 w 2490"/>
                <a:gd name="T99" fmla="*/ 149 h 191"/>
                <a:gd name="T100" fmla="*/ 24 w 2490"/>
                <a:gd name="T101" fmla="*/ 170 h 191"/>
                <a:gd name="T102" fmla="*/ 0 w 2490"/>
                <a:gd name="T103" fmla="*/ 186 h 19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490"/>
                <a:gd name="T157" fmla="*/ 0 h 191"/>
                <a:gd name="T158" fmla="*/ 2490 w 2490"/>
                <a:gd name="T159" fmla="*/ 191 h 19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490" h="191">
                  <a:moveTo>
                    <a:pt x="0" y="186"/>
                  </a:moveTo>
                  <a:lnTo>
                    <a:pt x="0" y="186"/>
                  </a:lnTo>
                  <a:lnTo>
                    <a:pt x="50" y="187"/>
                  </a:lnTo>
                  <a:lnTo>
                    <a:pt x="100" y="188"/>
                  </a:lnTo>
                  <a:lnTo>
                    <a:pt x="150" y="189"/>
                  </a:lnTo>
                  <a:lnTo>
                    <a:pt x="200" y="190"/>
                  </a:lnTo>
                  <a:lnTo>
                    <a:pt x="251" y="189"/>
                  </a:lnTo>
                  <a:lnTo>
                    <a:pt x="301" y="189"/>
                  </a:lnTo>
                  <a:lnTo>
                    <a:pt x="350" y="190"/>
                  </a:lnTo>
                  <a:lnTo>
                    <a:pt x="402" y="189"/>
                  </a:lnTo>
                  <a:lnTo>
                    <a:pt x="452" y="189"/>
                  </a:lnTo>
                  <a:lnTo>
                    <a:pt x="502" y="188"/>
                  </a:lnTo>
                  <a:lnTo>
                    <a:pt x="553" y="188"/>
                  </a:lnTo>
                  <a:lnTo>
                    <a:pt x="602" y="187"/>
                  </a:lnTo>
                  <a:lnTo>
                    <a:pt x="653" y="186"/>
                  </a:lnTo>
                  <a:lnTo>
                    <a:pt x="703" y="185"/>
                  </a:lnTo>
                  <a:lnTo>
                    <a:pt x="753" y="186"/>
                  </a:lnTo>
                  <a:lnTo>
                    <a:pt x="804" y="185"/>
                  </a:lnTo>
                  <a:lnTo>
                    <a:pt x="854" y="183"/>
                  </a:lnTo>
                  <a:lnTo>
                    <a:pt x="904" y="183"/>
                  </a:lnTo>
                  <a:lnTo>
                    <a:pt x="955" y="181"/>
                  </a:lnTo>
                  <a:lnTo>
                    <a:pt x="1006" y="181"/>
                  </a:lnTo>
                  <a:lnTo>
                    <a:pt x="1056" y="180"/>
                  </a:lnTo>
                  <a:lnTo>
                    <a:pt x="1105" y="179"/>
                  </a:lnTo>
                  <a:lnTo>
                    <a:pt x="1156" y="179"/>
                  </a:lnTo>
                  <a:lnTo>
                    <a:pt x="1205" y="178"/>
                  </a:lnTo>
                  <a:lnTo>
                    <a:pt x="1256" y="177"/>
                  </a:lnTo>
                  <a:lnTo>
                    <a:pt x="1305" y="177"/>
                  </a:lnTo>
                  <a:lnTo>
                    <a:pt x="1355" y="178"/>
                  </a:lnTo>
                  <a:lnTo>
                    <a:pt x="1403" y="177"/>
                  </a:lnTo>
                  <a:lnTo>
                    <a:pt x="1454" y="177"/>
                  </a:lnTo>
                  <a:lnTo>
                    <a:pt x="1503" y="177"/>
                  </a:lnTo>
                  <a:lnTo>
                    <a:pt x="1552" y="178"/>
                  </a:lnTo>
                  <a:lnTo>
                    <a:pt x="1600" y="178"/>
                  </a:lnTo>
                  <a:lnTo>
                    <a:pt x="1648" y="179"/>
                  </a:lnTo>
                  <a:lnTo>
                    <a:pt x="1693" y="179"/>
                  </a:lnTo>
                  <a:lnTo>
                    <a:pt x="1732" y="180"/>
                  </a:lnTo>
                  <a:lnTo>
                    <a:pt x="1772" y="180"/>
                  </a:lnTo>
                  <a:lnTo>
                    <a:pt x="1807" y="181"/>
                  </a:lnTo>
                  <a:lnTo>
                    <a:pt x="1838" y="181"/>
                  </a:lnTo>
                  <a:lnTo>
                    <a:pt x="1868" y="180"/>
                  </a:lnTo>
                  <a:lnTo>
                    <a:pt x="1895" y="182"/>
                  </a:lnTo>
                  <a:lnTo>
                    <a:pt x="1919" y="181"/>
                  </a:lnTo>
                  <a:lnTo>
                    <a:pt x="1941" y="180"/>
                  </a:lnTo>
                  <a:lnTo>
                    <a:pt x="1961" y="180"/>
                  </a:lnTo>
                  <a:lnTo>
                    <a:pt x="1979" y="181"/>
                  </a:lnTo>
                  <a:lnTo>
                    <a:pt x="1994" y="179"/>
                  </a:lnTo>
                  <a:lnTo>
                    <a:pt x="2008" y="180"/>
                  </a:lnTo>
                  <a:lnTo>
                    <a:pt x="2020" y="180"/>
                  </a:lnTo>
                  <a:lnTo>
                    <a:pt x="2031" y="179"/>
                  </a:lnTo>
                  <a:lnTo>
                    <a:pt x="2040" y="179"/>
                  </a:lnTo>
                  <a:lnTo>
                    <a:pt x="2047" y="178"/>
                  </a:lnTo>
                  <a:lnTo>
                    <a:pt x="2053" y="177"/>
                  </a:lnTo>
                  <a:lnTo>
                    <a:pt x="2059" y="177"/>
                  </a:lnTo>
                  <a:lnTo>
                    <a:pt x="2063" y="178"/>
                  </a:lnTo>
                  <a:lnTo>
                    <a:pt x="2064" y="178"/>
                  </a:lnTo>
                  <a:lnTo>
                    <a:pt x="2066" y="177"/>
                  </a:lnTo>
                  <a:lnTo>
                    <a:pt x="2069" y="177"/>
                  </a:lnTo>
                  <a:lnTo>
                    <a:pt x="2069" y="176"/>
                  </a:lnTo>
                  <a:lnTo>
                    <a:pt x="2069" y="177"/>
                  </a:lnTo>
                  <a:lnTo>
                    <a:pt x="2068" y="178"/>
                  </a:lnTo>
                  <a:lnTo>
                    <a:pt x="2071" y="178"/>
                  </a:lnTo>
                  <a:lnTo>
                    <a:pt x="2075" y="177"/>
                  </a:lnTo>
                  <a:lnTo>
                    <a:pt x="2082" y="177"/>
                  </a:lnTo>
                  <a:lnTo>
                    <a:pt x="2091" y="178"/>
                  </a:lnTo>
                  <a:lnTo>
                    <a:pt x="2102" y="178"/>
                  </a:lnTo>
                  <a:lnTo>
                    <a:pt x="2114" y="178"/>
                  </a:lnTo>
                  <a:lnTo>
                    <a:pt x="2128" y="178"/>
                  </a:lnTo>
                  <a:lnTo>
                    <a:pt x="2140" y="177"/>
                  </a:lnTo>
                  <a:lnTo>
                    <a:pt x="2155" y="179"/>
                  </a:lnTo>
                  <a:lnTo>
                    <a:pt x="2169" y="177"/>
                  </a:lnTo>
                  <a:lnTo>
                    <a:pt x="2184" y="178"/>
                  </a:lnTo>
                  <a:lnTo>
                    <a:pt x="2198" y="177"/>
                  </a:lnTo>
                  <a:lnTo>
                    <a:pt x="2210" y="177"/>
                  </a:lnTo>
                  <a:lnTo>
                    <a:pt x="2222" y="175"/>
                  </a:lnTo>
                  <a:lnTo>
                    <a:pt x="2232" y="176"/>
                  </a:lnTo>
                  <a:lnTo>
                    <a:pt x="2240" y="175"/>
                  </a:lnTo>
                  <a:lnTo>
                    <a:pt x="2244" y="173"/>
                  </a:lnTo>
                  <a:lnTo>
                    <a:pt x="2252" y="173"/>
                  </a:lnTo>
                  <a:lnTo>
                    <a:pt x="2262" y="172"/>
                  </a:lnTo>
                  <a:lnTo>
                    <a:pt x="2276" y="170"/>
                  </a:lnTo>
                  <a:lnTo>
                    <a:pt x="2293" y="167"/>
                  </a:lnTo>
                  <a:lnTo>
                    <a:pt x="2309" y="163"/>
                  </a:lnTo>
                  <a:lnTo>
                    <a:pt x="2328" y="160"/>
                  </a:lnTo>
                  <a:lnTo>
                    <a:pt x="2347" y="153"/>
                  </a:lnTo>
                  <a:lnTo>
                    <a:pt x="2367" y="148"/>
                  </a:lnTo>
                  <a:lnTo>
                    <a:pt x="2388" y="141"/>
                  </a:lnTo>
                  <a:lnTo>
                    <a:pt x="2407" y="133"/>
                  </a:lnTo>
                  <a:lnTo>
                    <a:pt x="2425" y="124"/>
                  </a:lnTo>
                  <a:lnTo>
                    <a:pt x="2445" y="114"/>
                  </a:lnTo>
                  <a:lnTo>
                    <a:pt x="2459" y="102"/>
                  </a:lnTo>
                  <a:lnTo>
                    <a:pt x="2473" y="89"/>
                  </a:lnTo>
                  <a:lnTo>
                    <a:pt x="2472" y="52"/>
                  </a:lnTo>
                  <a:lnTo>
                    <a:pt x="2489" y="48"/>
                  </a:lnTo>
                  <a:lnTo>
                    <a:pt x="2487" y="0"/>
                  </a:lnTo>
                  <a:lnTo>
                    <a:pt x="34" y="101"/>
                  </a:lnTo>
                  <a:lnTo>
                    <a:pt x="33" y="113"/>
                  </a:lnTo>
                  <a:lnTo>
                    <a:pt x="31" y="125"/>
                  </a:lnTo>
                  <a:lnTo>
                    <a:pt x="32" y="138"/>
                  </a:lnTo>
                  <a:lnTo>
                    <a:pt x="32" y="149"/>
                  </a:lnTo>
                  <a:lnTo>
                    <a:pt x="29" y="161"/>
                  </a:lnTo>
                  <a:lnTo>
                    <a:pt x="24" y="170"/>
                  </a:lnTo>
                  <a:lnTo>
                    <a:pt x="15" y="179"/>
                  </a:lnTo>
                  <a:lnTo>
                    <a:pt x="0" y="186"/>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07" name="Freeform 12"/>
            <p:cNvSpPr>
              <a:spLocks/>
            </p:cNvSpPr>
            <p:nvPr/>
          </p:nvSpPr>
          <p:spPr bwMode="auto">
            <a:xfrm>
              <a:off x="3528" y="2187"/>
              <a:ext cx="140" cy="114"/>
            </a:xfrm>
            <a:custGeom>
              <a:avLst/>
              <a:gdLst>
                <a:gd name="T0" fmla="*/ 79 w 140"/>
                <a:gd name="T1" fmla="*/ 26 h 114"/>
                <a:gd name="T2" fmla="*/ 72 w 140"/>
                <a:gd name="T3" fmla="*/ 38 h 114"/>
                <a:gd name="T4" fmla="*/ 61 w 140"/>
                <a:gd name="T5" fmla="*/ 44 h 114"/>
                <a:gd name="T6" fmla="*/ 51 w 140"/>
                <a:gd name="T7" fmla="*/ 53 h 114"/>
                <a:gd name="T8" fmla="*/ 35 w 140"/>
                <a:gd name="T9" fmla="*/ 56 h 114"/>
                <a:gd name="T10" fmla="*/ 22 w 140"/>
                <a:gd name="T11" fmla="*/ 59 h 114"/>
                <a:gd name="T12" fmla="*/ 12 w 140"/>
                <a:gd name="T13" fmla="*/ 60 h 114"/>
                <a:gd name="T14" fmla="*/ 3 w 140"/>
                <a:gd name="T15" fmla="*/ 60 h 114"/>
                <a:gd name="T16" fmla="*/ 1 w 140"/>
                <a:gd name="T17" fmla="*/ 59 h 114"/>
                <a:gd name="T18" fmla="*/ 0 w 140"/>
                <a:gd name="T19" fmla="*/ 113 h 114"/>
                <a:gd name="T20" fmla="*/ 2 w 140"/>
                <a:gd name="T21" fmla="*/ 112 h 114"/>
                <a:gd name="T22" fmla="*/ 7 w 140"/>
                <a:gd name="T23" fmla="*/ 112 h 114"/>
                <a:gd name="T24" fmla="*/ 12 w 140"/>
                <a:gd name="T25" fmla="*/ 113 h 114"/>
                <a:gd name="T26" fmla="*/ 20 w 140"/>
                <a:gd name="T27" fmla="*/ 112 h 114"/>
                <a:gd name="T28" fmla="*/ 29 w 140"/>
                <a:gd name="T29" fmla="*/ 111 h 114"/>
                <a:gd name="T30" fmla="*/ 39 w 140"/>
                <a:gd name="T31" fmla="*/ 109 h 114"/>
                <a:gd name="T32" fmla="*/ 50 w 140"/>
                <a:gd name="T33" fmla="*/ 106 h 114"/>
                <a:gd name="T34" fmla="*/ 61 w 140"/>
                <a:gd name="T35" fmla="*/ 103 h 114"/>
                <a:gd name="T36" fmla="*/ 74 w 140"/>
                <a:gd name="T37" fmla="*/ 99 h 114"/>
                <a:gd name="T38" fmla="*/ 85 w 140"/>
                <a:gd name="T39" fmla="*/ 94 h 114"/>
                <a:gd name="T40" fmla="*/ 97 w 140"/>
                <a:gd name="T41" fmla="*/ 87 h 114"/>
                <a:gd name="T42" fmla="*/ 109 w 140"/>
                <a:gd name="T43" fmla="*/ 78 h 114"/>
                <a:gd name="T44" fmla="*/ 118 w 140"/>
                <a:gd name="T45" fmla="*/ 68 h 114"/>
                <a:gd name="T46" fmla="*/ 127 w 140"/>
                <a:gd name="T47" fmla="*/ 58 h 114"/>
                <a:gd name="T48" fmla="*/ 132 w 140"/>
                <a:gd name="T49" fmla="*/ 46 h 114"/>
                <a:gd name="T50" fmla="*/ 139 w 140"/>
                <a:gd name="T51" fmla="*/ 30 h 114"/>
                <a:gd name="T52" fmla="*/ 139 w 140"/>
                <a:gd name="T53" fmla="*/ 26 h 114"/>
                <a:gd name="T54" fmla="*/ 138 w 140"/>
                <a:gd name="T55" fmla="*/ 21 h 114"/>
                <a:gd name="T56" fmla="*/ 135 w 140"/>
                <a:gd name="T57" fmla="*/ 16 h 114"/>
                <a:gd name="T58" fmla="*/ 132 w 140"/>
                <a:gd name="T59" fmla="*/ 12 h 114"/>
                <a:gd name="T60" fmla="*/ 128 w 140"/>
                <a:gd name="T61" fmla="*/ 6 h 114"/>
                <a:gd name="T62" fmla="*/ 125 w 140"/>
                <a:gd name="T63" fmla="*/ 2 h 114"/>
                <a:gd name="T64" fmla="*/ 120 w 140"/>
                <a:gd name="T65" fmla="*/ 0 h 114"/>
                <a:gd name="T66" fmla="*/ 113 w 140"/>
                <a:gd name="T67" fmla="*/ 0 h 114"/>
                <a:gd name="T68" fmla="*/ 108 w 140"/>
                <a:gd name="T69" fmla="*/ 1 h 114"/>
                <a:gd name="T70" fmla="*/ 101 w 140"/>
                <a:gd name="T71" fmla="*/ 3 h 114"/>
                <a:gd name="T72" fmla="*/ 97 w 140"/>
                <a:gd name="T73" fmla="*/ 3 h 114"/>
                <a:gd name="T74" fmla="*/ 91 w 140"/>
                <a:gd name="T75" fmla="*/ 6 h 114"/>
                <a:gd name="T76" fmla="*/ 88 w 140"/>
                <a:gd name="T77" fmla="*/ 10 h 114"/>
                <a:gd name="T78" fmla="*/ 84 w 140"/>
                <a:gd name="T79" fmla="*/ 13 h 114"/>
                <a:gd name="T80" fmla="*/ 81 w 140"/>
                <a:gd name="T81" fmla="*/ 19 h 114"/>
                <a:gd name="T82" fmla="*/ 79 w 140"/>
                <a:gd name="T83" fmla="*/ 26 h 1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0"/>
                <a:gd name="T127" fmla="*/ 0 h 114"/>
                <a:gd name="T128" fmla="*/ 140 w 140"/>
                <a:gd name="T129" fmla="*/ 114 h 1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0" h="114">
                  <a:moveTo>
                    <a:pt x="79" y="26"/>
                  </a:moveTo>
                  <a:lnTo>
                    <a:pt x="72" y="38"/>
                  </a:lnTo>
                  <a:lnTo>
                    <a:pt x="61" y="44"/>
                  </a:lnTo>
                  <a:lnTo>
                    <a:pt x="51" y="53"/>
                  </a:lnTo>
                  <a:lnTo>
                    <a:pt x="35" y="56"/>
                  </a:lnTo>
                  <a:lnTo>
                    <a:pt x="22" y="59"/>
                  </a:lnTo>
                  <a:lnTo>
                    <a:pt x="12" y="60"/>
                  </a:lnTo>
                  <a:lnTo>
                    <a:pt x="3" y="60"/>
                  </a:lnTo>
                  <a:lnTo>
                    <a:pt x="1" y="59"/>
                  </a:lnTo>
                  <a:lnTo>
                    <a:pt x="0" y="113"/>
                  </a:lnTo>
                  <a:lnTo>
                    <a:pt x="2" y="112"/>
                  </a:lnTo>
                  <a:lnTo>
                    <a:pt x="7" y="112"/>
                  </a:lnTo>
                  <a:lnTo>
                    <a:pt x="12" y="113"/>
                  </a:lnTo>
                  <a:lnTo>
                    <a:pt x="20" y="112"/>
                  </a:lnTo>
                  <a:lnTo>
                    <a:pt x="29" y="111"/>
                  </a:lnTo>
                  <a:lnTo>
                    <a:pt x="39" y="109"/>
                  </a:lnTo>
                  <a:lnTo>
                    <a:pt x="50" y="106"/>
                  </a:lnTo>
                  <a:lnTo>
                    <a:pt x="61" y="103"/>
                  </a:lnTo>
                  <a:lnTo>
                    <a:pt x="74" y="99"/>
                  </a:lnTo>
                  <a:lnTo>
                    <a:pt x="85" y="94"/>
                  </a:lnTo>
                  <a:lnTo>
                    <a:pt x="97" y="87"/>
                  </a:lnTo>
                  <a:lnTo>
                    <a:pt x="109" y="78"/>
                  </a:lnTo>
                  <a:lnTo>
                    <a:pt x="118" y="68"/>
                  </a:lnTo>
                  <a:lnTo>
                    <a:pt x="127" y="58"/>
                  </a:lnTo>
                  <a:lnTo>
                    <a:pt x="132" y="46"/>
                  </a:lnTo>
                  <a:lnTo>
                    <a:pt x="139" y="30"/>
                  </a:lnTo>
                  <a:lnTo>
                    <a:pt x="139" y="26"/>
                  </a:lnTo>
                  <a:lnTo>
                    <a:pt x="138" y="21"/>
                  </a:lnTo>
                  <a:lnTo>
                    <a:pt x="135" y="16"/>
                  </a:lnTo>
                  <a:lnTo>
                    <a:pt x="132" y="12"/>
                  </a:lnTo>
                  <a:lnTo>
                    <a:pt x="128" y="6"/>
                  </a:lnTo>
                  <a:lnTo>
                    <a:pt x="125" y="2"/>
                  </a:lnTo>
                  <a:lnTo>
                    <a:pt x="120" y="0"/>
                  </a:lnTo>
                  <a:lnTo>
                    <a:pt x="113" y="0"/>
                  </a:lnTo>
                  <a:lnTo>
                    <a:pt x="108" y="1"/>
                  </a:lnTo>
                  <a:lnTo>
                    <a:pt x="101" y="3"/>
                  </a:lnTo>
                  <a:lnTo>
                    <a:pt x="97" y="3"/>
                  </a:lnTo>
                  <a:lnTo>
                    <a:pt x="91" y="6"/>
                  </a:lnTo>
                  <a:lnTo>
                    <a:pt x="88" y="10"/>
                  </a:lnTo>
                  <a:lnTo>
                    <a:pt x="84" y="13"/>
                  </a:lnTo>
                  <a:lnTo>
                    <a:pt x="81" y="19"/>
                  </a:lnTo>
                  <a:lnTo>
                    <a:pt x="79" y="26"/>
                  </a:lnTo>
                </a:path>
              </a:pathLst>
            </a:custGeom>
            <a:solidFill>
              <a:srgbClr val="669999"/>
            </a:solidFill>
            <a:ln w="12700" cap="rnd" cmpd="sng">
              <a:noFill/>
              <a:prstDash val="solid"/>
              <a:round/>
              <a:headEnd type="none" w="med" len="med"/>
              <a:tailEnd type="none" w="med" len="med"/>
            </a:ln>
          </p:spPr>
          <p:txBody>
            <a:bodyPr/>
            <a:lstStyle/>
            <a:p>
              <a:endParaRPr lang="en-GB" b="1"/>
            </a:p>
          </p:txBody>
        </p:sp>
        <p:sp>
          <p:nvSpPr>
            <p:cNvPr id="42008" name="Freeform 13"/>
            <p:cNvSpPr>
              <a:spLocks/>
            </p:cNvSpPr>
            <p:nvPr/>
          </p:nvSpPr>
          <p:spPr bwMode="auto">
            <a:xfrm>
              <a:off x="3527" y="2188"/>
              <a:ext cx="147" cy="119"/>
            </a:xfrm>
            <a:custGeom>
              <a:avLst/>
              <a:gdLst>
                <a:gd name="T0" fmla="*/ 82 w 147"/>
                <a:gd name="T1" fmla="*/ 27 h 119"/>
                <a:gd name="T2" fmla="*/ 82 w 147"/>
                <a:gd name="T3" fmla="*/ 27 h 119"/>
                <a:gd name="T4" fmla="*/ 75 w 147"/>
                <a:gd name="T5" fmla="*/ 40 h 119"/>
                <a:gd name="T6" fmla="*/ 64 w 147"/>
                <a:gd name="T7" fmla="*/ 47 h 119"/>
                <a:gd name="T8" fmla="*/ 53 w 147"/>
                <a:gd name="T9" fmla="*/ 54 h 119"/>
                <a:gd name="T10" fmla="*/ 36 w 147"/>
                <a:gd name="T11" fmla="*/ 59 h 119"/>
                <a:gd name="T12" fmla="*/ 23 w 147"/>
                <a:gd name="T13" fmla="*/ 61 h 119"/>
                <a:gd name="T14" fmla="*/ 12 w 147"/>
                <a:gd name="T15" fmla="*/ 62 h 119"/>
                <a:gd name="T16" fmla="*/ 3 w 147"/>
                <a:gd name="T17" fmla="*/ 63 h 119"/>
                <a:gd name="T18" fmla="*/ 1 w 147"/>
                <a:gd name="T19" fmla="*/ 62 h 119"/>
                <a:gd name="T20" fmla="*/ 0 w 147"/>
                <a:gd name="T21" fmla="*/ 118 h 119"/>
                <a:gd name="T22" fmla="*/ 1 w 147"/>
                <a:gd name="T23" fmla="*/ 117 h 119"/>
                <a:gd name="T24" fmla="*/ 6 w 147"/>
                <a:gd name="T25" fmla="*/ 118 h 119"/>
                <a:gd name="T26" fmla="*/ 10 w 147"/>
                <a:gd name="T27" fmla="*/ 117 h 119"/>
                <a:gd name="T28" fmla="*/ 20 w 147"/>
                <a:gd name="T29" fmla="*/ 117 h 119"/>
                <a:gd name="T30" fmla="*/ 28 w 147"/>
                <a:gd name="T31" fmla="*/ 115 h 119"/>
                <a:gd name="T32" fmla="*/ 40 w 147"/>
                <a:gd name="T33" fmla="*/ 115 h 119"/>
                <a:gd name="T34" fmla="*/ 51 w 147"/>
                <a:gd name="T35" fmla="*/ 111 h 119"/>
                <a:gd name="T36" fmla="*/ 64 w 147"/>
                <a:gd name="T37" fmla="*/ 108 h 119"/>
                <a:gd name="T38" fmla="*/ 77 w 147"/>
                <a:gd name="T39" fmla="*/ 104 h 119"/>
                <a:gd name="T40" fmla="*/ 89 w 147"/>
                <a:gd name="T41" fmla="*/ 99 h 119"/>
                <a:gd name="T42" fmla="*/ 101 w 147"/>
                <a:gd name="T43" fmla="*/ 92 h 119"/>
                <a:gd name="T44" fmla="*/ 113 w 147"/>
                <a:gd name="T45" fmla="*/ 82 h 119"/>
                <a:gd name="T46" fmla="*/ 123 w 147"/>
                <a:gd name="T47" fmla="*/ 72 h 119"/>
                <a:gd name="T48" fmla="*/ 132 w 147"/>
                <a:gd name="T49" fmla="*/ 62 h 119"/>
                <a:gd name="T50" fmla="*/ 139 w 147"/>
                <a:gd name="T51" fmla="*/ 48 h 119"/>
                <a:gd name="T52" fmla="*/ 145 w 147"/>
                <a:gd name="T53" fmla="*/ 32 h 119"/>
                <a:gd name="T54" fmla="*/ 146 w 147"/>
                <a:gd name="T55" fmla="*/ 28 h 119"/>
                <a:gd name="T56" fmla="*/ 145 w 147"/>
                <a:gd name="T57" fmla="*/ 22 h 119"/>
                <a:gd name="T58" fmla="*/ 141 w 147"/>
                <a:gd name="T59" fmla="*/ 17 h 119"/>
                <a:gd name="T60" fmla="*/ 138 w 147"/>
                <a:gd name="T61" fmla="*/ 13 h 119"/>
                <a:gd name="T62" fmla="*/ 133 w 147"/>
                <a:gd name="T63" fmla="*/ 7 h 119"/>
                <a:gd name="T64" fmla="*/ 129 w 147"/>
                <a:gd name="T65" fmla="*/ 2 h 119"/>
                <a:gd name="T66" fmla="*/ 125 w 147"/>
                <a:gd name="T67" fmla="*/ 0 h 119"/>
                <a:gd name="T68" fmla="*/ 118 w 147"/>
                <a:gd name="T69" fmla="*/ 0 h 119"/>
                <a:gd name="T70" fmla="*/ 111 w 147"/>
                <a:gd name="T71" fmla="*/ 2 h 119"/>
                <a:gd name="T72" fmla="*/ 106 w 147"/>
                <a:gd name="T73" fmla="*/ 3 h 119"/>
                <a:gd name="T74" fmla="*/ 101 w 147"/>
                <a:gd name="T75" fmla="*/ 5 h 119"/>
                <a:gd name="T76" fmla="*/ 95 w 147"/>
                <a:gd name="T77" fmla="*/ 7 h 119"/>
                <a:gd name="T78" fmla="*/ 90 w 147"/>
                <a:gd name="T79" fmla="*/ 11 h 119"/>
                <a:gd name="T80" fmla="*/ 88 w 147"/>
                <a:gd name="T81" fmla="*/ 14 h 119"/>
                <a:gd name="T82" fmla="*/ 85 w 147"/>
                <a:gd name="T83" fmla="*/ 20 h 119"/>
                <a:gd name="T84" fmla="*/ 82 w 147"/>
                <a:gd name="T85" fmla="*/ 27 h 11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7"/>
                <a:gd name="T130" fmla="*/ 0 h 119"/>
                <a:gd name="T131" fmla="*/ 147 w 147"/>
                <a:gd name="T132" fmla="*/ 119 h 11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7" h="119">
                  <a:moveTo>
                    <a:pt x="82" y="27"/>
                  </a:moveTo>
                  <a:lnTo>
                    <a:pt x="82" y="27"/>
                  </a:lnTo>
                  <a:lnTo>
                    <a:pt x="75" y="40"/>
                  </a:lnTo>
                  <a:lnTo>
                    <a:pt x="64" y="47"/>
                  </a:lnTo>
                  <a:lnTo>
                    <a:pt x="53" y="54"/>
                  </a:lnTo>
                  <a:lnTo>
                    <a:pt x="36" y="59"/>
                  </a:lnTo>
                  <a:lnTo>
                    <a:pt x="23" y="61"/>
                  </a:lnTo>
                  <a:lnTo>
                    <a:pt x="12" y="62"/>
                  </a:lnTo>
                  <a:lnTo>
                    <a:pt x="3" y="63"/>
                  </a:lnTo>
                  <a:lnTo>
                    <a:pt x="1" y="62"/>
                  </a:lnTo>
                  <a:lnTo>
                    <a:pt x="0" y="118"/>
                  </a:lnTo>
                  <a:lnTo>
                    <a:pt x="1" y="117"/>
                  </a:lnTo>
                  <a:lnTo>
                    <a:pt x="6" y="118"/>
                  </a:lnTo>
                  <a:lnTo>
                    <a:pt x="10" y="117"/>
                  </a:lnTo>
                  <a:lnTo>
                    <a:pt x="20" y="117"/>
                  </a:lnTo>
                  <a:lnTo>
                    <a:pt x="28" y="115"/>
                  </a:lnTo>
                  <a:lnTo>
                    <a:pt x="40" y="115"/>
                  </a:lnTo>
                  <a:lnTo>
                    <a:pt x="51" y="111"/>
                  </a:lnTo>
                  <a:lnTo>
                    <a:pt x="64" y="108"/>
                  </a:lnTo>
                  <a:lnTo>
                    <a:pt x="77" y="104"/>
                  </a:lnTo>
                  <a:lnTo>
                    <a:pt x="89" y="99"/>
                  </a:lnTo>
                  <a:lnTo>
                    <a:pt x="101" y="92"/>
                  </a:lnTo>
                  <a:lnTo>
                    <a:pt x="113" y="82"/>
                  </a:lnTo>
                  <a:lnTo>
                    <a:pt x="123" y="72"/>
                  </a:lnTo>
                  <a:lnTo>
                    <a:pt x="132" y="62"/>
                  </a:lnTo>
                  <a:lnTo>
                    <a:pt x="139" y="48"/>
                  </a:lnTo>
                  <a:lnTo>
                    <a:pt x="145" y="32"/>
                  </a:lnTo>
                  <a:lnTo>
                    <a:pt x="146" y="28"/>
                  </a:lnTo>
                  <a:lnTo>
                    <a:pt x="145" y="22"/>
                  </a:lnTo>
                  <a:lnTo>
                    <a:pt x="141" y="17"/>
                  </a:lnTo>
                  <a:lnTo>
                    <a:pt x="138" y="13"/>
                  </a:lnTo>
                  <a:lnTo>
                    <a:pt x="133" y="7"/>
                  </a:lnTo>
                  <a:lnTo>
                    <a:pt x="129" y="2"/>
                  </a:lnTo>
                  <a:lnTo>
                    <a:pt x="125" y="0"/>
                  </a:lnTo>
                  <a:lnTo>
                    <a:pt x="118" y="0"/>
                  </a:lnTo>
                  <a:lnTo>
                    <a:pt x="111" y="2"/>
                  </a:lnTo>
                  <a:lnTo>
                    <a:pt x="106" y="3"/>
                  </a:lnTo>
                  <a:lnTo>
                    <a:pt x="101" y="5"/>
                  </a:lnTo>
                  <a:lnTo>
                    <a:pt x="95" y="7"/>
                  </a:lnTo>
                  <a:lnTo>
                    <a:pt x="90" y="11"/>
                  </a:lnTo>
                  <a:lnTo>
                    <a:pt x="88" y="14"/>
                  </a:lnTo>
                  <a:lnTo>
                    <a:pt x="85" y="20"/>
                  </a:lnTo>
                  <a:lnTo>
                    <a:pt x="82" y="27"/>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09" name="Freeform 14"/>
            <p:cNvSpPr>
              <a:spLocks/>
            </p:cNvSpPr>
            <p:nvPr/>
          </p:nvSpPr>
          <p:spPr bwMode="auto">
            <a:xfrm>
              <a:off x="4079" y="1951"/>
              <a:ext cx="170" cy="148"/>
            </a:xfrm>
            <a:custGeom>
              <a:avLst/>
              <a:gdLst>
                <a:gd name="T0" fmla="*/ 3 w 170"/>
                <a:gd name="T1" fmla="*/ 147 h 148"/>
                <a:gd name="T2" fmla="*/ 9 w 170"/>
                <a:gd name="T3" fmla="*/ 145 h 148"/>
                <a:gd name="T4" fmla="*/ 19 w 170"/>
                <a:gd name="T5" fmla="*/ 143 h 148"/>
                <a:gd name="T6" fmla="*/ 29 w 170"/>
                <a:gd name="T7" fmla="*/ 141 h 148"/>
                <a:gd name="T8" fmla="*/ 44 w 170"/>
                <a:gd name="T9" fmla="*/ 138 h 148"/>
                <a:gd name="T10" fmla="*/ 56 w 170"/>
                <a:gd name="T11" fmla="*/ 135 h 148"/>
                <a:gd name="T12" fmla="*/ 68 w 170"/>
                <a:gd name="T13" fmla="*/ 130 h 148"/>
                <a:gd name="T14" fmla="*/ 84 w 170"/>
                <a:gd name="T15" fmla="*/ 126 h 148"/>
                <a:gd name="T16" fmla="*/ 98 w 170"/>
                <a:gd name="T17" fmla="*/ 122 h 148"/>
                <a:gd name="T18" fmla="*/ 110 w 170"/>
                <a:gd name="T19" fmla="*/ 117 h 148"/>
                <a:gd name="T20" fmla="*/ 126 w 170"/>
                <a:gd name="T21" fmla="*/ 112 h 148"/>
                <a:gd name="T22" fmla="*/ 137 w 170"/>
                <a:gd name="T23" fmla="*/ 107 h 148"/>
                <a:gd name="T24" fmla="*/ 147 w 170"/>
                <a:gd name="T25" fmla="*/ 100 h 148"/>
                <a:gd name="T26" fmla="*/ 155 w 170"/>
                <a:gd name="T27" fmla="*/ 93 h 148"/>
                <a:gd name="T28" fmla="*/ 162 w 170"/>
                <a:gd name="T29" fmla="*/ 89 h 148"/>
                <a:gd name="T30" fmla="*/ 167 w 170"/>
                <a:gd name="T31" fmla="*/ 82 h 148"/>
                <a:gd name="T32" fmla="*/ 169 w 170"/>
                <a:gd name="T33" fmla="*/ 75 h 148"/>
                <a:gd name="T34" fmla="*/ 166 w 170"/>
                <a:gd name="T35" fmla="*/ 67 h 148"/>
                <a:gd name="T36" fmla="*/ 161 w 170"/>
                <a:gd name="T37" fmla="*/ 61 h 148"/>
                <a:gd name="T38" fmla="*/ 153 w 170"/>
                <a:gd name="T39" fmla="*/ 52 h 148"/>
                <a:gd name="T40" fmla="*/ 143 w 170"/>
                <a:gd name="T41" fmla="*/ 47 h 148"/>
                <a:gd name="T42" fmla="*/ 130 w 170"/>
                <a:gd name="T43" fmla="*/ 41 h 148"/>
                <a:gd name="T44" fmla="*/ 115 w 170"/>
                <a:gd name="T45" fmla="*/ 34 h 148"/>
                <a:gd name="T46" fmla="*/ 100 w 170"/>
                <a:gd name="T47" fmla="*/ 27 h 148"/>
                <a:gd name="T48" fmla="*/ 85 w 170"/>
                <a:gd name="T49" fmla="*/ 22 h 148"/>
                <a:gd name="T50" fmla="*/ 70 w 170"/>
                <a:gd name="T51" fmla="*/ 17 h 148"/>
                <a:gd name="T52" fmla="*/ 54 w 170"/>
                <a:gd name="T53" fmla="*/ 12 h 148"/>
                <a:gd name="T54" fmla="*/ 40 w 170"/>
                <a:gd name="T55" fmla="*/ 7 h 148"/>
                <a:gd name="T56" fmla="*/ 27 w 170"/>
                <a:gd name="T57" fmla="*/ 5 h 148"/>
                <a:gd name="T58" fmla="*/ 15 w 170"/>
                <a:gd name="T59" fmla="*/ 2 h 148"/>
                <a:gd name="T60" fmla="*/ 8 w 170"/>
                <a:gd name="T61" fmla="*/ 0 h 148"/>
                <a:gd name="T62" fmla="*/ 2 w 170"/>
                <a:gd name="T63" fmla="*/ 1 h 148"/>
                <a:gd name="T64" fmla="*/ 0 w 170"/>
                <a:gd name="T65" fmla="*/ 0 h 148"/>
                <a:gd name="T66" fmla="*/ 3 w 170"/>
                <a:gd name="T67" fmla="*/ 147 h 14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70"/>
                <a:gd name="T103" fmla="*/ 0 h 148"/>
                <a:gd name="T104" fmla="*/ 170 w 170"/>
                <a:gd name="T105" fmla="*/ 148 h 14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70" h="148">
                  <a:moveTo>
                    <a:pt x="3" y="147"/>
                  </a:moveTo>
                  <a:lnTo>
                    <a:pt x="9" y="145"/>
                  </a:lnTo>
                  <a:lnTo>
                    <a:pt x="19" y="143"/>
                  </a:lnTo>
                  <a:lnTo>
                    <a:pt x="29" y="141"/>
                  </a:lnTo>
                  <a:lnTo>
                    <a:pt x="44" y="138"/>
                  </a:lnTo>
                  <a:lnTo>
                    <a:pt x="56" y="135"/>
                  </a:lnTo>
                  <a:lnTo>
                    <a:pt x="68" y="130"/>
                  </a:lnTo>
                  <a:lnTo>
                    <a:pt x="84" y="126"/>
                  </a:lnTo>
                  <a:lnTo>
                    <a:pt x="98" y="122"/>
                  </a:lnTo>
                  <a:lnTo>
                    <a:pt x="110" y="117"/>
                  </a:lnTo>
                  <a:lnTo>
                    <a:pt x="126" y="112"/>
                  </a:lnTo>
                  <a:lnTo>
                    <a:pt x="137" y="107"/>
                  </a:lnTo>
                  <a:lnTo>
                    <a:pt x="147" y="100"/>
                  </a:lnTo>
                  <a:lnTo>
                    <a:pt x="155" y="93"/>
                  </a:lnTo>
                  <a:lnTo>
                    <a:pt x="162" y="89"/>
                  </a:lnTo>
                  <a:lnTo>
                    <a:pt x="167" y="82"/>
                  </a:lnTo>
                  <a:lnTo>
                    <a:pt x="169" y="75"/>
                  </a:lnTo>
                  <a:lnTo>
                    <a:pt x="166" y="67"/>
                  </a:lnTo>
                  <a:lnTo>
                    <a:pt x="161" y="61"/>
                  </a:lnTo>
                  <a:lnTo>
                    <a:pt x="153" y="52"/>
                  </a:lnTo>
                  <a:lnTo>
                    <a:pt x="143" y="47"/>
                  </a:lnTo>
                  <a:lnTo>
                    <a:pt x="130" y="41"/>
                  </a:lnTo>
                  <a:lnTo>
                    <a:pt x="115" y="34"/>
                  </a:lnTo>
                  <a:lnTo>
                    <a:pt x="100" y="27"/>
                  </a:lnTo>
                  <a:lnTo>
                    <a:pt x="85" y="22"/>
                  </a:lnTo>
                  <a:lnTo>
                    <a:pt x="70" y="17"/>
                  </a:lnTo>
                  <a:lnTo>
                    <a:pt x="54" y="12"/>
                  </a:lnTo>
                  <a:lnTo>
                    <a:pt x="40" y="7"/>
                  </a:lnTo>
                  <a:lnTo>
                    <a:pt x="27" y="5"/>
                  </a:lnTo>
                  <a:lnTo>
                    <a:pt x="15" y="2"/>
                  </a:lnTo>
                  <a:lnTo>
                    <a:pt x="8" y="0"/>
                  </a:lnTo>
                  <a:lnTo>
                    <a:pt x="2" y="1"/>
                  </a:lnTo>
                  <a:lnTo>
                    <a:pt x="0" y="0"/>
                  </a:lnTo>
                  <a:lnTo>
                    <a:pt x="3" y="147"/>
                  </a:lnTo>
                </a:path>
              </a:pathLst>
            </a:custGeom>
            <a:solidFill>
              <a:srgbClr val="FFFFFF"/>
            </a:solidFill>
            <a:ln w="12700" cap="rnd" cmpd="sng">
              <a:noFill/>
              <a:prstDash val="solid"/>
              <a:round/>
              <a:headEnd type="none" w="med" len="med"/>
              <a:tailEnd type="none" w="med" len="med"/>
            </a:ln>
          </p:spPr>
          <p:txBody>
            <a:bodyPr/>
            <a:lstStyle/>
            <a:p>
              <a:endParaRPr lang="en-GB" b="1"/>
            </a:p>
          </p:txBody>
        </p:sp>
        <p:sp>
          <p:nvSpPr>
            <p:cNvPr id="42010" name="Freeform 15"/>
            <p:cNvSpPr>
              <a:spLocks/>
            </p:cNvSpPr>
            <p:nvPr/>
          </p:nvSpPr>
          <p:spPr bwMode="auto">
            <a:xfrm>
              <a:off x="4079" y="1951"/>
              <a:ext cx="176" cy="153"/>
            </a:xfrm>
            <a:custGeom>
              <a:avLst/>
              <a:gdLst>
                <a:gd name="T0" fmla="*/ 3 w 176"/>
                <a:gd name="T1" fmla="*/ 152 h 153"/>
                <a:gd name="T2" fmla="*/ 3 w 176"/>
                <a:gd name="T3" fmla="*/ 152 h 153"/>
                <a:gd name="T4" fmla="*/ 9 w 176"/>
                <a:gd name="T5" fmla="*/ 151 h 153"/>
                <a:gd name="T6" fmla="*/ 19 w 176"/>
                <a:gd name="T7" fmla="*/ 150 h 153"/>
                <a:gd name="T8" fmla="*/ 30 w 176"/>
                <a:gd name="T9" fmla="*/ 146 h 153"/>
                <a:gd name="T10" fmla="*/ 43 w 176"/>
                <a:gd name="T11" fmla="*/ 144 h 153"/>
                <a:gd name="T12" fmla="*/ 57 w 176"/>
                <a:gd name="T13" fmla="*/ 140 h 153"/>
                <a:gd name="T14" fmla="*/ 71 w 176"/>
                <a:gd name="T15" fmla="*/ 137 h 153"/>
                <a:gd name="T16" fmla="*/ 85 w 176"/>
                <a:gd name="T17" fmla="*/ 132 h 153"/>
                <a:gd name="T18" fmla="*/ 101 w 176"/>
                <a:gd name="T19" fmla="*/ 127 h 153"/>
                <a:gd name="T20" fmla="*/ 114 w 176"/>
                <a:gd name="T21" fmla="*/ 122 h 153"/>
                <a:gd name="T22" fmla="*/ 128 w 176"/>
                <a:gd name="T23" fmla="*/ 116 h 153"/>
                <a:gd name="T24" fmla="*/ 141 w 176"/>
                <a:gd name="T25" fmla="*/ 111 h 153"/>
                <a:gd name="T26" fmla="*/ 151 w 176"/>
                <a:gd name="T27" fmla="*/ 104 h 153"/>
                <a:gd name="T28" fmla="*/ 161 w 176"/>
                <a:gd name="T29" fmla="*/ 98 h 153"/>
                <a:gd name="T30" fmla="*/ 168 w 176"/>
                <a:gd name="T31" fmla="*/ 92 h 153"/>
                <a:gd name="T32" fmla="*/ 173 w 176"/>
                <a:gd name="T33" fmla="*/ 85 h 153"/>
                <a:gd name="T34" fmla="*/ 175 w 176"/>
                <a:gd name="T35" fmla="*/ 78 h 153"/>
                <a:gd name="T36" fmla="*/ 172 w 176"/>
                <a:gd name="T37" fmla="*/ 70 h 153"/>
                <a:gd name="T38" fmla="*/ 166 w 176"/>
                <a:gd name="T39" fmla="*/ 63 h 153"/>
                <a:gd name="T40" fmla="*/ 158 w 176"/>
                <a:gd name="T41" fmla="*/ 55 h 153"/>
                <a:gd name="T42" fmla="*/ 148 w 176"/>
                <a:gd name="T43" fmla="*/ 49 h 153"/>
                <a:gd name="T44" fmla="*/ 134 w 176"/>
                <a:gd name="T45" fmla="*/ 43 h 153"/>
                <a:gd name="T46" fmla="*/ 119 w 176"/>
                <a:gd name="T47" fmla="*/ 35 h 153"/>
                <a:gd name="T48" fmla="*/ 103 w 176"/>
                <a:gd name="T49" fmla="*/ 29 h 153"/>
                <a:gd name="T50" fmla="*/ 88 w 176"/>
                <a:gd name="T51" fmla="*/ 23 h 153"/>
                <a:gd name="T52" fmla="*/ 72 w 176"/>
                <a:gd name="T53" fmla="*/ 18 h 153"/>
                <a:gd name="T54" fmla="*/ 56 w 176"/>
                <a:gd name="T55" fmla="*/ 13 h 153"/>
                <a:gd name="T56" fmla="*/ 41 w 176"/>
                <a:gd name="T57" fmla="*/ 8 h 153"/>
                <a:gd name="T58" fmla="*/ 28 w 176"/>
                <a:gd name="T59" fmla="*/ 5 h 153"/>
                <a:gd name="T60" fmla="*/ 16 w 176"/>
                <a:gd name="T61" fmla="*/ 3 h 153"/>
                <a:gd name="T62" fmla="*/ 8 w 176"/>
                <a:gd name="T63" fmla="*/ 0 h 153"/>
                <a:gd name="T64" fmla="*/ 2 w 176"/>
                <a:gd name="T65" fmla="*/ 1 h 153"/>
                <a:gd name="T66" fmla="*/ 0 w 176"/>
                <a:gd name="T67" fmla="*/ 0 h 153"/>
                <a:gd name="T68" fmla="*/ 3 w 176"/>
                <a:gd name="T69" fmla="*/ 152 h 15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76"/>
                <a:gd name="T106" fmla="*/ 0 h 153"/>
                <a:gd name="T107" fmla="*/ 176 w 176"/>
                <a:gd name="T108" fmla="*/ 153 h 15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76" h="153">
                  <a:moveTo>
                    <a:pt x="3" y="152"/>
                  </a:moveTo>
                  <a:lnTo>
                    <a:pt x="3" y="152"/>
                  </a:lnTo>
                  <a:lnTo>
                    <a:pt x="9" y="151"/>
                  </a:lnTo>
                  <a:lnTo>
                    <a:pt x="19" y="150"/>
                  </a:lnTo>
                  <a:lnTo>
                    <a:pt x="30" y="146"/>
                  </a:lnTo>
                  <a:lnTo>
                    <a:pt x="43" y="144"/>
                  </a:lnTo>
                  <a:lnTo>
                    <a:pt x="57" y="140"/>
                  </a:lnTo>
                  <a:lnTo>
                    <a:pt x="71" y="137"/>
                  </a:lnTo>
                  <a:lnTo>
                    <a:pt x="85" y="132"/>
                  </a:lnTo>
                  <a:lnTo>
                    <a:pt x="101" y="127"/>
                  </a:lnTo>
                  <a:lnTo>
                    <a:pt x="114" y="122"/>
                  </a:lnTo>
                  <a:lnTo>
                    <a:pt x="128" y="116"/>
                  </a:lnTo>
                  <a:lnTo>
                    <a:pt x="141" y="111"/>
                  </a:lnTo>
                  <a:lnTo>
                    <a:pt x="151" y="104"/>
                  </a:lnTo>
                  <a:lnTo>
                    <a:pt x="161" y="98"/>
                  </a:lnTo>
                  <a:lnTo>
                    <a:pt x="168" y="92"/>
                  </a:lnTo>
                  <a:lnTo>
                    <a:pt x="173" y="85"/>
                  </a:lnTo>
                  <a:lnTo>
                    <a:pt x="175" y="78"/>
                  </a:lnTo>
                  <a:lnTo>
                    <a:pt x="172" y="70"/>
                  </a:lnTo>
                  <a:lnTo>
                    <a:pt x="166" y="63"/>
                  </a:lnTo>
                  <a:lnTo>
                    <a:pt x="158" y="55"/>
                  </a:lnTo>
                  <a:lnTo>
                    <a:pt x="148" y="49"/>
                  </a:lnTo>
                  <a:lnTo>
                    <a:pt x="134" y="43"/>
                  </a:lnTo>
                  <a:lnTo>
                    <a:pt x="119" y="35"/>
                  </a:lnTo>
                  <a:lnTo>
                    <a:pt x="103" y="29"/>
                  </a:lnTo>
                  <a:lnTo>
                    <a:pt x="88" y="23"/>
                  </a:lnTo>
                  <a:lnTo>
                    <a:pt x="72" y="18"/>
                  </a:lnTo>
                  <a:lnTo>
                    <a:pt x="56" y="13"/>
                  </a:lnTo>
                  <a:lnTo>
                    <a:pt x="41" y="8"/>
                  </a:lnTo>
                  <a:lnTo>
                    <a:pt x="28" y="5"/>
                  </a:lnTo>
                  <a:lnTo>
                    <a:pt x="16" y="3"/>
                  </a:lnTo>
                  <a:lnTo>
                    <a:pt x="8" y="0"/>
                  </a:lnTo>
                  <a:lnTo>
                    <a:pt x="2" y="1"/>
                  </a:lnTo>
                  <a:lnTo>
                    <a:pt x="0" y="0"/>
                  </a:lnTo>
                  <a:lnTo>
                    <a:pt x="3" y="152"/>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11" name="Freeform 16"/>
            <p:cNvSpPr>
              <a:spLocks/>
            </p:cNvSpPr>
            <p:nvPr/>
          </p:nvSpPr>
          <p:spPr bwMode="auto">
            <a:xfrm>
              <a:off x="4086" y="1952"/>
              <a:ext cx="162" cy="76"/>
            </a:xfrm>
            <a:custGeom>
              <a:avLst/>
              <a:gdLst>
                <a:gd name="T0" fmla="*/ 161 w 162"/>
                <a:gd name="T1" fmla="*/ 75 h 76"/>
                <a:gd name="T2" fmla="*/ 159 w 162"/>
                <a:gd name="T3" fmla="*/ 69 h 76"/>
                <a:gd name="T4" fmla="*/ 154 w 162"/>
                <a:gd name="T5" fmla="*/ 61 h 76"/>
                <a:gd name="T6" fmla="*/ 147 w 162"/>
                <a:gd name="T7" fmla="*/ 54 h 76"/>
                <a:gd name="T8" fmla="*/ 136 w 162"/>
                <a:gd name="T9" fmla="*/ 47 h 76"/>
                <a:gd name="T10" fmla="*/ 126 w 162"/>
                <a:gd name="T11" fmla="*/ 42 h 76"/>
                <a:gd name="T12" fmla="*/ 111 w 162"/>
                <a:gd name="T13" fmla="*/ 35 h 76"/>
                <a:gd name="T14" fmla="*/ 97 w 162"/>
                <a:gd name="T15" fmla="*/ 30 h 76"/>
                <a:gd name="T16" fmla="*/ 82 w 162"/>
                <a:gd name="T17" fmla="*/ 24 h 76"/>
                <a:gd name="T18" fmla="*/ 67 w 162"/>
                <a:gd name="T19" fmla="*/ 20 h 76"/>
                <a:gd name="T20" fmla="*/ 52 w 162"/>
                <a:gd name="T21" fmla="*/ 14 h 76"/>
                <a:gd name="T22" fmla="*/ 37 w 162"/>
                <a:gd name="T23" fmla="*/ 10 h 76"/>
                <a:gd name="T24" fmla="*/ 26 w 162"/>
                <a:gd name="T25" fmla="*/ 7 h 76"/>
                <a:gd name="T26" fmla="*/ 15 w 162"/>
                <a:gd name="T27" fmla="*/ 5 h 76"/>
                <a:gd name="T28" fmla="*/ 7 w 162"/>
                <a:gd name="T29" fmla="*/ 2 h 76"/>
                <a:gd name="T30" fmla="*/ 1 w 162"/>
                <a:gd name="T31" fmla="*/ 1 h 76"/>
                <a:gd name="T32" fmla="*/ 0 w 162"/>
                <a:gd name="T33" fmla="*/ 0 h 76"/>
                <a:gd name="T34" fmla="*/ 3 w 162"/>
                <a:gd name="T35" fmla="*/ 75 h 76"/>
                <a:gd name="T36" fmla="*/ 161 w 162"/>
                <a:gd name="T37" fmla="*/ 75 h 7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62"/>
                <a:gd name="T58" fmla="*/ 0 h 76"/>
                <a:gd name="T59" fmla="*/ 162 w 162"/>
                <a:gd name="T60" fmla="*/ 76 h 7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62" h="76">
                  <a:moveTo>
                    <a:pt x="161" y="75"/>
                  </a:moveTo>
                  <a:lnTo>
                    <a:pt x="159" y="69"/>
                  </a:lnTo>
                  <a:lnTo>
                    <a:pt x="154" y="61"/>
                  </a:lnTo>
                  <a:lnTo>
                    <a:pt x="147" y="54"/>
                  </a:lnTo>
                  <a:lnTo>
                    <a:pt x="136" y="47"/>
                  </a:lnTo>
                  <a:lnTo>
                    <a:pt x="126" y="42"/>
                  </a:lnTo>
                  <a:lnTo>
                    <a:pt x="111" y="35"/>
                  </a:lnTo>
                  <a:lnTo>
                    <a:pt x="97" y="30"/>
                  </a:lnTo>
                  <a:lnTo>
                    <a:pt x="82" y="24"/>
                  </a:lnTo>
                  <a:lnTo>
                    <a:pt x="67" y="20"/>
                  </a:lnTo>
                  <a:lnTo>
                    <a:pt x="52" y="14"/>
                  </a:lnTo>
                  <a:lnTo>
                    <a:pt x="37" y="10"/>
                  </a:lnTo>
                  <a:lnTo>
                    <a:pt x="26" y="7"/>
                  </a:lnTo>
                  <a:lnTo>
                    <a:pt x="15" y="5"/>
                  </a:lnTo>
                  <a:lnTo>
                    <a:pt x="7" y="2"/>
                  </a:lnTo>
                  <a:lnTo>
                    <a:pt x="1" y="1"/>
                  </a:lnTo>
                  <a:lnTo>
                    <a:pt x="0" y="0"/>
                  </a:lnTo>
                  <a:lnTo>
                    <a:pt x="3" y="75"/>
                  </a:lnTo>
                  <a:lnTo>
                    <a:pt x="161" y="75"/>
                  </a:lnTo>
                </a:path>
              </a:pathLst>
            </a:custGeom>
            <a:solidFill>
              <a:srgbClr val="000000"/>
            </a:solidFill>
            <a:ln w="12700" cap="rnd" cmpd="sng">
              <a:noFill/>
              <a:prstDash val="solid"/>
              <a:round/>
              <a:headEnd type="none" w="med" len="med"/>
              <a:tailEnd type="none" w="med" len="med"/>
            </a:ln>
          </p:spPr>
          <p:txBody>
            <a:bodyPr/>
            <a:lstStyle/>
            <a:p>
              <a:endParaRPr lang="en-GB" b="1"/>
            </a:p>
          </p:txBody>
        </p:sp>
        <p:sp>
          <p:nvSpPr>
            <p:cNvPr id="42012" name="Freeform 17"/>
            <p:cNvSpPr>
              <a:spLocks/>
            </p:cNvSpPr>
            <p:nvPr/>
          </p:nvSpPr>
          <p:spPr bwMode="auto">
            <a:xfrm>
              <a:off x="4086" y="1953"/>
              <a:ext cx="168" cy="81"/>
            </a:xfrm>
            <a:custGeom>
              <a:avLst/>
              <a:gdLst>
                <a:gd name="T0" fmla="*/ 167 w 168"/>
                <a:gd name="T1" fmla="*/ 77 h 81"/>
                <a:gd name="T2" fmla="*/ 167 w 168"/>
                <a:gd name="T3" fmla="*/ 77 h 81"/>
                <a:gd name="T4" fmla="*/ 165 w 168"/>
                <a:gd name="T5" fmla="*/ 71 h 81"/>
                <a:gd name="T6" fmla="*/ 159 w 168"/>
                <a:gd name="T7" fmla="*/ 63 h 81"/>
                <a:gd name="T8" fmla="*/ 152 w 168"/>
                <a:gd name="T9" fmla="*/ 55 h 81"/>
                <a:gd name="T10" fmla="*/ 141 w 168"/>
                <a:gd name="T11" fmla="*/ 48 h 81"/>
                <a:gd name="T12" fmla="*/ 130 w 168"/>
                <a:gd name="T13" fmla="*/ 43 h 81"/>
                <a:gd name="T14" fmla="*/ 115 w 168"/>
                <a:gd name="T15" fmla="*/ 35 h 81"/>
                <a:gd name="T16" fmla="*/ 99 w 168"/>
                <a:gd name="T17" fmla="*/ 30 h 81"/>
                <a:gd name="T18" fmla="*/ 85 w 168"/>
                <a:gd name="T19" fmla="*/ 24 h 81"/>
                <a:gd name="T20" fmla="*/ 68 w 168"/>
                <a:gd name="T21" fmla="*/ 19 h 81"/>
                <a:gd name="T22" fmla="*/ 53 w 168"/>
                <a:gd name="T23" fmla="*/ 14 h 81"/>
                <a:gd name="T24" fmla="*/ 38 w 168"/>
                <a:gd name="T25" fmla="*/ 10 h 81"/>
                <a:gd name="T26" fmla="*/ 27 w 168"/>
                <a:gd name="T27" fmla="*/ 7 h 81"/>
                <a:gd name="T28" fmla="*/ 15 w 168"/>
                <a:gd name="T29" fmla="*/ 5 h 81"/>
                <a:gd name="T30" fmla="*/ 6 w 168"/>
                <a:gd name="T31" fmla="*/ 2 h 81"/>
                <a:gd name="T32" fmla="*/ 1 w 168"/>
                <a:gd name="T33" fmla="*/ 1 h 81"/>
                <a:gd name="T34" fmla="*/ 0 w 168"/>
                <a:gd name="T35" fmla="*/ 0 h 81"/>
                <a:gd name="T36" fmla="*/ 1 w 168"/>
                <a:gd name="T37" fmla="*/ 80 h 81"/>
                <a:gd name="T38" fmla="*/ 167 w 168"/>
                <a:gd name="T39" fmla="*/ 77 h 8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68"/>
                <a:gd name="T61" fmla="*/ 0 h 81"/>
                <a:gd name="T62" fmla="*/ 168 w 168"/>
                <a:gd name="T63" fmla="*/ 81 h 8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68" h="81">
                  <a:moveTo>
                    <a:pt x="167" y="77"/>
                  </a:moveTo>
                  <a:lnTo>
                    <a:pt x="167" y="77"/>
                  </a:lnTo>
                  <a:lnTo>
                    <a:pt x="165" y="71"/>
                  </a:lnTo>
                  <a:lnTo>
                    <a:pt x="159" y="63"/>
                  </a:lnTo>
                  <a:lnTo>
                    <a:pt x="152" y="55"/>
                  </a:lnTo>
                  <a:lnTo>
                    <a:pt x="141" y="48"/>
                  </a:lnTo>
                  <a:lnTo>
                    <a:pt x="130" y="43"/>
                  </a:lnTo>
                  <a:lnTo>
                    <a:pt x="115" y="35"/>
                  </a:lnTo>
                  <a:lnTo>
                    <a:pt x="99" y="30"/>
                  </a:lnTo>
                  <a:lnTo>
                    <a:pt x="85" y="24"/>
                  </a:lnTo>
                  <a:lnTo>
                    <a:pt x="68" y="19"/>
                  </a:lnTo>
                  <a:lnTo>
                    <a:pt x="53" y="14"/>
                  </a:lnTo>
                  <a:lnTo>
                    <a:pt x="38" y="10"/>
                  </a:lnTo>
                  <a:lnTo>
                    <a:pt x="27" y="7"/>
                  </a:lnTo>
                  <a:lnTo>
                    <a:pt x="15" y="5"/>
                  </a:lnTo>
                  <a:lnTo>
                    <a:pt x="6" y="2"/>
                  </a:lnTo>
                  <a:lnTo>
                    <a:pt x="1" y="1"/>
                  </a:lnTo>
                  <a:lnTo>
                    <a:pt x="0" y="0"/>
                  </a:lnTo>
                  <a:lnTo>
                    <a:pt x="1" y="80"/>
                  </a:lnTo>
                  <a:lnTo>
                    <a:pt x="167" y="77"/>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13" name="Freeform 18"/>
            <p:cNvSpPr>
              <a:spLocks/>
            </p:cNvSpPr>
            <p:nvPr/>
          </p:nvSpPr>
          <p:spPr bwMode="auto">
            <a:xfrm>
              <a:off x="4057" y="1946"/>
              <a:ext cx="198" cy="165"/>
            </a:xfrm>
            <a:custGeom>
              <a:avLst/>
              <a:gdLst>
                <a:gd name="T0" fmla="*/ 8 w 198"/>
                <a:gd name="T1" fmla="*/ 164 h 165"/>
                <a:gd name="T2" fmla="*/ 8 w 198"/>
                <a:gd name="T3" fmla="*/ 164 h 165"/>
                <a:gd name="T4" fmla="*/ 17 w 198"/>
                <a:gd name="T5" fmla="*/ 162 h 165"/>
                <a:gd name="T6" fmla="*/ 26 w 198"/>
                <a:gd name="T7" fmla="*/ 159 h 165"/>
                <a:gd name="T8" fmla="*/ 38 w 198"/>
                <a:gd name="T9" fmla="*/ 157 h 165"/>
                <a:gd name="T10" fmla="*/ 51 w 198"/>
                <a:gd name="T11" fmla="*/ 152 h 165"/>
                <a:gd name="T12" fmla="*/ 66 w 198"/>
                <a:gd name="T13" fmla="*/ 150 h 165"/>
                <a:gd name="T14" fmla="*/ 84 w 198"/>
                <a:gd name="T15" fmla="*/ 145 h 165"/>
                <a:gd name="T16" fmla="*/ 99 w 198"/>
                <a:gd name="T17" fmla="*/ 140 h 165"/>
                <a:gd name="T18" fmla="*/ 115 w 198"/>
                <a:gd name="T19" fmla="*/ 135 h 165"/>
                <a:gd name="T20" fmla="*/ 130 w 198"/>
                <a:gd name="T21" fmla="*/ 129 h 165"/>
                <a:gd name="T22" fmla="*/ 146 w 198"/>
                <a:gd name="T23" fmla="*/ 122 h 165"/>
                <a:gd name="T24" fmla="*/ 160 w 198"/>
                <a:gd name="T25" fmla="*/ 117 h 165"/>
                <a:gd name="T26" fmla="*/ 172 w 198"/>
                <a:gd name="T27" fmla="*/ 110 h 165"/>
                <a:gd name="T28" fmla="*/ 182 w 198"/>
                <a:gd name="T29" fmla="*/ 104 h 165"/>
                <a:gd name="T30" fmla="*/ 190 w 198"/>
                <a:gd name="T31" fmla="*/ 97 h 165"/>
                <a:gd name="T32" fmla="*/ 195 w 198"/>
                <a:gd name="T33" fmla="*/ 89 h 165"/>
                <a:gd name="T34" fmla="*/ 197 w 198"/>
                <a:gd name="T35" fmla="*/ 83 h 165"/>
                <a:gd name="T36" fmla="*/ 194 w 198"/>
                <a:gd name="T37" fmla="*/ 74 h 165"/>
                <a:gd name="T38" fmla="*/ 188 w 198"/>
                <a:gd name="T39" fmla="*/ 66 h 165"/>
                <a:gd name="T40" fmla="*/ 178 w 198"/>
                <a:gd name="T41" fmla="*/ 58 h 165"/>
                <a:gd name="T42" fmla="*/ 165 w 198"/>
                <a:gd name="T43" fmla="*/ 52 h 165"/>
                <a:gd name="T44" fmla="*/ 150 w 198"/>
                <a:gd name="T45" fmla="*/ 45 h 165"/>
                <a:gd name="T46" fmla="*/ 133 w 198"/>
                <a:gd name="T47" fmla="*/ 37 h 165"/>
                <a:gd name="T48" fmla="*/ 116 w 198"/>
                <a:gd name="T49" fmla="*/ 31 h 165"/>
                <a:gd name="T50" fmla="*/ 98 w 198"/>
                <a:gd name="T51" fmla="*/ 25 h 165"/>
                <a:gd name="T52" fmla="*/ 80 w 198"/>
                <a:gd name="T53" fmla="*/ 19 h 165"/>
                <a:gd name="T54" fmla="*/ 62 w 198"/>
                <a:gd name="T55" fmla="*/ 14 h 165"/>
                <a:gd name="T56" fmla="*/ 46 w 198"/>
                <a:gd name="T57" fmla="*/ 10 h 165"/>
                <a:gd name="T58" fmla="*/ 31 w 198"/>
                <a:gd name="T59" fmla="*/ 6 h 165"/>
                <a:gd name="T60" fmla="*/ 17 w 198"/>
                <a:gd name="T61" fmla="*/ 3 h 165"/>
                <a:gd name="T62" fmla="*/ 7 w 198"/>
                <a:gd name="T63" fmla="*/ 1 h 165"/>
                <a:gd name="T64" fmla="*/ 1 w 198"/>
                <a:gd name="T65" fmla="*/ 1 h 165"/>
                <a:gd name="T66" fmla="*/ 0 w 198"/>
                <a:gd name="T67" fmla="*/ 0 h 1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98"/>
                <a:gd name="T103" fmla="*/ 0 h 165"/>
                <a:gd name="T104" fmla="*/ 198 w 198"/>
                <a:gd name="T105" fmla="*/ 165 h 16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98" h="165">
                  <a:moveTo>
                    <a:pt x="8" y="164"/>
                  </a:moveTo>
                  <a:lnTo>
                    <a:pt x="8" y="164"/>
                  </a:lnTo>
                  <a:lnTo>
                    <a:pt x="17" y="162"/>
                  </a:lnTo>
                  <a:lnTo>
                    <a:pt x="26" y="159"/>
                  </a:lnTo>
                  <a:lnTo>
                    <a:pt x="38" y="157"/>
                  </a:lnTo>
                  <a:lnTo>
                    <a:pt x="51" y="152"/>
                  </a:lnTo>
                  <a:lnTo>
                    <a:pt x="66" y="150"/>
                  </a:lnTo>
                  <a:lnTo>
                    <a:pt x="84" y="145"/>
                  </a:lnTo>
                  <a:lnTo>
                    <a:pt x="99" y="140"/>
                  </a:lnTo>
                  <a:lnTo>
                    <a:pt x="115" y="135"/>
                  </a:lnTo>
                  <a:lnTo>
                    <a:pt x="130" y="129"/>
                  </a:lnTo>
                  <a:lnTo>
                    <a:pt x="146" y="122"/>
                  </a:lnTo>
                  <a:lnTo>
                    <a:pt x="160" y="117"/>
                  </a:lnTo>
                  <a:lnTo>
                    <a:pt x="172" y="110"/>
                  </a:lnTo>
                  <a:lnTo>
                    <a:pt x="182" y="104"/>
                  </a:lnTo>
                  <a:lnTo>
                    <a:pt x="190" y="97"/>
                  </a:lnTo>
                  <a:lnTo>
                    <a:pt x="195" y="89"/>
                  </a:lnTo>
                  <a:lnTo>
                    <a:pt x="197" y="83"/>
                  </a:lnTo>
                  <a:lnTo>
                    <a:pt x="194" y="74"/>
                  </a:lnTo>
                  <a:lnTo>
                    <a:pt x="188" y="66"/>
                  </a:lnTo>
                  <a:lnTo>
                    <a:pt x="178" y="58"/>
                  </a:lnTo>
                  <a:lnTo>
                    <a:pt x="165" y="52"/>
                  </a:lnTo>
                  <a:lnTo>
                    <a:pt x="150" y="45"/>
                  </a:lnTo>
                  <a:lnTo>
                    <a:pt x="133" y="37"/>
                  </a:lnTo>
                  <a:lnTo>
                    <a:pt x="116" y="31"/>
                  </a:lnTo>
                  <a:lnTo>
                    <a:pt x="98" y="25"/>
                  </a:lnTo>
                  <a:lnTo>
                    <a:pt x="80" y="19"/>
                  </a:lnTo>
                  <a:lnTo>
                    <a:pt x="62" y="14"/>
                  </a:lnTo>
                  <a:lnTo>
                    <a:pt x="46" y="10"/>
                  </a:lnTo>
                  <a:lnTo>
                    <a:pt x="31" y="6"/>
                  </a:lnTo>
                  <a:lnTo>
                    <a:pt x="17" y="3"/>
                  </a:lnTo>
                  <a:lnTo>
                    <a:pt x="7" y="1"/>
                  </a:lnTo>
                  <a:lnTo>
                    <a:pt x="1" y="1"/>
                  </a:lnTo>
                  <a:lnTo>
                    <a:pt x="0" y="0"/>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14" name="Line 19"/>
            <p:cNvSpPr>
              <a:spLocks noChangeShapeType="1"/>
            </p:cNvSpPr>
            <p:nvPr/>
          </p:nvSpPr>
          <p:spPr bwMode="auto">
            <a:xfrm>
              <a:off x="4085" y="1957"/>
              <a:ext cx="3" cy="142"/>
            </a:xfrm>
            <a:prstGeom prst="line">
              <a:avLst/>
            </a:prstGeom>
            <a:noFill/>
            <a:ln w="12700">
              <a:solidFill>
                <a:srgbClr val="000000"/>
              </a:solidFill>
              <a:round/>
              <a:headEnd/>
              <a:tailEnd/>
            </a:ln>
          </p:spPr>
          <p:txBody>
            <a:bodyPr wrap="none" anchor="ctr"/>
            <a:lstStyle/>
            <a:p>
              <a:endParaRPr lang="en-GB" b="1"/>
            </a:p>
          </p:txBody>
        </p:sp>
        <p:sp>
          <p:nvSpPr>
            <p:cNvPr id="42015" name="Line 20"/>
            <p:cNvSpPr>
              <a:spLocks noChangeShapeType="1"/>
            </p:cNvSpPr>
            <p:nvPr/>
          </p:nvSpPr>
          <p:spPr bwMode="auto">
            <a:xfrm flipH="1">
              <a:off x="1676" y="1544"/>
              <a:ext cx="10" cy="6"/>
            </a:xfrm>
            <a:prstGeom prst="line">
              <a:avLst/>
            </a:prstGeom>
            <a:noFill/>
            <a:ln w="12700">
              <a:solidFill>
                <a:srgbClr val="FFFFFF"/>
              </a:solidFill>
              <a:round/>
              <a:headEnd/>
              <a:tailEnd/>
            </a:ln>
          </p:spPr>
          <p:txBody>
            <a:bodyPr wrap="none" anchor="ctr"/>
            <a:lstStyle/>
            <a:p>
              <a:endParaRPr lang="en-GB" b="1"/>
            </a:p>
          </p:txBody>
        </p:sp>
        <p:sp>
          <p:nvSpPr>
            <p:cNvPr id="42016" name="Freeform 21"/>
            <p:cNvSpPr>
              <a:spLocks/>
            </p:cNvSpPr>
            <p:nvPr/>
          </p:nvSpPr>
          <p:spPr bwMode="auto">
            <a:xfrm>
              <a:off x="1621" y="1541"/>
              <a:ext cx="60" cy="629"/>
            </a:xfrm>
            <a:custGeom>
              <a:avLst/>
              <a:gdLst>
                <a:gd name="T0" fmla="*/ 59 w 60"/>
                <a:gd name="T1" fmla="*/ 0 h 629"/>
                <a:gd name="T2" fmla="*/ 59 w 60"/>
                <a:gd name="T3" fmla="*/ 0 h 629"/>
                <a:gd name="T4" fmla="*/ 58 w 60"/>
                <a:gd name="T5" fmla="*/ 3 h 629"/>
                <a:gd name="T6" fmla="*/ 57 w 60"/>
                <a:gd name="T7" fmla="*/ 14 h 629"/>
                <a:gd name="T8" fmla="*/ 59 w 60"/>
                <a:gd name="T9" fmla="*/ 27 h 629"/>
                <a:gd name="T10" fmla="*/ 59 w 60"/>
                <a:gd name="T11" fmla="*/ 43 h 629"/>
                <a:gd name="T12" fmla="*/ 59 w 60"/>
                <a:gd name="T13" fmla="*/ 59 h 629"/>
                <a:gd name="T14" fmla="*/ 59 w 60"/>
                <a:gd name="T15" fmla="*/ 74 h 629"/>
                <a:gd name="T16" fmla="*/ 59 w 60"/>
                <a:gd name="T17" fmla="*/ 84 h 629"/>
                <a:gd name="T18" fmla="*/ 59 w 60"/>
                <a:gd name="T19" fmla="*/ 87 h 629"/>
                <a:gd name="T20" fmla="*/ 0 w 60"/>
                <a:gd name="T21" fmla="*/ 87 h 629"/>
                <a:gd name="T22" fmla="*/ 6 w 60"/>
                <a:gd name="T23" fmla="*/ 628 h 62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0"/>
                <a:gd name="T37" fmla="*/ 0 h 629"/>
                <a:gd name="T38" fmla="*/ 60 w 60"/>
                <a:gd name="T39" fmla="*/ 629 h 62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0" h="629">
                  <a:moveTo>
                    <a:pt x="59" y="0"/>
                  </a:moveTo>
                  <a:lnTo>
                    <a:pt x="59" y="0"/>
                  </a:lnTo>
                  <a:lnTo>
                    <a:pt x="58" y="3"/>
                  </a:lnTo>
                  <a:lnTo>
                    <a:pt x="57" y="14"/>
                  </a:lnTo>
                  <a:lnTo>
                    <a:pt x="59" y="27"/>
                  </a:lnTo>
                  <a:lnTo>
                    <a:pt x="59" y="43"/>
                  </a:lnTo>
                  <a:lnTo>
                    <a:pt x="59" y="59"/>
                  </a:lnTo>
                  <a:lnTo>
                    <a:pt x="59" y="74"/>
                  </a:lnTo>
                  <a:lnTo>
                    <a:pt x="59" y="84"/>
                  </a:lnTo>
                  <a:lnTo>
                    <a:pt x="59" y="87"/>
                  </a:lnTo>
                  <a:lnTo>
                    <a:pt x="0" y="87"/>
                  </a:lnTo>
                  <a:lnTo>
                    <a:pt x="6" y="628"/>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17" name="Freeform 22"/>
            <p:cNvSpPr>
              <a:spLocks/>
            </p:cNvSpPr>
            <p:nvPr/>
          </p:nvSpPr>
          <p:spPr bwMode="auto">
            <a:xfrm>
              <a:off x="2775" y="1791"/>
              <a:ext cx="862" cy="158"/>
            </a:xfrm>
            <a:custGeom>
              <a:avLst/>
              <a:gdLst>
                <a:gd name="T0" fmla="*/ 861 w 862"/>
                <a:gd name="T1" fmla="*/ 109 h 158"/>
                <a:gd name="T2" fmla="*/ 845 w 862"/>
                <a:gd name="T3" fmla="*/ 151 h 158"/>
                <a:gd name="T4" fmla="*/ 693 w 862"/>
                <a:gd name="T5" fmla="*/ 157 h 158"/>
                <a:gd name="T6" fmla="*/ 51 w 862"/>
                <a:gd name="T7" fmla="*/ 62 h 158"/>
                <a:gd name="T8" fmla="*/ 49 w 862"/>
                <a:gd name="T9" fmla="*/ 59 h 158"/>
                <a:gd name="T10" fmla="*/ 44 w 862"/>
                <a:gd name="T11" fmla="*/ 52 h 158"/>
                <a:gd name="T12" fmla="*/ 35 w 862"/>
                <a:gd name="T13" fmla="*/ 43 h 158"/>
                <a:gd name="T14" fmla="*/ 25 w 862"/>
                <a:gd name="T15" fmla="*/ 31 h 158"/>
                <a:gd name="T16" fmla="*/ 15 w 862"/>
                <a:gd name="T17" fmla="*/ 20 h 158"/>
                <a:gd name="T18" fmla="*/ 7 w 862"/>
                <a:gd name="T19" fmla="*/ 10 h 158"/>
                <a:gd name="T20" fmla="*/ 2 w 862"/>
                <a:gd name="T21" fmla="*/ 3 h 158"/>
                <a:gd name="T22" fmla="*/ 0 w 862"/>
                <a:gd name="T23" fmla="*/ 0 h 1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62"/>
                <a:gd name="T37" fmla="*/ 0 h 158"/>
                <a:gd name="T38" fmla="*/ 862 w 862"/>
                <a:gd name="T39" fmla="*/ 158 h 15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62" h="158">
                  <a:moveTo>
                    <a:pt x="861" y="109"/>
                  </a:moveTo>
                  <a:lnTo>
                    <a:pt x="845" y="151"/>
                  </a:lnTo>
                  <a:lnTo>
                    <a:pt x="693" y="157"/>
                  </a:lnTo>
                  <a:lnTo>
                    <a:pt x="51" y="62"/>
                  </a:lnTo>
                  <a:lnTo>
                    <a:pt x="49" y="59"/>
                  </a:lnTo>
                  <a:lnTo>
                    <a:pt x="44" y="52"/>
                  </a:lnTo>
                  <a:lnTo>
                    <a:pt x="35" y="43"/>
                  </a:lnTo>
                  <a:lnTo>
                    <a:pt x="25" y="31"/>
                  </a:lnTo>
                  <a:lnTo>
                    <a:pt x="15" y="20"/>
                  </a:lnTo>
                  <a:lnTo>
                    <a:pt x="7" y="10"/>
                  </a:lnTo>
                  <a:lnTo>
                    <a:pt x="2" y="3"/>
                  </a:lnTo>
                  <a:lnTo>
                    <a:pt x="0" y="0"/>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18" name="Freeform 23"/>
            <p:cNvSpPr>
              <a:spLocks/>
            </p:cNvSpPr>
            <p:nvPr/>
          </p:nvSpPr>
          <p:spPr bwMode="auto">
            <a:xfrm>
              <a:off x="2753" y="1799"/>
              <a:ext cx="896" cy="171"/>
            </a:xfrm>
            <a:custGeom>
              <a:avLst/>
              <a:gdLst>
                <a:gd name="T0" fmla="*/ 895 w 896"/>
                <a:gd name="T1" fmla="*/ 101 h 171"/>
                <a:gd name="T2" fmla="*/ 868 w 896"/>
                <a:gd name="T3" fmla="*/ 165 h 171"/>
                <a:gd name="T4" fmla="*/ 710 w 896"/>
                <a:gd name="T5" fmla="*/ 170 h 171"/>
                <a:gd name="T6" fmla="*/ 60 w 896"/>
                <a:gd name="T7" fmla="*/ 74 h 171"/>
                <a:gd name="T8" fmla="*/ 0 w 896"/>
                <a:gd name="T9" fmla="*/ 0 h 171"/>
                <a:gd name="T10" fmla="*/ 0 60000 65536"/>
                <a:gd name="T11" fmla="*/ 0 60000 65536"/>
                <a:gd name="T12" fmla="*/ 0 60000 65536"/>
                <a:gd name="T13" fmla="*/ 0 60000 65536"/>
                <a:gd name="T14" fmla="*/ 0 60000 65536"/>
                <a:gd name="T15" fmla="*/ 0 w 896"/>
                <a:gd name="T16" fmla="*/ 0 h 171"/>
                <a:gd name="T17" fmla="*/ 896 w 896"/>
                <a:gd name="T18" fmla="*/ 171 h 171"/>
              </a:gdLst>
              <a:ahLst/>
              <a:cxnLst>
                <a:cxn ang="T10">
                  <a:pos x="T0" y="T1"/>
                </a:cxn>
                <a:cxn ang="T11">
                  <a:pos x="T2" y="T3"/>
                </a:cxn>
                <a:cxn ang="T12">
                  <a:pos x="T4" y="T5"/>
                </a:cxn>
                <a:cxn ang="T13">
                  <a:pos x="T6" y="T7"/>
                </a:cxn>
                <a:cxn ang="T14">
                  <a:pos x="T8" y="T9"/>
                </a:cxn>
              </a:cxnLst>
              <a:rect l="T15" t="T16" r="T17" b="T18"/>
              <a:pathLst>
                <a:path w="896" h="171">
                  <a:moveTo>
                    <a:pt x="895" y="101"/>
                  </a:moveTo>
                  <a:lnTo>
                    <a:pt x="868" y="165"/>
                  </a:lnTo>
                  <a:lnTo>
                    <a:pt x="710" y="170"/>
                  </a:lnTo>
                  <a:lnTo>
                    <a:pt x="60" y="74"/>
                  </a:lnTo>
                  <a:lnTo>
                    <a:pt x="0" y="0"/>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19" name="Freeform 24"/>
            <p:cNvSpPr>
              <a:spLocks/>
            </p:cNvSpPr>
            <p:nvPr/>
          </p:nvSpPr>
          <p:spPr bwMode="auto">
            <a:xfrm>
              <a:off x="1457" y="1682"/>
              <a:ext cx="58" cy="263"/>
            </a:xfrm>
            <a:custGeom>
              <a:avLst/>
              <a:gdLst>
                <a:gd name="T0" fmla="*/ 28 w 58"/>
                <a:gd name="T1" fmla="*/ 0 h 263"/>
                <a:gd name="T2" fmla="*/ 57 w 58"/>
                <a:gd name="T3" fmla="*/ 0 h 263"/>
                <a:gd name="T4" fmla="*/ 55 w 58"/>
                <a:gd name="T5" fmla="*/ 11 h 263"/>
                <a:gd name="T6" fmla="*/ 52 w 58"/>
                <a:gd name="T7" fmla="*/ 39 h 263"/>
                <a:gd name="T8" fmla="*/ 48 w 58"/>
                <a:gd name="T9" fmla="*/ 80 h 263"/>
                <a:gd name="T10" fmla="*/ 44 w 58"/>
                <a:gd name="T11" fmla="*/ 128 h 263"/>
                <a:gd name="T12" fmla="*/ 38 w 58"/>
                <a:gd name="T13" fmla="*/ 175 h 263"/>
                <a:gd name="T14" fmla="*/ 34 w 58"/>
                <a:gd name="T15" fmla="*/ 215 h 263"/>
                <a:gd name="T16" fmla="*/ 31 w 58"/>
                <a:gd name="T17" fmla="*/ 245 h 263"/>
                <a:gd name="T18" fmla="*/ 29 w 58"/>
                <a:gd name="T19" fmla="*/ 255 h 263"/>
                <a:gd name="T20" fmla="*/ 32 w 58"/>
                <a:gd name="T21" fmla="*/ 256 h 263"/>
                <a:gd name="T22" fmla="*/ 35 w 58"/>
                <a:gd name="T23" fmla="*/ 257 h 263"/>
                <a:gd name="T24" fmla="*/ 39 w 58"/>
                <a:gd name="T25" fmla="*/ 257 h 263"/>
                <a:gd name="T26" fmla="*/ 45 w 58"/>
                <a:gd name="T27" fmla="*/ 257 h 263"/>
                <a:gd name="T28" fmla="*/ 48 w 58"/>
                <a:gd name="T29" fmla="*/ 257 h 263"/>
                <a:gd name="T30" fmla="*/ 50 w 58"/>
                <a:gd name="T31" fmla="*/ 258 h 263"/>
                <a:gd name="T32" fmla="*/ 51 w 58"/>
                <a:gd name="T33" fmla="*/ 257 h 263"/>
                <a:gd name="T34" fmla="*/ 51 w 58"/>
                <a:gd name="T35" fmla="*/ 262 h 263"/>
                <a:gd name="T36" fmla="*/ 0 w 58"/>
                <a:gd name="T37" fmla="*/ 261 h 26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8"/>
                <a:gd name="T58" fmla="*/ 0 h 263"/>
                <a:gd name="T59" fmla="*/ 58 w 58"/>
                <a:gd name="T60" fmla="*/ 263 h 26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8" h="263">
                  <a:moveTo>
                    <a:pt x="28" y="0"/>
                  </a:moveTo>
                  <a:lnTo>
                    <a:pt x="57" y="0"/>
                  </a:lnTo>
                  <a:lnTo>
                    <a:pt x="55" y="11"/>
                  </a:lnTo>
                  <a:lnTo>
                    <a:pt x="52" y="39"/>
                  </a:lnTo>
                  <a:lnTo>
                    <a:pt x="48" y="80"/>
                  </a:lnTo>
                  <a:lnTo>
                    <a:pt x="44" y="128"/>
                  </a:lnTo>
                  <a:lnTo>
                    <a:pt x="38" y="175"/>
                  </a:lnTo>
                  <a:lnTo>
                    <a:pt x="34" y="215"/>
                  </a:lnTo>
                  <a:lnTo>
                    <a:pt x="31" y="245"/>
                  </a:lnTo>
                  <a:lnTo>
                    <a:pt x="29" y="255"/>
                  </a:lnTo>
                  <a:lnTo>
                    <a:pt x="32" y="256"/>
                  </a:lnTo>
                  <a:lnTo>
                    <a:pt x="35" y="257"/>
                  </a:lnTo>
                  <a:lnTo>
                    <a:pt x="39" y="257"/>
                  </a:lnTo>
                  <a:lnTo>
                    <a:pt x="45" y="257"/>
                  </a:lnTo>
                  <a:lnTo>
                    <a:pt x="48" y="257"/>
                  </a:lnTo>
                  <a:lnTo>
                    <a:pt x="50" y="258"/>
                  </a:lnTo>
                  <a:lnTo>
                    <a:pt x="51" y="257"/>
                  </a:lnTo>
                  <a:lnTo>
                    <a:pt x="51" y="262"/>
                  </a:lnTo>
                  <a:lnTo>
                    <a:pt x="0" y="261"/>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20" name="Freeform 25"/>
            <p:cNvSpPr>
              <a:spLocks/>
            </p:cNvSpPr>
            <p:nvPr/>
          </p:nvSpPr>
          <p:spPr bwMode="auto">
            <a:xfrm>
              <a:off x="3957" y="2038"/>
              <a:ext cx="67" cy="34"/>
            </a:xfrm>
            <a:custGeom>
              <a:avLst/>
              <a:gdLst>
                <a:gd name="T0" fmla="*/ 66 w 67"/>
                <a:gd name="T1" fmla="*/ 19 h 34"/>
                <a:gd name="T2" fmla="*/ 64 w 67"/>
                <a:gd name="T3" fmla="*/ 17 h 34"/>
                <a:gd name="T4" fmla="*/ 61 w 67"/>
                <a:gd name="T5" fmla="*/ 16 h 34"/>
                <a:gd name="T6" fmla="*/ 53 w 67"/>
                <a:gd name="T7" fmla="*/ 14 h 34"/>
                <a:gd name="T8" fmla="*/ 46 w 67"/>
                <a:gd name="T9" fmla="*/ 11 h 34"/>
                <a:gd name="T10" fmla="*/ 38 w 67"/>
                <a:gd name="T11" fmla="*/ 9 h 34"/>
                <a:gd name="T12" fmla="*/ 28 w 67"/>
                <a:gd name="T13" fmla="*/ 8 h 34"/>
                <a:gd name="T14" fmla="*/ 18 w 67"/>
                <a:gd name="T15" fmla="*/ 3 h 34"/>
                <a:gd name="T16" fmla="*/ 9 w 67"/>
                <a:gd name="T17" fmla="*/ 0 h 34"/>
                <a:gd name="T18" fmla="*/ 4 w 67"/>
                <a:gd name="T19" fmla="*/ 0 h 34"/>
                <a:gd name="T20" fmla="*/ 1 w 67"/>
                <a:gd name="T21" fmla="*/ 2 h 34"/>
                <a:gd name="T22" fmla="*/ 0 w 67"/>
                <a:gd name="T23" fmla="*/ 7 h 34"/>
                <a:gd name="T24" fmla="*/ 1 w 67"/>
                <a:gd name="T25" fmla="*/ 14 h 34"/>
                <a:gd name="T26" fmla="*/ 1 w 67"/>
                <a:gd name="T27" fmla="*/ 20 h 34"/>
                <a:gd name="T28" fmla="*/ 2 w 67"/>
                <a:gd name="T29" fmla="*/ 26 h 34"/>
                <a:gd name="T30" fmla="*/ 5 w 67"/>
                <a:gd name="T31" fmla="*/ 31 h 34"/>
                <a:gd name="T32" fmla="*/ 8 w 67"/>
                <a:gd name="T33" fmla="*/ 33 h 34"/>
                <a:gd name="T34" fmla="*/ 16 w 67"/>
                <a:gd name="T35" fmla="*/ 29 h 34"/>
                <a:gd name="T36" fmla="*/ 24 w 67"/>
                <a:gd name="T37" fmla="*/ 28 h 34"/>
                <a:gd name="T38" fmla="*/ 34 w 67"/>
                <a:gd name="T39" fmla="*/ 26 h 34"/>
                <a:gd name="T40" fmla="*/ 43 w 67"/>
                <a:gd name="T41" fmla="*/ 24 h 34"/>
                <a:gd name="T42" fmla="*/ 52 w 67"/>
                <a:gd name="T43" fmla="*/ 23 h 34"/>
                <a:gd name="T44" fmla="*/ 59 w 67"/>
                <a:gd name="T45" fmla="*/ 21 h 34"/>
                <a:gd name="T46" fmla="*/ 65 w 67"/>
                <a:gd name="T47" fmla="*/ 20 h 34"/>
                <a:gd name="T48" fmla="*/ 66 w 67"/>
                <a:gd name="T49" fmla="*/ 19 h 3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34"/>
                <a:gd name="T77" fmla="*/ 67 w 67"/>
                <a:gd name="T78" fmla="*/ 34 h 3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34">
                  <a:moveTo>
                    <a:pt x="66" y="19"/>
                  </a:moveTo>
                  <a:lnTo>
                    <a:pt x="64" y="17"/>
                  </a:lnTo>
                  <a:lnTo>
                    <a:pt x="61" y="16"/>
                  </a:lnTo>
                  <a:lnTo>
                    <a:pt x="53" y="14"/>
                  </a:lnTo>
                  <a:lnTo>
                    <a:pt x="46" y="11"/>
                  </a:lnTo>
                  <a:lnTo>
                    <a:pt x="38" y="9"/>
                  </a:lnTo>
                  <a:lnTo>
                    <a:pt x="28" y="8"/>
                  </a:lnTo>
                  <a:lnTo>
                    <a:pt x="18" y="3"/>
                  </a:lnTo>
                  <a:lnTo>
                    <a:pt x="9" y="0"/>
                  </a:lnTo>
                  <a:lnTo>
                    <a:pt x="4" y="0"/>
                  </a:lnTo>
                  <a:lnTo>
                    <a:pt x="1" y="2"/>
                  </a:lnTo>
                  <a:lnTo>
                    <a:pt x="0" y="7"/>
                  </a:lnTo>
                  <a:lnTo>
                    <a:pt x="1" y="14"/>
                  </a:lnTo>
                  <a:lnTo>
                    <a:pt x="1" y="20"/>
                  </a:lnTo>
                  <a:lnTo>
                    <a:pt x="2" y="26"/>
                  </a:lnTo>
                  <a:lnTo>
                    <a:pt x="5" y="31"/>
                  </a:lnTo>
                  <a:lnTo>
                    <a:pt x="8" y="33"/>
                  </a:lnTo>
                  <a:lnTo>
                    <a:pt x="16" y="29"/>
                  </a:lnTo>
                  <a:lnTo>
                    <a:pt x="24" y="28"/>
                  </a:lnTo>
                  <a:lnTo>
                    <a:pt x="34" y="26"/>
                  </a:lnTo>
                  <a:lnTo>
                    <a:pt x="43" y="24"/>
                  </a:lnTo>
                  <a:lnTo>
                    <a:pt x="52" y="23"/>
                  </a:lnTo>
                  <a:lnTo>
                    <a:pt x="59" y="21"/>
                  </a:lnTo>
                  <a:lnTo>
                    <a:pt x="65" y="20"/>
                  </a:lnTo>
                  <a:lnTo>
                    <a:pt x="66" y="19"/>
                  </a:lnTo>
                </a:path>
              </a:pathLst>
            </a:custGeom>
            <a:solidFill>
              <a:srgbClr val="FFFFFF"/>
            </a:solidFill>
            <a:ln w="12700" cap="rnd" cmpd="sng">
              <a:noFill/>
              <a:prstDash val="solid"/>
              <a:round/>
              <a:headEnd type="none" w="med" len="med"/>
              <a:tailEnd type="none" w="med" len="med"/>
            </a:ln>
          </p:spPr>
          <p:txBody>
            <a:bodyPr/>
            <a:lstStyle/>
            <a:p>
              <a:endParaRPr lang="en-GB" b="1"/>
            </a:p>
          </p:txBody>
        </p:sp>
        <p:sp>
          <p:nvSpPr>
            <p:cNvPr id="42021" name="Freeform 26"/>
            <p:cNvSpPr>
              <a:spLocks/>
            </p:cNvSpPr>
            <p:nvPr/>
          </p:nvSpPr>
          <p:spPr bwMode="auto">
            <a:xfrm>
              <a:off x="3956" y="2039"/>
              <a:ext cx="73" cy="39"/>
            </a:xfrm>
            <a:custGeom>
              <a:avLst/>
              <a:gdLst>
                <a:gd name="T0" fmla="*/ 72 w 73"/>
                <a:gd name="T1" fmla="*/ 20 h 39"/>
                <a:gd name="T2" fmla="*/ 72 w 73"/>
                <a:gd name="T3" fmla="*/ 20 h 39"/>
                <a:gd name="T4" fmla="*/ 71 w 73"/>
                <a:gd name="T5" fmla="*/ 18 h 39"/>
                <a:gd name="T6" fmla="*/ 67 w 73"/>
                <a:gd name="T7" fmla="*/ 16 h 39"/>
                <a:gd name="T8" fmla="*/ 58 w 73"/>
                <a:gd name="T9" fmla="*/ 15 h 39"/>
                <a:gd name="T10" fmla="*/ 51 w 73"/>
                <a:gd name="T11" fmla="*/ 13 h 39"/>
                <a:gd name="T12" fmla="*/ 41 w 73"/>
                <a:gd name="T13" fmla="*/ 10 h 39"/>
                <a:gd name="T14" fmla="*/ 31 w 73"/>
                <a:gd name="T15" fmla="*/ 8 h 39"/>
                <a:gd name="T16" fmla="*/ 19 w 73"/>
                <a:gd name="T17" fmla="*/ 4 h 39"/>
                <a:gd name="T18" fmla="*/ 9 w 73"/>
                <a:gd name="T19" fmla="*/ 0 h 39"/>
                <a:gd name="T20" fmla="*/ 5 w 73"/>
                <a:gd name="T21" fmla="*/ 0 h 39"/>
                <a:gd name="T22" fmla="*/ 2 w 73"/>
                <a:gd name="T23" fmla="*/ 3 h 39"/>
                <a:gd name="T24" fmla="*/ 0 w 73"/>
                <a:gd name="T25" fmla="*/ 9 h 39"/>
                <a:gd name="T26" fmla="*/ 0 w 73"/>
                <a:gd name="T27" fmla="*/ 16 h 39"/>
                <a:gd name="T28" fmla="*/ 0 w 73"/>
                <a:gd name="T29" fmla="*/ 24 h 39"/>
                <a:gd name="T30" fmla="*/ 2 w 73"/>
                <a:gd name="T31" fmla="*/ 31 h 39"/>
                <a:gd name="T32" fmla="*/ 5 w 73"/>
                <a:gd name="T33" fmla="*/ 35 h 39"/>
                <a:gd name="T34" fmla="*/ 9 w 73"/>
                <a:gd name="T35" fmla="*/ 38 h 39"/>
                <a:gd name="T36" fmla="*/ 17 w 73"/>
                <a:gd name="T37" fmla="*/ 34 h 39"/>
                <a:gd name="T38" fmla="*/ 27 w 73"/>
                <a:gd name="T39" fmla="*/ 32 h 39"/>
                <a:gd name="T40" fmla="*/ 36 w 73"/>
                <a:gd name="T41" fmla="*/ 28 h 39"/>
                <a:gd name="T42" fmla="*/ 47 w 73"/>
                <a:gd name="T43" fmla="*/ 26 h 39"/>
                <a:gd name="T44" fmla="*/ 57 w 73"/>
                <a:gd name="T45" fmla="*/ 26 h 39"/>
                <a:gd name="T46" fmla="*/ 64 w 73"/>
                <a:gd name="T47" fmla="*/ 23 h 39"/>
                <a:gd name="T48" fmla="*/ 70 w 73"/>
                <a:gd name="T49" fmla="*/ 22 h 39"/>
                <a:gd name="T50" fmla="*/ 72 w 73"/>
                <a:gd name="T51" fmla="*/ 20 h 3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3"/>
                <a:gd name="T79" fmla="*/ 0 h 39"/>
                <a:gd name="T80" fmla="*/ 73 w 73"/>
                <a:gd name="T81" fmla="*/ 39 h 3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3" h="39">
                  <a:moveTo>
                    <a:pt x="72" y="20"/>
                  </a:moveTo>
                  <a:lnTo>
                    <a:pt x="72" y="20"/>
                  </a:lnTo>
                  <a:lnTo>
                    <a:pt x="71" y="18"/>
                  </a:lnTo>
                  <a:lnTo>
                    <a:pt x="67" y="16"/>
                  </a:lnTo>
                  <a:lnTo>
                    <a:pt x="58" y="15"/>
                  </a:lnTo>
                  <a:lnTo>
                    <a:pt x="51" y="13"/>
                  </a:lnTo>
                  <a:lnTo>
                    <a:pt x="41" y="10"/>
                  </a:lnTo>
                  <a:lnTo>
                    <a:pt x="31" y="8"/>
                  </a:lnTo>
                  <a:lnTo>
                    <a:pt x="19" y="4"/>
                  </a:lnTo>
                  <a:lnTo>
                    <a:pt x="9" y="0"/>
                  </a:lnTo>
                  <a:lnTo>
                    <a:pt x="5" y="0"/>
                  </a:lnTo>
                  <a:lnTo>
                    <a:pt x="2" y="3"/>
                  </a:lnTo>
                  <a:lnTo>
                    <a:pt x="0" y="9"/>
                  </a:lnTo>
                  <a:lnTo>
                    <a:pt x="0" y="16"/>
                  </a:lnTo>
                  <a:lnTo>
                    <a:pt x="0" y="24"/>
                  </a:lnTo>
                  <a:lnTo>
                    <a:pt x="2" y="31"/>
                  </a:lnTo>
                  <a:lnTo>
                    <a:pt x="5" y="35"/>
                  </a:lnTo>
                  <a:lnTo>
                    <a:pt x="9" y="38"/>
                  </a:lnTo>
                  <a:lnTo>
                    <a:pt x="17" y="34"/>
                  </a:lnTo>
                  <a:lnTo>
                    <a:pt x="27" y="32"/>
                  </a:lnTo>
                  <a:lnTo>
                    <a:pt x="36" y="28"/>
                  </a:lnTo>
                  <a:lnTo>
                    <a:pt x="47" y="26"/>
                  </a:lnTo>
                  <a:lnTo>
                    <a:pt x="57" y="26"/>
                  </a:lnTo>
                  <a:lnTo>
                    <a:pt x="64" y="23"/>
                  </a:lnTo>
                  <a:lnTo>
                    <a:pt x="70" y="22"/>
                  </a:lnTo>
                  <a:lnTo>
                    <a:pt x="72" y="20"/>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22" name="Freeform 27"/>
            <p:cNvSpPr>
              <a:spLocks/>
            </p:cNvSpPr>
            <p:nvPr/>
          </p:nvSpPr>
          <p:spPr bwMode="auto">
            <a:xfrm>
              <a:off x="2385" y="1798"/>
              <a:ext cx="116" cy="86"/>
            </a:xfrm>
            <a:custGeom>
              <a:avLst/>
              <a:gdLst>
                <a:gd name="T0" fmla="*/ 5 w 116"/>
                <a:gd name="T1" fmla="*/ 14 h 86"/>
                <a:gd name="T2" fmla="*/ 1 w 116"/>
                <a:gd name="T3" fmla="*/ 15 h 86"/>
                <a:gd name="T4" fmla="*/ 0 w 116"/>
                <a:gd name="T5" fmla="*/ 18 h 86"/>
                <a:gd name="T6" fmla="*/ 2 w 116"/>
                <a:gd name="T7" fmla="*/ 20 h 86"/>
                <a:gd name="T8" fmla="*/ 6 w 116"/>
                <a:gd name="T9" fmla="*/ 22 h 86"/>
                <a:gd name="T10" fmla="*/ 58 w 116"/>
                <a:gd name="T11" fmla="*/ 12 h 86"/>
                <a:gd name="T12" fmla="*/ 83 w 116"/>
                <a:gd name="T13" fmla="*/ 85 h 86"/>
                <a:gd name="T14" fmla="*/ 115 w 116"/>
                <a:gd name="T15" fmla="*/ 77 h 86"/>
                <a:gd name="T16" fmla="*/ 75 w 116"/>
                <a:gd name="T17" fmla="*/ 8 h 86"/>
                <a:gd name="T18" fmla="*/ 84 w 116"/>
                <a:gd name="T19" fmla="*/ 8 h 86"/>
                <a:gd name="T20" fmla="*/ 86 w 116"/>
                <a:gd name="T21" fmla="*/ 5 h 86"/>
                <a:gd name="T22" fmla="*/ 87 w 116"/>
                <a:gd name="T23" fmla="*/ 2 h 86"/>
                <a:gd name="T24" fmla="*/ 86 w 116"/>
                <a:gd name="T25" fmla="*/ 0 h 86"/>
                <a:gd name="T26" fmla="*/ 81 w 116"/>
                <a:gd name="T27" fmla="*/ 0 h 86"/>
                <a:gd name="T28" fmla="*/ 5 w 116"/>
                <a:gd name="T29" fmla="*/ 14 h 8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6"/>
                <a:gd name="T46" fmla="*/ 0 h 86"/>
                <a:gd name="T47" fmla="*/ 116 w 116"/>
                <a:gd name="T48" fmla="*/ 86 h 8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6" h="86">
                  <a:moveTo>
                    <a:pt x="5" y="14"/>
                  </a:moveTo>
                  <a:lnTo>
                    <a:pt x="1" y="15"/>
                  </a:lnTo>
                  <a:lnTo>
                    <a:pt x="0" y="18"/>
                  </a:lnTo>
                  <a:lnTo>
                    <a:pt x="2" y="20"/>
                  </a:lnTo>
                  <a:lnTo>
                    <a:pt x="6" y="22"/>
                  </a:lnTo>
                  <a:lnTo>
                    <a:pt x="58" y="12"/>
                  </a:lnTo>
                  <a:lnTo>
                    <a:pt x="83" y="85"/>
                  </a:lnTo>
                  <a:lnTo>
                    <a:pt x="115" y="77"/>
                  </a:lnTo>
                  <a:lnTo>
                    <a:pt x="75" y="8"/>
                  </a:lnTo>
                  <a:lnTo>
                    <a:pt x="84" y="8"/>
                  </a:lnTo>
                  <a:lnTo>
                    <a:pt x="86" y="5"/>
                  </a:lnTo>
                  <a:lnTo>
                    <a:pt x="87" y="2"/>
                  </a:lnTo>
                  <a:lnTo>
                    <a:pt x="86" y="0"/>
                  </a:lnTo>
                  <a:lnTo>
                    <a:pt x="81" y="0"/>
                  </a:lnTo>
                  <a:lnTo>
                    <a:pt x="5" y="14"/>
                  </a:lnTo>
                </a:path>
              </a:pathLst>
            </a:custGeom>
            <a:solidFill>
              <a:srgbClr val="FFFFFF"/>
            </a:solidFill>
            <a:ln w="12700" cap="rnd" cmpd="sng">
              <a:noFill/>
              <a:prstDash val="solid"/>
              <a:round/>
              <a:headEnd type="none" w="med" len="med"/>
              <a:tailEnd type="none" w="med" len="med"/>
            </a:ln>
          </p:spPr>
          <p:txBody>
            <a:bodyPr/>
            <a:lstStyle/>
            <a:p>
              <a:endParaRPr lang="en-GB" b="1"/>
            </a:p>
          </p:txBody>
        </p:sp>
        <p:sp>
          <p:nvSpPr>
            <p:cNvPr id="42023" name="Freeform 28"/>
            <p:cNvSpPr>
              <a:spLocks/>
            </p:cNvSpPr>
            <p:nvPr/>
          </p:nvSpPr>
          <p:spPr bwMode="auto">
            <a:xfrm>
              <a:off x="2383" y="1799"/>
              <a:ext cx="122" cy="93"/>
            </a:xfrm>
            <a:custGeom>
              <a:avLst/>
              <a:gdLst>
                <a:gd name="T0" fmla="*/ 6 w 122"/>
                <a:gd name="T1" fmla="*/ 15 h 93"/>
                <a:gd name="T2" fmla="*/ 6 w 122"/>
                <a:gd name="T3" fmla="*/ 15 h 93"/>
                <a:gd name="T4" fmla="*/ 2 w 122"/>
                <a:gd name="T5" fmla="*/ 17 h 93"/>
                <a:gd name="T6" fmla="*/ 0 w 122"/>
                <a:gd name="T7" fmla="*/ 21 h 93"/>
                <a:gd name="T8" fmla="*/ 3 w 122"/>
                <a:gd name="T9" fmla="*/ 23 h 93"/>
                <a:gd name="T10" fmla="*/ 7 w 122"/>
                <a:gd name="T11" fmla="*/ 25 h 93"/>
                <a:gd name="T12" fmla="*/ 62 w 122"/>
                <a:gd name="T13" fmla="*/ 14 h 93"/>
                <a:gd name="T14" fmla="*/ 87 w 122"/>
                <a:gd name="T15" fmla="*/ 92 h 93"/>
                <a:gd name="T16" fmla="*/ 121 w 122"/>
                <a:gd name="T17" fmla="*/ 83 h 93"/>
                <a:gd name="T18" fmla="*/ 80 w 122"/>
                <a:gd name="T19" fmla="*/ 9 h 93"/>
                <a:gd name="T20" fmla="*/ 89 w 122"/>
                <a:gd name="T21" fmla="*/ 8 h 93"/>
                <a:gd name="T22" fmla="*/ 90 w 122"/>
                <a:gd name="T23" fmla="*/ 5 h 93"/>
                <a:gd name="T24" fmla="*/ 92 w 122"/>
                <a:gd name="T25" fmla="*/ 2 h 93"/>
                <a:gd name="T26" fmla="*/ 90 w 122"/>
                <a:gd name="T27" fmla="*/ 0 h 93"/>
                <a:gd name="T28" fmla="*/ 86 w 122"/>
                <a:gd name="T29" fmla="*/ 0 h 93"/>
                <a:gd name="T30" fmla="*/ 6 w 122"/>
                <a:gd name="T31" fmla="*/ 15 h 9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2"/>
                <a:gd name="T49" fmla="*/ 0 h 93"/>
                <a:gd name="T50" fmla="*/ 122 w 122"/>
                <a:gd name="T51" fmla="*/ 93 h 9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2" h="93">
                  <a:moveTo>
                    <a:pt x="6" y="15"/>
                  </a:moveTo>
                  <a:lnTo>
                    <a:pt x="6" y="15"/>
                  </a:lnTo>
                  <a:lnTo>
                    <a:pt x="2" y="17"/>
                  </a:lnTo>
                  <a:lnTo>
                    <a:pt x="0" y="21"/>
                  </a:lnTo>
                  <a:lnTo>
                    <a:pt x="3" y="23"/>
                  </a:lnTo>
                  <a:lnTo>
                    <a:pt x="7" y="25"/>
                  </a:lnTo>
                  <a:lnTo>
                    <a:pt x="62" y="14"/>
                  </a:lnTo>
                  <a:lnTo>
                    <a:pt x="87" y="92"/>
                  </a:lnTo>
                  <a:lnTo>
                    <a:pt x="121" y="83"/>
                  </a:lnTo>
                  <a:lnTo>
                    <a:pt x="80" y="9"/>
                  </a:lnTo>
                  <a:lnTo>
                    <a:pt x="89" y="8"/>
                  </a:lnTo>
                  <a:lnTo>
                    <a:pt x="90" y="5"/>
                  </a:lnTo>
                  <a:lnTo>
                    <a:pt x="92" y="2"/>
                  </a:lnTo>
                  <a:lnTo>
                    <a:pt x="90" y="0"/>
                  </a:lnTo>
                  <a:lnTo>
                    <a:pt x="86" y="0"/>
                  </a:lnTo>
                  <a:lnTo>
                    <a:pt x="6" y="15"/>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24" name="Freeform 29"/>
            <p:cNvSpPr>
              <a:spLocks/>
            </p:cNvSpPr>
            <p:nvPr/>
          </p:nvSpPr>
          <p:spPr bwMode="auto">
            <a:xfrm>
              <a:off x="2631" y="1940"/>
              <a:ext cx="137" cy="164"/>
            </a:xfrm>
            <a:custGeom>
              <a:avLst/>
              <a:gdLst>
                <a:gd name="T0" fmla="*/ 111 w 137"/>
                <a:gd name="T1" fmla="*/ 0 h 164"/>
                <a:gd name="T2" fmla="*/ 23 w 137"/>
                <a:gd name="T3" fmla="*/ 10 h 164"/>
                <a:gd name="T4" fmla="*/ 13 w 137"/>
                <a:gd name="T5" fmla="*/ 12 h 164"/>
                <a:gd name="T6" fmla="*/ 6 w 137"/>
                <a:gd name="T7" fmla="*/ 18 h 164"/>
                <a:gd name="T8" fmla="*/ 2 w 137"/>
                <a:gd name="T9" fmla="*/ 27 h 164"/>
                <a:gd name="T10" fmla="*/ 0 w 137"/>
                <a:gd name="T11" fmla="*/ 38 h 164"/>
                <a:gd name="T12" fmla="*/ 1 w 137"/>
                <a:gd name="T13" fmla="*/ 138 h 164"/>
                <a:gd name="T14" fmla="*/ 3 w 137"/>
                <a:gd name="T15" fmla="*/ 145 h 164"/>
                <a:gd name="T16" fmla="*/ 4 w 137"/>
                <a:gd name="T17" fmla="*/ 150 h 164"/>
                <a:gd name="T18" fmla="*/ 7 w 137"/>
                <a:gd name="T19" fmla="*/ 153 h 164"/>
                <a:gd name="T20" fmla="*/ 9 w 137"/>
                <a:gd name="T21" fmla="*/ 158 h 164"/>
                <a:gd name="T22" fmla="*/ 13 w 137"/>
                <a:gd name="T23" fmla="*/ 160 h 164"/>
                <a:gd name="T24" fmla="*/ 17 w 137"/>
                <a:gd name="T25" fmla="*/ 161 h 164"/>
                <a:gd name="T26" fmla="*/ 21 w 137"/>
                <a:gd name="T27" fmla="*/ 163 h 164"/>
                <a:gd name="T28" fmla="*/ 25 w 137"/>
                <a:gd name="T29" fmla="*/ 163 h 164"/>
                <a:gd name="T30" fmla="*/ 115 w 137"/>
                <a:gd name="T31" fmla="*/ 154 h 164"/>
                <a:gd name="T32" fmla="*/ 123 w 137"/>
                <a:gd name="T33" fmla="*/ 152 h 164"/>
                <a:gd name="T34" fmla="*/ 131 w 137"/>
                <a:gd name="T35" fmla="*/ 145 h 164"/>
                <a:gd name="T36" fmla="*/ 134 w 137"/>
                <a:gd name="T37" fmla="*/ 135 h 164"/>
                <a:gd name="T38" fmla="*/ 136 w 137"/>
                <a:gd name="T39" fmla="*/ 125 h 164"/>
                <a:gd name="T40" fmla="*/ 133 w 137"/>
                <a:gd name="T41" fmla="*/ 24 h 164"/>
                <a:gd name="T42" fmla="*/ 133 w 137"/>
                <a:gd name="T43" fmla="*/ 19 h 164"/>
                <a:gd name="T44" fmla="*/ 133 w 137"/>
                <a:gd name="T45" fmla="*/ 14 h 164"/>
                <a:gd name="T46" fmla="*/ 130 w 137"/>
                <a:gd name="T47" fmla="*/ 9 h 164"/>
                <a:gd name="T48" fmla="*/ 127 w 137"/>
                <a:gd name="T49" fmla="*/ 5 h 164"/>
                <a:gd name="T50" fmla="*/ 123 w 137"/>
                <a:gd name="T51" fmla="*/ 3 h 164"/>
                <a:gd name="T52" fmla="*/ 120 w 137"/>
                <a:gd name="T53" fmla="*/ 1 h 164"/>
                <a:gd name="T54" fmla="*/ 116 w 137"/>
                <a:gd name="T55" fmla="*/ 1 h 164"/>
                <a:gd name="T56" fmla="*/ 111 w 137"/>
                <a:gd name="T57" fmla="*/ 0 h 16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37"/>
                <a:gd name="T88" fmla="*/ 0 h 164"/>
                <a:gd name="T89" fmla="*/ 137 w 137"/>
                <a:gd name="T90" fmla="*/ 164 h 16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37" h="164">
                  <a:moveTo>
                    <a:pt x="111" y="0"/>
                  </a:moveTo>
                  <a:lnTo>
                    <a:pt x="23" y="10"/>
                  </a:lnTo>
                  <a:lnTo>
                    <a:pt x="13" y="12"/>
                  </a:lnTo>
                  <a:lnTo>
                    <a:pt x="6" y="18"/>
                  </a:lnTo>
                  <a:lnTo>
                    <a:pt x="2" y="27"/>
                  </a:lnTo>
                  <a:lnTo>
                    <a:pt x="0" y="38"/>
                  </a:lnTo>
                  <a:lnTo>
                    <a:pt x="1" y="138"/>
                  </a:lnTo>
                  <a:lnTo>
                    <a:pt x="3" y="145"/>
                  </a:lnTo>
                  <a:lnTo>
                    <a:pt x="4" y="150"/>
                  </a:lnTo>
                  <a:lnTo>
                    <a:pt x="7" y="153"/>
                  </a:lnTo>
                  <a:lnTo>
                    <a:pt x="9" y="158"/>
                  </a:lnTo>
                  <a:lnTo>
                    <a:pt x="13" y="160"/>
                  </a:lnTo>
                  <a:lnTo>
                    <a:pt x="17" y="161"/>
                  </a:lnTo>
                  <a:lnTo>
                    <a:pt x="21" y="163"/>
                  </a:lnTo>
                  <a:lnTo>
                    <a:pt x="25" y="163"/>
                  </a:lnTo>
                  <a:lnTo>
                    <a:pt x="115" y="154"/>
                  </a:lnTo>
                  <a:lnTo>
                    <a:pt x="123" y="152"/>
                  </a:lnTo>
                  <a:lnTo>
                    <a:pt x="131" y="145"/>
                  </a:lnTo>
                  <a:lnTo>
                    <a:pt x="134" y="135"/>
                  </a:lnTo>
                  <a:lnTo>
                    <a:pt x="136" y="125"/>
                  </a:lnTo>
                  <a:lnTo>
                    <a:pt x="133" y="24"/>
                  </a:lnTo>
                  <a:lnTo>
                    <a:pt x="133" y="19"/>
                  </a:lnTo>
                  <a:lnTo>
                    <a:pt x="133" y="14"/>
                  </a:lnTo>
                  <a:lnTo>
                    <a:pt x="130" y="9"/>
                  </a:lnTo>
                  <a:lnTo>
                    <a:pt x="127" y="5"/>
                  </a:lnTo>
                  <a:lnTo>
                    <a:pt x="123" y="3"/>
                  </a:lnTo>
                  <a:lnTo>
                    <a:pt x="120" y="1"/>
                  </a:lnTo>
                  <a:lnTo>
                    <a:pt x="116" y="1"/>
                  </a:lnTo>
                  <a:lnTo>
                    <a:pt x="111" y="0"/>
                  </a:lnTo>
                </a:path>
              </a:pathLst>
            </a:custGeom>
            <a:solidFill>
              <a:srgbClr val="FFFFFF"/>
            </a:solidFill>
            <a:ln w="12700" cap="rnd" cmpd="sng">
              <a:noFill/>
              <a:prstDash val="solid"/>
              <a:round/>
              <a:headEnd type="none" w="med" len="med"/>
              <a:tailEnd type="none" w="med" len="med"/>
            </a:ln>
          </p:spPr>
          <p:txBody>
            <a:bodyPr/>
            <a:lstStyle/>
            <a:p>
              <a:endParaRPr lang="en-GB" b="1"/>
            </a:p>
          </p:txBody>
        </p:sp>
        <p:sp>
          <p:nvSpPr>
            <p:cNvPr id="42025" name="Freeform 30"/>
            <p:cNvSpPr>
              <a:spLocks/>
            </p:cNvSpPr>
            <p:nvPr/>
          </p:nvSpPr>
          <p:spPr bwMode="auto">
            <a:xfrm>
              <a:off x="2630" y="1941"/>
              <a:ext cx="143" cy="170"/>
            </a:xfrm>
            <a:custGeom>
              <a:avLst/>
              <a:gdLst>
                <a:gd name="T0" fmla="*/ 115 w 143"/>
                <a:gd name="T1" fmla="*/ 0 h 170"/>
                <a:gd name="T2" fmla="*/ 24 w 143"/>
                <a:gd name="T3" fmla="*/ 10 h 170"/>
                <a:gd name="T4" fmla="*/ 13 w 143"/>
                <a:gd name="T5" fmla="*/ 12 h 170"/>
                <a:gd name="T6" fmla="*/ 6 w 143"/>
                <a:gd name="T7" fmla="*/ 19 h 170"/>
                <a:gd name="T8" fmla="*/ 2 w 143"/>
                <a:gd name="T9" fmla="*/ 28 h 170"/>
                <a:gd name="T10" fmla="*/ 0 w 143"/>
                <a:gd name="T11" fmla="*/ 39 h 170"/>
                <a:gd name="T12" fmla="*/ 2 w 143"/>
                <a:gd name="T13" fmla="*/ 144 h 170"/>
                <a:gd name="T14" fmla="*/ 4 w 143"/>
                <a:gd name="T15" fmla="*/ 149 h 170"/>
                <a:gd name="T16" fmla="*/ 5 w 143"/>
                <a:gd name="T17" fmla="*/ 154 h 170"/>
                <a:gd name="T18" fmla="*/ 6 w 143"/>
                <a:gd name="T19" fmla="*/ 159 h 170"/>
                <a:gd name="T20" fmla="*/ 10 w 143"/>
                <a:gd name="T21" fmla="*/ 163 h 170"/>
                <a:gd name="T22" fmla="*/ 14 w 143"/>
                <a:gd name="T23" fmla="*/ 166 h 170"/>
                <a:gd name="T24" fmla="*/ 18 w 143"/>
                <a:gd name="T25" fmla="*/ 167 h 170"/>
                <a:gd name="T26" fmla="*/ 22 w 143"/>
                <a:gd name="T27" fmla="*/ 169 h 170"/>
                <a:gd name="T28" fmla="*/ 27 w 143"/>
                <a:gd name="T29" fmla="*/ 169 h 170"/>
                <a:gd name="T30" fmla="*/ 118 w 143"/>
                <a:gd name="T31" fmla="*/ 160 h 170"/>
                <a:gd name="T32" fmla="*/ 128 w 143"/>
                <a:gd name="T33" fmla="*/ 157 h 170"/>
                <a:gd name="T34" fmla="*/ 135 w 143"/>
                <a:gd name="T35" fmla="*/ 149 h 170"/>
                <a:gd name="T36" fmla="*/ 139 w 143"/>
                <a:gd name="T37" fmla="*/ 140 h 170"/>
                <a:gd name="T38" fmla="*/ 142 w 143"/>
                <a:gd name="T39" fmla="*/ 130 h 170"/>
                <a:gd name="T40" fmla="*/ 138 w 143"/>
                <a:gd name="T41" fmla="*/ 24 h 170"/>
                <a:gd name="T42" fmla="*/ 137 w 143"/>
                <a:gd name="T43" fmla="*/ 19 h 170"/>
                <a:gd name="T44" fmla="*/ 137 w 143"/>
                <a:gd name="T45" fmla="*/ 14 h 170"/>
                <a:gd name="T46" fmla="*/ 135 w 143"/>
                <a:gd name="T47" fmla="*/ 10 h 170"/>
                <a:gd name="T48" fmla="*/ 132 w 143"/>
                <a:gd name="T49" fmla="*/ 5 h 170"/>
                <a:gd name="T50" fmla="*/ 128 w 143"/>
                <a:gd name="T51" fmla="*/ 3 h 170"/>
                <a:gd name="T52" fmla="*/ 124 w 143"/>
                <a:gd name="T53" fmla="*/ 2 h 170"/>
                <a:gd name="T54" fmla="*/ 120 w 143"/>
                <a:gd name="T55" fmla="*/ 1 h 170"/>
                <a:gd name="T56" fmla="*/ 115 w 143"/>
                <a:gd name="T57" fmla="*/ 0 h 17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43"/>
                <a:gd name="T88" fmla="*/ 0 h 170"/>
                <a:gd name="T89" fmla="*/ 143 w 143"/>
                <a:gd name="T90" fmla="*/ 170 h 17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43" h="170">
                  <a:moveTo>
                    <a:pt x="115" y="0"/>
                  </a:moveTo>
                  <a:lnTo>
                    <a:pt x="24" y="10"/>
                  </a:lnTo>
                  <a:lnTo>
                    <a:pt x="13" y="12"/>
                  </a:lnTo>
                  <a:lnTo>
                    <a:pt x="6" y="19"/>
                  </a:lnTo>
                  <a:lnTo>
                    <a:pt x="2" y="28"/>
                  </a:lnTo>
                  <a:lnTo>
                    <a:pt x="0" y="39"/>
                  </a:lnTo>
                  <a:lnTo>
                    <a:pt x="2" y="144"/>
                  </a:lnTo>
                  <a:lnTo>
                    <a:pt x="4" y="149"/>
                  </a:lnTo>
                  <a:lnTo>
                    <a:pt x="5" y="154"/>
                  </a:lnTo>
                  <a:lnTo>
                    <a:pt x="6" y="159"/>
                  </a:lnTo>
                  <a:lnTo>
                    <a:pt x="10" y="163"/>
                  </a:lnTo>
                  <a:lnTo>
                    <a:pt x="14" y="166"/>
                  </a:lnTo>
                  <a:lnTo>
                    <a:pt x="18" y="167"/>
                  </a:lnTo>
                  <a:lnTo>
                    <a:pt x="22" y="169"/>
                  </a:lnTo>
                  <a:lnTo>
                    <a:pt x="27" y="169"/>
                  </a:lnTo>
                  <a:lnTo>
                    <a:pt x="118" y="160"/>
                  </a:lnTo>
                  <a:lnTo>
                    <a:pt x="128" y="157"/>
                  </a:lnTo>
                  <a:lnTo>
                    <a:pt x="135" y="149"/>
                  </a:lnTo>
                  <a:lnTo>
                    <a:pt x="139" y="140"/>
                  </a:lnTo>
                  <a:lnTo>
                    <a:pt x="142" y="130"/>
                  </a:lnTo>
                  <a:lnTo>
                    <a:pt x="138" y="24"/>
                  </a:lnTo>
                  <a:lnTo>
                    <a:pt x="137" y="19"/>
                  </a:lnTo>
                  <a:lnTo>
                    <a:pt x="137" y="14"/>
                  </a:lnTo>
                  <a:lnTo>
                    <a:pt x="135" y="10"/>
                  </a:lnTo>
                  <a:lnTo>
                    <a:pt x="132" y="5"/>
                  </a:lnTo>
                  <a:lnTo>
                    <a:pt x="128" y="3"/>
                  </a:lnTo>
                  <a:lnTo>
                    <a:pt x="124" y="2"/>
                  </a:lnTo>
                  <a:lnTo>
                    <a:pt x="120" y="1"/>
                  </a:lnTo>
                  <a:lnTo>
                    <a:pt x="115" y="0"/>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26" name="Line 31"/>
            <p:cNvSpPr>
              <a:spLocks noChangeShapeType="1"/>
            </p:cNvSpPr>
            <p:nvPr/>
          </p:nvSpPr>
          <p:spPr bwMode="auto">
            <a:xfrm flipH="1" flipV="1">
              <a:off x="4149" y="1680"/>
              <a:ext cx="11" cy="297"/>
            </a:xfrm>
            <a:prstGeom prst="line">
              <a:avLst/>
            </a:prstGeom>
            <a:noFill/>
            <a:ln w="12700">
              <a:solidFill>
                <a:srgbClr val="000000"/>
              </a:solidFill>
              <a:round/>
              <a:headEnd/>
              <a:tailEnd/>
            </a:ln>
          </p:spPr>
          <p:txBody>
            <a:bodyPr wrap="none" anchor="ctr"/>
            <a:lstStyle/>
            <a:p>
              <a:endParaRPr lang="en-GB" b="1"/>
            </a:p>
          </p:txBody>
        </p:sp>
        <p:sp>
          <p:nvSpPr>
            <p:cNvPr id="42027" name="Line 32"/>
            <p:cNvSpPr>
              <a:spLocks noChangeShapeType="1"/>
            </p:cNvSpPr>
            <p:nvPr/>
          </p:nvSpPr>
          <p:spPr bwMode="auto">
            <a:xfrm>
              <a:off x="4158" y="2088"/>
              <a:ext cx="2" cy="268"/>
            </a:xfrm>
            <a:prstGeom prst="line">
              <a:avLst/>
            </a:prstGeom>
            <a:noFill/>
            <a:ln w="12700">
              <a:solidFill>
                <a:srgbClr val="000000"/>
              </a:solidFill>
              <a:round/>
              <a:headEnd/>
              <a:tailEnd/>
            </a:ln>
          </p:spPr>
          <p:txBody>
            <a:bodyPr wrap="none" anchor="ctr"/>
            <a:lstStyle/>
            <a:p>
              <a:endParaRPr lang="en-GB" b="1"/>
            </a:p>
          </p:txBody>
        </p:sp>
        <p:sp>
          <p:nvSpPr>
            <p:cNvPr id="42028" name="Freeform 33"/>
            <p:cNvSpPr>
              <a:spLocks/>
            </p:cNvSpPr>
            <p:nvPr/>
          </p:nvSpPr>
          <p:spPr bwMode="auto">
            <a:xfrm>
              <a:off x="1656" y="1988"/>
              <a:ext cx="600" cy="16"/>
            </a:xfrm>
            <a:custGeom>
              <a:avLst/>
              <a:gdLst>
                <a:gd name="T0" fmla="*/ 267 w 600"/>
                <a:gd name="T1" fmla="*/ 15 h 16"/>
                <a:gd name="T2" fmla="*/ 210 w 600"/>
                <a:gd name="T3" fmla="*/ 14 h 16"/>
                <a:gd name="T4" fmla="*/ 155 w 600"/>
                <a:gd name="T5" fmla="*/ 14 h 16"/>
                <a:gd name="T6" fmla="*/ 108 w 600"/>
                <a:gd name="T7" fmla="*/ 14 h 16"/>
                <a:gd name="T8" fmla="*/ 67 w 600"/>
                <a:gd name="T9" fmla="*/ 14 h 16"/>
                <a:gd name="T10" fmla="*/ 35 w 600"/>
                <a:gd name="T11" fmla="*/ 13 h 16"/>
                <a:gd name="T12" fmla="*/ 13 w 600"/>
                <a:gd name="T13" fmla="*/ 11 h 16"/>
                <a:gd name="T14" fmla="*/ 1 w 600"/>
                <a:gd name="T15" fmla="*/ 11 h 16"/>
                <a:gd name="T16" fmla="*/ 1 w 600"/>
                <a:gd name="T17" fmla="*/ 10 h 16"/>
                <a:gd name="T18" fmla="*/ 12 w 600"/>
                <a:gd name="T19" fmla="*/ 8 h 16"/>
                <a:gd name="T20" fmla="*/ 36 w 600"/>
                <a:gd name="T21" fmla="*/ 6 h 16"/>
                <a:gd name="T22" fmla="*/ 67 w 600"/>
                <a:gd name="T23" fmla="*/ 5 h 16"/>
                <a:gd name="T24" fmla="*/ 108 w 600"/>
                <a:gd name="T25" fmla="*/ 3 h 16"/>
                <a:gd name="T26" fmla="*/ 155 w 600"/>
                <a:gd name="T27" fmla="*/ 3 h 16"/>
                <a:gd name="T28" fmla="*/ 209 w 600"/>
                <a:gd name="T29" fmla="*/ 2 h 16"/>
                <a:gd name="T30" fmla="*/ 267 w 600"/>
                <a:gd name="T31" fmla="*/ 0 h 16"/>
                <a:gd name="T32" fmla="*/ 329 w 600"/>
                <a:gd name="T33" fmla="*/ 0 h 16"/>
                <a:gd name="T34" fmla="*/ 387 w 600"/>
                <a:gd name="T35" fmla="*/ 0 h 16"/>
                <a:gd name="T36" fmla="*/ 441 w 600"/>
                <a:gd name="T37" fmla="*/ 1 h 16"/>
                <a:gd name="T38" fmla="*/ 489 w 600"/>
                <a:gd name="T39" fmla="*/ 1 h 16"/>
                <a:gd name="T40" fmla="*/ 530 w 600"/>
                <a:gd name="T41" fmla="*/ 2 h 16"/>
                <a:gd name="T42" fmla="*/ 561 w 600"/>
                <a:gd name="T43" fmla="*/ 3 h 16"/>
                <a:gd name="T44" fmla="*/ 585 w 600"/>
                <a:gd name="T45" fmla="*/ 3 h 16"/>
                <a:gd name="T46" fmla="*/ 597 w 600"/>
                <a:gd name="T47" fmla="*/ 4 h 16"/>
                <a:gd name="T48" fmla="*/ 597 w 600"/>
                <a:gd name="T49" fmla="*/ 5 h 16"/>
                <a:gd name="T50" fmla="*/ 586 w 600"/>
                <a:gd name="T51" fmla="*/ 8 h 16"/>
                <a:gd name="T52" fmla="*/ 561 w 600"/>
                <a:gd name="T53" fmla="*/ 9 h 16"/>
                <a:gd name="T54" fmla="*/ 530 w 600"/>
                <a:gd name="T55" fmla="*/ 11 h 16"/>
                <a:gd name="T56" fmla="*/ 488 w 600"/>
                <a:gd name="T57" fmla="*/ 13 h 16"/>
                <a:gd name="T58" fmla="*/ 441 w 600"/>
                <a:gd name="T59" fmla="*/ 12 h 16"/>
                <a:gd name="T60" fmla="*/ 387 w 600"/>
                <a:gd name="T61" fmla="*/ 14 h 16"/>
                <a:gd name="T62" fmla="*/ 330 w 600"/>
                <a:gd name="T63" fmla="*/ 14 h 1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00"/>
                <a:gd name="T97" fmla="*/ 0 h 16"/>
                <a:gd name="T98" fmla="*/ 600 w 600"/>
                <a:gd name="T99" fmla="*/ 16 h 1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00" h="16">
                  <a:moveTo>
                    <a:pt x="299" y="14"/>
                  </a:moveTo>
                  <a:lnTo>
                    <a:pt x="267" y="15"/>
                  </a:lnTo>
                  <a:lnTo>
                    <a:pt x="239" y="15"/>
                  </a:lnTo>
                  <a:lnTo>
                    <a:pt x="210" y="14"/>
                  </a:lnTo>
                  <a:lnTo>
                    <a:pt x="181" y="15"/>
                  </a:lnTo>
                  <a:lnTo>
                    <a:pt x="155" y="14"/>
                  </a:lnTo>
                  <a:lnTo>
                    <a:pt x="132" y="15"/>
                  </a:lnTo>
                  <a:lnTo>
                    <a:pt x="108" y="14"/>
                  </a:lnTo>
                  <a:lnTo>
                    <a:pt x="87" y="14"/>
                  </a:lnTo>
                  <a:lnTo>
                    <a:pt x="67" y="14"/>
                  </a:lnTo>
                  <a:lnTo>
                    <a:pt x="50" y="12"/>
                  </a:lnTo>
                  <a:lnTo>
                    <a:pt x="35" y="13"/>
                  </a:lnTo>
                  <a:lnTo>
                    <a:pt x="22" y="12"/>
                  </a:lnTo>
                  <a:lnTo>
                    <a:pt x="13" y="11"/>
                  </a:lnTo>
                  <a:lnTo>
                    <a:pt x="5" y="12"/>
                  </a:lnTo>
                  <a:lnTo>
                    <a:pt x="1" y="11"/>
                  </a:lnTo>
                  <a:lnTo>
                    <a:pt x="0" y="11"/>
                  </a:lnTo>
                  <a:lnTo>
                    <a:pt x="1" y="10"/>
                  </a:lnTo>
                  <a:lnTo>
                    <a:pt x="4" y="8"/>
                  </a:lnTo>
                  <a:lnTo>
                    <a:pt x="12" y="8"/>
                  </a:lnTo>
                  <a:lnTo>
                    <a:pt x="23" y="6"/>
                  </a:lnTo>
                  <a:lnTo>
                    <a:pt x="36" y="6"/>
                  </a:lnTo>
                  <a:lnTo>
                    <a:pt x="50" y="6"/>
                  </a:lnTo>
                  <a:lnTo>
                    <a:pt x="67" y="5"/>
                  </a:lnTo>
                  <a:lnTo>
                    <a:pt x="87" y="5"/>
                  </a:lnTo>
                  <a:lnTo>
                    <a:pt x="108" y="3"/>
                  </a:lnTo>
                  <a:lnTo>
                    <a:pt x="131" y="2"/>
                  </a:lnTo>
                  <a:lnTo>
                    <a:pt x="155" y="3"/>
                  </a:lnTo>
                  <a:lnTo>
                    <a:pt x="182" y="2"/>
                  </a:lnTo>
                  <a:lnTo>
                    <a:pt x="209" y="2"/>
                  </a:lnTo>
                  <a:lnTo>
                    <a:pt x="238" y="1"/>
                  </a:lnTo>
                  <a:lnTo>
                    <a:pt x="267" y="0"/>
                  </a:lnTo>
                  <a:lnTo>
                    <a:pt x="298" y="0"/>
                  </a:lnTo>
                  <a:lnTo>
                    <a:pt x="329" y="0"/>
                  </a:lnTo>
                  <a:lnTo>
                    <a:pt x="359" y="0"/>
                  </a:lnTo>
                  <a:lnTo>
                    <a:pt x="387" y="0"/>
                  </a:lnTo>
                  <a:lnTo>
                    <a:pt x="415" y="0"/>
                  </a:lnTo>
                  <a:lnTo>
                    <a:pt x="441" y="1"/>
                  </a:lnTo>
                  <a:lnTo>
                    <a:pt x="466" y="1"/>
                  </a:lnTo>
                  <a:lnTo>
                    <a:pt x="489" y="1"/>
                  </a:lnTo>
                  <a:lnTo>
                    <a:pt x="510" y="1"/>
                  </a:lnTo>
                  <a:lnTo>
                    <a:pt x="530" y="2"/>
                  </a:lnTo>
                  <a:lnTo>
                    <a:pt x="547" y="2"/>
                  </a:lnTo>
                  <a:lnTo>
                    <a:pt x="561" y="3"/>
                  </a:lnTo>
                  <a:lnTo>
                    <a:pt x="575" y="3"/>
                  </a:lnTo>
                  <a:lnTo>
                    <a:pt x="585" y="3"/>
                  </a:lnTo>
                  <a:lnTo>
                    <a:pt x="593" y="3"/>
                  </a:lnTo>
                  <a:lnTo>
                    <a:pt x="597" y="4"/>
                  </a:lnTo>
                  <a:lnTo>
                    <a:pt x="599" y="5"/>
                  </a:lnTo>
                  <a:lnTo>
                    <a:pt x="597" y="5"/>
                  </a:lnTo>
                  <a:lnTo>
                    <a:pt x="593" y="6"/>
                  </a:lnTo>
                  <a:lnTo>
                    <a:pt x="586" y="8"/>
                  </a:lnTo>
                  <a:lnTo>
                    <a:pt x="575" y="10"/>
                  </a:lnTo>
                  <a:lnTo>
                    <a:pt x="561" y="9"/>
                  </a:lnTo>
                  <a:lnTo>
                    <a:pt x="547" y="10"/>
                  </a:lnTo>
                  <a:lnTo>
                    <a:pt x="530" y="11"/>
                  </a:lnTo>
                  <a:lnTo>
                    <a:pt x="510" y="10"/>
                  </a:lnTo>
                  <a:lnTo>
                    <a:pt x="488" y="13"/>
                  </a:lnTo>
                  <a:lnTo>
                    <a:pt x="466" y="12"/>
                  </a:lnTo>
                  <a:lnTo>
                    <a:pt x="441" y="12"/>
                  </a:lnTo>
                  <a:lnTo>
                    <a:pt x="414" y="13"/>
                  </a:lnTo>
                  <a:lnTo>
                    <a:pt x="387" y="14"/>
                  </a:lnTo>
                  <a:lnTo>
                    <a:pt x="360" y="13"/>
                  </a:lnTo>
                  <a:lnTo>
                    <a:pt x="330" y="14"/>
                  </a:lnTo>
                  <a:lnTo>
                    <a:pt x="299" y="14"/>
                  </a:lnTo>
                </a:path>
              </a:pathLst>
            </a:custGeom>
            <a:solidFill>
              <a:srgbClr val="FF0000"/>
            </a:solidFill>
            <a:ln w="12700" cap="rnd" cmpd="sng">
              <a:noFill/>
              <a:prstDash val="solid"/>
              <a:round/>
              <a:headEnd type="none" w="med" len="med"/>
              <a:tailEnd type="none" w="med" len="med"/>
            </a:ln>
          </p:spPr>
          <p:txBody>
            <a:bodyPr/>
            <a:lstStyle/>
            <a:p>
              <a:endParaRPr lang="en-GB" b="1"/>
            </a:p>
          </p:txBody>
        </p:sp>
        <p:sp>
          <p:nvSpPr>
            <p:cNvPr id="42029" name="Freeform 34"/>
            <p:cNvSpPr>
              <a:spLocks/>
            </p:cNvSpPr>
            <p:nvPr/>
          </p:nvSpPr>
          <p:spPr bwMode="auto">
            <a:xfrm>
              <a:off x="1654" y="1990"/>
              <a:ext cx="608" cy="19"/>
            </a:xfrm>
            <a:custGeom>
              <a:avLst/>
              <a:gdLst>
                <a:gd name="T0" fmla="*/ 302 w 608"/>
                <a:gd name="T1" fmla="*/ 16 h 19"/>
                <a:gd name="T2" fmla="*/ 242 w 608"/>
                <a:gd name="T3" fmla="*/ 16 h 19"/>
                <a:gd name="T4" fmla="*/ 184 w 608"/>
                <a:gd name="T5" fmla="*/ 17 h 19"/>
                <a:gd name="T6" fmla="*/ 133 w 608"/>
                <a:gd name="T7" fmla="*/ 18 h 19"/>
                <a:gd name="T8" fmla="*/ 89 w 608"/>
                <a:gd name="T9" fmla="*/ 18 h 19"/>
                <a:gd name="T10" fmla="*/ 50 w 608"/>
                <a:gd name="T11" fmla="*/ 17 h 19"/>
                <a:gd name="T12" fmla="*/ 21 w 608"/>
                <a:gd name="T13" fmla="*/ 16 h 19"/>
                <a:gd name="T14" fmla="*/ 5 w 608"/>
                <a:gd name="T15" fmla="*/ 15 h 19"/>
                <a:gd name="T16" fmla="*/ 0 w 608"/>
                <a:gd name="T17" fmla="*/ 13 h 19"/>
                <a:gd name="T18" fmla="*/ 4 w 608"/>
                <a:gd name="T19" fmla="*/ 11 h 19"/>
                <a:gd name="T20" fmla="*/ 23 w 608"/>
                <a:gd name="T21" fmla="*/ 10 h 19"/>
                <a:gd name="T22" fmla="*/ 51 w 608"/>
                <a:gd name="T23" fmla="*/ 9 h 19"/>
                <a:gd name="T24" fmla="*/ 88 w 608"/>
                <a:gd name="T25" fmla="*/ 8 h 19"/>
                <a:gd name="T26" fmla="*/ 132 w 608"/>
                <a:gd name="T27" fmla="*/ 5 h 19"/>
                <a:gd name="T28" fmla="*/ 184 w 608"/>
                <a:gd name="T29" fmla="*/ 4 h 19"/>
                <a:gd name="T30" fmla="*/ 240 w 608"/>
                <a:gd name="T31" fmla="*/ 2 h 19"/>
                <a:gd name="T32" fmla="*/ 302 w 608"/>
                <a:gd name="T33" fmla="*/ 2 h 19"/>
                <a:gd name="T34" fmla="*/ 363 w 608"/>
                <a:gd name="T35" fmla="*/ 1 h 19"/>
                <a:gd name="T36" fmla="*/ 420 w 608"/>
                <a:gd name="T37" fmla="*/ 0 h 19"/>
                <a:gd name="T38" fmla="*/ 472 w 608"/>
                <a:gd name="T39" fmla="*/ 1 h 19"/>
                <a:gd name="T40" fmla="*/ 517 w 608"/>
                <a:gd name="T41" fmla="*/ 2 h 19"/>
                <a:gd name="T42" fmla="*/ 554 w 608"/>
                <a:gd name="T43" fmla="*/ 2 h 19"/>
                <a:gd name="T44" fmla="*/ 582 w 608"/>
                <a:gd name="T45" fmla="*/ 3 h 19"/>
                <a:gd name="T46" fmla="*/ 600 w 608"/>
                <a:gd name="T47" fmla="*/ 4 h 19"/>
                <a:gd name="T48" fmla="*/ 607 w 608"/>
                <a:gd name="T49" fmla="*/ 6 h 19"/>
                <a:gd name="T50" fmla="*/ 600 w 608"/>
                <a:gd name="T51" fmla="*/ 6 h 19"/>
                <a:gd name="T52" fmla="*/ 582 w 608"/>
                <a:gd name="T53" fmla="*/ 10 h 19"/>
                <a:gd name="T54" fmla="*/ 554 w 608"/>
                <a:gd name="T55" fmla="*/ 11 h 19"/>
                <a:gd name="T56" fmla="*/ 517 w 608"/>
                <a:gd name="T57" fmla="*/ 12 h 19"/>
                <a:gd name="T58" fmla="*/ 471 w 608"/>
                <a:gd name="T59" fmla="*/ 13 h 19"/>
                <a:gd name="T60" fmla="*/ 419 w 608"/>
                <a:gd name="T61" fmla="*/ 15 h 19"/>
                <a:gd name="T62" fmla="*/ 364 w 608"/>
                <a:gd name="T63" fmla="*/ 15 h 19"/>
                <a:gd name="T64" fmla="*/ 302 w 608"/>
                <a:gd name="T65" fmla="*/ 16 h 1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08"/>
                <a:gd name="T100" fmla="*/ 0 h 19"/>
                <a:gd name="T101" fmla="*/ 608 w 608"/>
                <a:gd name="T102" fmla="*/ 19 h 1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08" h="19">
                  <a:moveTo>
                    <a:pt x="302" y="16"/>
                  </a:moveTo>
                  <a:lnTo>
                    <a:pt x="302" y="16"/>
                  </a:lnTo>
                  <a:lnTo>
                    <a:pt x="270" y="17"/>
                  </a:lnTo>
                  <a:lnTo>
                    <a:pt x="242" y="16"/>
                  </a:lnTo>
                  <a:lnTo>
                    <a:pt x="213" y="17"/>
                  </a:lnTo>
                  <a:lnTo>
                    <a:pt x="184" y="17"/>
                  </a:lnTo>
                  <a:lnTo>
                    <a:pt x="158" y="18"/>
                  </a:lnTo>
                  <a:lnTo>
                    <a:pt x="133" y="18"/>
                  </a:lnTo>
                  <a:lnTo>
                    <a:pt x="110" y="16"/>
                  </a:lnTo>
                  <a:lnTo>
                    <a:pt x="89" y="18"/>
                  </a:lnTo>
                  <a:lnTo>
                    <a:pt x="68" y="17"/>
                  </a:lnTo>
                  <a:lnTo>
                    <a:pt x="50" y="17"/>
                  </a:lnTo>
                  <a:lnTo>
                    <a:pt x="34" y="17"/>
                  </a:lnTo>
                  <a:lnTo>
                    <a:pt x="21" y="16"/>
                  </a:lnTo>
                  <a:lnTo>
                    <a:pt x="13" y="14"/>
                  </a:lnTo>
                  <a:lnTo>
                    <a:pt x="5" y="15"/>
                  </a:lnTo>
                  <a:lnTo>
                    <a:pt x="1" y="13"/>
                  </a:lnTo>
                  <a:lnTo>
                    <a:pt x="0" y="13"/>
                  </a:lnTo>
                  <a:lnTo>
                    <a:pt x="1" y="12"/>
                  </a:lnTo>
                  <a:lnTo>
                    <a:pt x="4" y="11"/>
                  </a:lnTo>
                  <a:lnTo>
                    <a:pt x="12" y="12"/>
                  </a:lnTo>
                  <a:lnTo>
                    <a:pt x="23" y="10"/>
                  </a:lnTo>
                  <a:lnTo>
                    <a:pt x="36" y="9"/>
                  </a:lnTo>
                  <a:lnTo>
                    <a:pt x="51" y="9"/>
                  </a:lnTo>
                  <a:lnTo>
                    <a:pt x="68" y="8"/>
                  </a:lnTo>
                  <a:lnTo>
                    <a:pt x="88" y="8"/>
                  </a:lnTo>
                  <a:lnTo>
                    <a:pt x="109" y="6"/>
                  </a:lnTo>
                  <a:lnTo>
                    <a:pt x="132" y="5"/>
                  </a:lnTo>
                  <a:lnTo>
                    <a:pt x="157" y="5"/>
                  </a:lnTo>
                  <a:lnTo>
                    <a:pt x="184" y="4"/>
                  </a:lnTo>
                  <a:lnTo>
                    <a:pt x="212" y="4"/>
                  </a:lnTo>
                  <a:lnTo>
                    <a:pt x="240" y="2"/>
                  </a:lnTo>
                  <a:lnTo>
                    <a:pt x="271" y="2"/>
                  </a:lnTo>
                  <a:lnTo>
                    <a:pt x="302" y="2"/>
                  </a:lnTo>
                  <a:lnTo>
                    <a:pt x="333" y="1"/>
                  </a:lnTo>
                  <a:lnTo>
                    <a:pt x="363" y="1"/>
                  </a:lnTo>
                  <a:lnTo>
                    <a:pt x="391" y="1"/>
                  </a:lnTo>
                  <a:lnTo>
                    <a:pt x="420" y="0"/>
                  </a:lnTo>
                  <a:lnTo>
                    <a:pt x="446" y="2"/>
                  </a:lnTo>
                  <a:lnTo>
                    <a:pt x="472" y="1"/>
                  </a:lnTo>
                  <a:lnTo>
                    <a:pt x="495" y="2"/>
                  </a:lnTo>
                  <a:lnTo>
                    <a:pt x="517" y="2"/>
                  </a:lnTo>
                  <a:lnTo>
                    <a:pt x="537" y="2"/>
                  </a:lnTo>
                  <a:lnTo>
                    <a:pt x="554" y="2"/>
                  </a:lnTo>
                  <a:lnTo>
                    <a:pt x="569" y="3"/>
                  </a:lnTo>
                  <a:lnTo>
                    <a:pt x="582" y="3"/>
                  </a:lnTo>
                  <a:lnTo>
                    <a:pt x="593" y="3"/>
                  </a:lnTo>
                  <a:lnTo>
                    <a:pt x="600" y="4"/>
                  </a:lnTo>
                  <a:lnTo>
                    <a:pt x="605" y="5"/>
                  </a:lnTo>
                  <a:lnTo>
                    <a:pt x="607" y="6"/>
                  </a:lnTo>
                  <a:lnTo>
                    <a:pt x="605" y="6"/>
                  </a:lnTo>
                  <a:lnTo>
                    <a:pt x="600" y="6"/>
                  </a:lnTo>
                  <a:lnTo>
                    <a:pt x="593" y="8"/>
                  </a:lnTo>
                  <a:lnTo>
                    <a:pt x="582" y="10"/>
                  </a:lnTo>
                  <a:lnTo>
                    <a:pt x="569" y="9"/>
                  </a:lnTo>
                  <a:lnTo>
                    <a:pt x="554" y="11"/>
                  </a:lnTo>
                  <a:lnTo>
                    <a:pt x="536" y="10"/>
                  </a:lnTo>
                  <a:lnTo>
                    <a:pt x="517" y="12"/>
                  </a:lnTo>
                  <a:lnTo>
                    <a:pt x="494" y="12"/>
                  </a:lnTo>
                  <a:lnTo>
                    <a:pt x="471" y="13"/>
                  </a:lnTo>
                  <a:lnTo>
                    <a:pt x="446" y="13"/>
                  </a:lnTo>
                  <a:lnTo>
                    <a:pt x="419" y="15"/>
                  </a:lnTo>
                  <a:lnTo>
                    <a:pt x="392" y="15"/>
                  </a:lnTo>
                  <a:lnTo>
                    <a:pt x="364" y="15"/>
                  </a:lnTo>
                  <a:lnTo>
                    <a:pt x="334" y="16"/>
                  </a:lnTo>
                  <a:lnTo>
                    <a:pt x="302" y="16"/>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30" name="Freeform 35"/>
            <p:cNvSpPr>
              <a:spLocks/>
            </p:cNvSpPr>
            <p:nvPr/>
          </p:nvSpPr>
          <p:spPr bwMode="auto">
            <a:xfrm>
              <a:off x="1725" y="1774"/>
              <a:ext cx="71" cy="12"/>
            </a:xfrm>
            <a:custGeom>
              <a:avLst/>
              <a:gdLst>
                <a:gd name="T0" fmla="*/ 36 w 71"/>
                <a:gd name="T1" fmla="*/ 10 h 12"/>
                <a:gd name="T2" fmla="*/ 28 w 71"/>
                <a:gd name="T3" fmla="*/ 11 h 12"/>
                <a:gd name="T4" fmla="*/ 21 w 71"/>
                <a:gd name="T5" fmla="*/ 8 h 12"/>
                <a:gd name="T6" fmla="*/ 16 w 71"/>
                <a:gd name="T7" fmla="*/ 9 h 12"/>
                <a:gd name="T8" fmla="*/ 11 w 71"/>
                <a:gd name="T9" fmla="*/ 7 h 12"/>
                <a:gd name="T10" fmla="*/ 5 w 71"/>
                <a:gd name="T11" fmla="*/ 6 h 12"/>
                <a:gd name="T12" fmla="*/ 3 w 71"/>
                <a:gd name="T13" fmla="*/ 6 h 12"/>
                <a:gd name="T14" fmla="*/ 1 w 71"/>
                <a:gd name="T15" fmla="*/ 6 h 12"/>
                <a:gd name="T16" fmla="*/ 0 w 71"/>
                <a:gd name="T17" fmla="*/ 4 h 12"/>
                <a:gd name="T18" fmla="*/ 2 w 71"/>
                <a:gd name="T19" fmla="*/ 3 h 12"/>
                <a:gd name="T20" fmla="*/ 3 w 71"/>
                <a:gd name="T21" fmla="*/ 4 h 12"/>
                <a:gd name="T22" fmla="*/ 7 w 71"/>
                <a:gd name="T23" fmla="*/ 3 h 12"/>
                <a:gd name="T24" fmla="*/ 10 w 71"/>
                <a:gd name="T25" fmla="*/ 2 h 12"/>
                <a:gd name="T26" fmla="*/ 16 w 71"/>
                <a:gd name="T27" fmla="*/ 2 h 12"/>
                <a:gd name="T28" fmla="*/ 22 w 71"/>
                <a:gd name="T29" fmla="*/ 0 h 12"/>
                <a:gd name="T30" fmla="*/ 28 w 71"/>
                <a:gd name="T31" fmla="*/ 0 h 12"/>
                <a:gd name="T32" fmla="*/ 35 w 71"/>
                <a:gd name="T33" fmla="*/ 0 h 12"/>
                <a:gd name="T34" fmla="*/ 42 w 71"/>
                <a:gd name="T35" fmla="*/ 1 h 12"/>
                <a:gd name="T36" fmla="*/ 49 w 71"/>
                <a:gd name="T37" fmla="*/ 2 h 12"/>
                <a:gd name="T38" fmla="*/ 56 w 71"/>
                <a:gd name="T39" fmla="*/ 3 h 12"/>
                <a:gd name="T40" fmla="*/ 60 w 71"/>
                <a:gd name="T41" fmla="*/ 4 h 12"/>
                <a:gd name="T42" fmla="*/ 65 w 71"/>
                <a:gd name="T43" fmla="*/ 5 h 12"/>
                <a:gd name="T44" fmla="*/ 67 w 71"/>
                <a:gd name="T45" fmla="*/ 5 h 12"/>
                <a:gd name="T46" fmla="*/ 69 w 71"/>
                <a:gd name="T47" fmla="*/ 6 h 12"/>
                <a:gd name="T48" fmla="*/ 70 w 71"/>
                <a:gd name="T49" fmla="*/ 7 h 12"/>
                <a:gd name="T50" fmla="*/ 69 w 71"/>
                <a:gd name="T51" fmla="*/ 7 h 12"/>
                <a:gd name="T52" fmla="*/ 67 w 71"/>
                <a:gd name="T53" fmla="*/ 8 h 12"/>
                <a:gd name="T54" fmla="*/ 64 w 71"/>
                <a:gd name="T55" fmla="*/ 10 h 12"/>
                <a:gd name="T56" fmla="*/ 59 w 71"/>
                <a:gd name="T57" fmla="*/ 9 h 12"/>
                <a:gd name="T58" fmla="*/ 55 w 71"/>
                <a:gd name="T59" fmla="*/ 9 h 12"/>
                <a:gd name="T60" fmla="*/ 49 w 71"/>
                <a:gd name="T61" fmla="*/ 8 h 12"/>
                <a:gd name="T62" fmla="*/ 42 w 71"/>
                <a:gd name="T63" fmla="*/ 10 h 12"/>
                <a:gd name="T64" fmla="*/ 36 w 71"/>
                <a:gd name="T65" fmla="*/ 10 h 1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1"/>
                <a:gd name="T100" fmla="*/ 0 h 12"/>
                <a:gd name="T101" fmla="*/ 71 w 71"/>
                <a:gd name="T102" fmla="*/ 12 h 1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1" h="12">
                  <a:moveTo>
                    <a:pt x="36" y="10"/>
                  </a:moveTo>
                  <a:lnTo>
                    <a:pt x="28" y="11"/>
                  </a:lnTo>
                  <a:lnTo>
                    <a:pt x="21" y="8"/>
                  </a:lnTo>
                  <a:lnTo>
                    <a:pt x="16" y="9"/>
                  </a:lnTo>
                  <a:lnTo>
                    <a:pt x="11" y="7"/>
                  </a:lnTo>
                  <a:lnTo>
                    <a:pt x="5" y="6"/>
                  </a:lnTo>
                  <a:lnTo>
                    <a:pt x="3" y="6"/>
                  </a:lnTo>
                  <a:lnTo>
                    <a:pt x="1" y="6"/>
                  </a:lnTo>
                  <a:lnTo>
                    <a:pt x="0" y="4"/>
                  </a:lnTo>
                  <a:lnTo>
                    <a:pt x="2" y="3"/>
                  </a:lnTo>
                  <a:lnTo>
                    <a:pt x="3" y="4"/>
                  </a:lnTo>
                  <a:lnTo>
                    <a:pt x="7" y="3"/>
                  </a:lnTo>
                  <a:lnTo>
                    <a:pt x="10" y="2"/>
                  </a:lnTo>
                  <a:lnTo>
                    <a:pt x="16" y="2"/>
                  </a:lnTo>
                  <a:lnTo>
                    <a:pt x="22" y="0"/>
                  </a:lnTo>
                  <a:lnTo>
                    <a:pt x="28" y="0"/>
                  </a:lnTo>
                  <a:lnTo>
                    <a:pt x="35" y="0"/>
                  </a:lnTo>
                  <a:lnTo>
                    <a:pt x="42" y="1"/>
                  </a:lnTo>
                  <a:lnTo>
                    <a:pt x="49" y="2"/>
                  </a:lnTo>
                  <a:lnTo>
                    <a:pt x="56" y="3"/>
                  </a:lnTo>
                  <a:lnTo>
                    <a:pt x="60" y="4"/>
                  </a:lnTo>
                  <a:lnTo>
                    <a:pt x="65" y="5"/>
                  </a:lnTo>
                  <a:lnTo>
                    <a:pt x="67" y="5"/>
                  </a:lnTo>
                  <a:lnTo>
                    <a:pt x="69" y="6"/>
                  </a:lnTo>
                  <a:lnTo>
                    <a:pt x="70" y="7"/>
                  </a:lnTo>
                  <a:lnTo>
                    <a:pt x="69" y="7"/>
                  </a:lnTo>
                  <a:lnTo>
                    <a:pt x="67" y="8"/>
                  </a:lnTo>
                  <a:lnTo>
                    <a:pt x="64" y="10"/>
                  </a:lnTo>
                  <a:lnTo>
                    <a:pt x="59" y="9"/>
                  </a:lnTo>
                  <a:lnTo>
                    <a:pt x="55" y="9"/>
                  </a:lnTo>
                  <a:lnTo>
                    <a:pt x="49" y="8"/>
                  </a:lnTo>
                  <a:lnTo>
                    <a:pt x="42" y="10"/>
                  </a:lnTo>
                  <a:lnTo>
                    <a:pt x="36" y="10"/>
                  </a:lnTo>
                </a:path>
              </a:pathLst>
            </a:custGeom>
            <a:solidFill>
              <a:srgbClr val="FFFFFF"/>
            </a:solidFill>
            <a:ln w="12700" cap="rnd" cmpd="sng">
              <a:noFill/>
              <a:prstDash val="solid"/>
              <a:round/>
              <a:headEnd type="none" w="med" len="med"/>
              <a:tailEnd type="none" w="med" len="med"/>
            </a:ln>
          </p:spPr>
          <p:txBody>
            <a:bodyPr/>
            <a:lstStyle/>
            <a:p>
              <a:endParaRPr lang="en-GB" b="1"/>
            </a:p>
          </p:txBody>
        </p:sp>
        <p:sp>
          <p:nvSpPr>
            <p:cNvPr id="42031" name="Freeform 36"/>
            <p:cNvSpPr>
              <a:spLocks/>
            </p:cNvSpPr>
            <p:nvPr/>
          </p:nvSpPr>
          <p:spPr bwMode="auto">
            <a:xfrm>
              <a:off x="1723" y="1777"/>
              <a:ext cx="78" cy="13"/>
            </a:xfrm>
            <a:custGeom>
              <a:avLst/>
              <a:gdLst>
                <a:gd name="T0" fmla="*/ 39 w 78"/>
                <a:gd name="T1" fmla="*/ 12 h 13"/>
                <a:gd name="T2" fmla="*/ 39 w 78"/>
                <a:gd name="T3" fmla="*/ 12 h 13"/>
                <a:gd name="T4" fmla="*/ 31 w 78"/>
                <a:gd name="T5" fmla="*/ 11 h 13"/>
                <a:gd name="T6" fmla="*/ 23 w 78"/>
                <a:gd name="T7" fmla="*/ 10 h 13"/>
                <a:gd name="T8" fmla="*/ 17 w 78"/>
                <a:gd name="T9" fmla="*/ 11 h 13"/>
                <a:gd name="T10" fmla="*/ 12 w 78"/>
                <a:gd name="T11" fmla="*/ 10 h 13"/>
                <a:gd name="T12" fmla="*/ 6 w 78"/>
                <a:gd name="T13" fmla="*/ 10 h 13"/>
                <a:gd name="T14" fmla="*/ 3 w 78"/>
                <a:gd name="T15" fmla="*/ 9 h 13"/>
                <a:gd name="T16" fmla="*/ 1 w 78"/>
                <a:gd name="T17" fmla="*/ 9 h 13"/>
                <a:gd name="T18" fmla="*/ 0 w 78"/>
                <a:gd name="T19" fmla="*/ 7 h 13"/>
                <a:gd name="T20" fmla="*/ 1 w 78"/>
                <a:gd name="T21" fmla="*/ 6 h 13"/>
                <a:gd name="T22" fmla="*/ 3 w 78"/>
                <a:gd name="T23" fmla="*/ 5 h 13"/>
                <a:gd name="T24" fmla="*/ 6 w 78"/>
                <a:gd name="T25" fmla="*/ 4 h 13"/>
                <a:gd name="T26" fmla="*/ 11 w 78"/>
                <a:gd name="T27" fmla="*/ 3 h 13"/>
                <a:gd name="T28" fmla="*/ 17 w 78"/>
                <a:gd name="T29" fmla="*/ 3 h 13"/>
                <a:gd name="T30" fmla="*/ 24 w 78"/>
                <a:gd name="T31" fmla="*/ 1 h 13"/>
                <a:gd name="T32" fmla="*/ 31 w 78"/>
                <a:gd name="T33" fmla="*/ 1 h 13"/>
                <a:gd name="T34" fmla="*/ 39 w 78"/>
                <a:gd name="T35" fmla="*/ 1 h 13"/>
                <a:gd name="T36" fmla="*/ 47 w 78"/>
                <a:gd name="T37" fmla="*/ 0 h 13"/>
                <a:gd name="T38" fmla="*/ 54 w 78"/>
                <a:gd name="T39" fmla="*/ 3 h 13"/>
                <a:gd name="T40" fmla="*/ 60 w 78"/>
                <a:gd name="T41" fmla="*/ 3 h 13"/>
                <a:gd name="T42" fmla="*/ 66 w 78"/>
                <a:gd name="T43" fmla="*/ 3 h 13"/>
                <a:gd name="T44" fmla="*/ 71 w 78"/>
                <a:gd name="T45" fmla="*/ 3 h 13"/>
                <a:gd name="T46" fmla="*/ 74 w 78"/>
                <a:gd name="T47" fmla="*/ 4 h 13"/>
                <a:gd name="T48" fmla="*/ 76 w 78"/>
                <a:gd name="T49" fmla="*/ 6 h 13"/>
                <a:gd name="T50" fmla="*/ 77 w 78"/>
                <a:gd name="T51" fmla="*/ 6 h 13"/>
                <a:gd name="T52" fmla="*/ 76 w 78"/>
                <a:gd name="T53" fmla="*/ 7 h 13"/>
                <a:gd name="T54" fmla="*/ 74 w 78"/>
                <a:gd name="T55" fmla="*/ 8 h 13"/>
                <a:gd name="T56" fmla="*/ 70 w 78"/>
                <a:gd name="T57" fmla="*/ 9 h 13"/>
                <a:gd name="T58" fmla="*/ 66 w 78"/>
                <a:gd name="T59" fmla="*/ 9 h 13"/>
                <a:gd name="T60" fmla="*/ 60 w 78"/>
                <a:gd name="T61" fmla="*/ 10 h 13"/>
                <a:gd name="T62" fmla="*/ 54 w 78"/>
                <a:gd name="T63" fmla="*/ 11 h 13"/>
                <a:gd name="T64" fmla="*/ 47 w 78"/>
                <a:gd name="T65" fmla="*/ 12 h 13"/>
                <a:gd name="T66" fmla="*/ 39 w 78"/>
                <a:gd name="T67" fmla="*/ 12 h 1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8"/>
                <a:gd name="T103" fmla="*/ 0 h 13"/>
                <a:gd name="T104" fmla="*/ 78 w 78"/>
                <a:gd name="T105" fmla="*/ 13 h 1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8" h="13">
                  <a:moveTo>
                    <a:pt x="39" y="12"/>
                  </a:moveTo>
                  <a:lnTo>
                    <a:pt x="39" y="12"/>
                  </a:lnTo>
                  <a:lnTo>
                    <a:pt x="31" y="11"/>
                  </a:lnTo>
                  <a:lnTo>
                    <a:pt x="23" y="10"/>
                  </a:lnTo>
                  <a:lnTo>
                    <a:pt x="17" y="11"/>
                  </a:lnTo>
                  <a:lnTo>
                    <a:pt x="12" y="10"/>
                  </a:lnTo>
                  <a:lnTo>
                    <a:pt x="6" y="10"/>
                  </a:lnTo>
                  <a:lnTo>
                    <a:pt x="3" y="9"/>
                  </a:lnTo>
                  <a:lnTo>
                    <a:pt x="1" y="9"/>
                  </a:lnTo>
                  <a:lnTo>
                    <a:pt x="0" y="7"/>
                  </a:lnTo>
                  <a:lnTo>
                    <a:pt x="1" y="6"/>
                  </a:lnTo>
                  <a:lnTo>
                    <a:pt x="3" y="5"/>
                  </a:lnTo>
                  <a:lnTo>
                    <a:pt x="6" y="4"/>
                  </a:lnTo>
                  <a:lnTo>
                    <a:pt x="11" y="3"/>
                  </a:lnTo>
                  <a:lnTo>
                    <a:pt x="17" y="3"/>
                  </a:lnTo>
                  <a:lnTo>
                    <a:pt x="24" y="1"/>
                  </a:lnTo>
                  <a:lnTo>
                    <a:pt x="31" y="1"/>
                  </a:lnTo>
                  <a:lnTo>
                    <a:pt x="39" y="1"/>
                  </a:lnTo>
                  <a:lnTo>
                    <a:pt x="47" y="0"/>
                  </a:lnTo>
                  <a:lnTo>
                    <a:pt x="54" y="3"/>
                  </a:lnTo>
                  <a:lnTo>
                    <a:pt x="60" y="3"/>
                  </a:lnTo>
                  <a:lnTo>
                    <a:pt x="66" y="3"/>
                  </a:lnTo>
                  <a:lnTo>
                    <a:pt x="71" y="3"/>
                  </a:lnTo>
                  <a:lnTo>
                    <a:pt x="74" y="4"/>
                  </a:lnTo>
                  <a:lnTo>
                    <a:pt x="76" y="6"/>
                  </a:lnTo>
                  <a:lnTo>
                    <a:pt x="77" y="6"/>
                  </a:lnTo>
                  <a:lnTo>
                    <a:pt x="76" y="7"/>
                  </a:lnTo>
                  <a:lnTo>
                    <a:pt x="74" y="8"/>
                  </a:lnTo>
                  <a:lnTo>
                    <a:pt x="70" y="9"/>
                  </a:lnTo>
                  <a:lnTo>
                    <a:pt x="66" y="9"/>
                  </a:lnTo>
                  <a:lnTo>
                    <a:pt x="60" y="10"/>
                  </a:lnTo>
                  <a:lnTo>
                    <a:pt x="54" y="11"/>
                  </a:lnTo>
                  <a:lnTo>
                    <a:pt x="47" y="12"/>
                  </a:lnTo>
                  <a:lnTo>
                    <a:pt x="39" y="12"/>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32" name="Freeform 37"/>
            <p:cNvSpPr>
              <a:spLocks/>
            </p:cNvSpPr>
            <p:nvPr/>
          </p:nvSpPr>
          <p:spPr bwMode="auto">
            <a:xfrm>
              <a:off x="2680" y="2137"/>
              <a:ext cx="862" cy="102"/>
            </a:xfrm>
            <a:custGeom>
              <a:avLst/>
              <a:gdLst>
                <a:gd name="T0" fmla="*/ 729 w 862"/>
                <a:gd name="T1" fmla="*/ 1 h 102"/>
                <a:gd name="T2" fmla="*/ 723 w 862"/>
                <a:gd name="T3" fmla="*/ 2 h 102"/>
                <a:gd name="T4" fmla="*/ 710 w 862"/>
                <a:gd name="T5" fmla="*/ 1 h 102"/>
                <a:gd name="T6" fmla="*/ 692 w 862"/>
                <a:gd name="T7" fmla="*/ 2 h 102"/>
                <a:gd name="T8" fmla="*/ 670 w 862"/>
                <a:gd name="T9" fmla="*/ 0 h 102"/>
                <a:gd name="T10" fmla="*/ 640 w 862"/>
                <a:gd name="T11" fmla="*/ 1 h 102"/>
                <a:gd name="T12" fmla="*/ 603 w 862"/>
                <a:gd name="T13" fmla="*/ 2 h 102"/>
                <a:gd name="T14" fmla="*/ 563 w 862"/>
                <a:gd name="T15" fmla="*/ 5 h 102"/>
                <a:gd name="T16" fmla="*/ 516 w 862"/>
                <a:gd name="T17" fmla="*/ 9 h 102"/>
                <a:gd name="T18" fmla="*/ 464 w 862"/>
                <a:gd name="T19" fmla="*/ 15 h 102"/>
                <a:gd name="T20" fmla="*/ 406 w 862"/>
                <a:gd name="T21" fmla="*/ 21 h 102"/>
                <a:gd name="T22" fmla="*/ 345 w 862"/>
                <a:gd name="T23" fmla="*/ 29 h 102"/>
                <a:gd name="T24" fmla="*/ 277 w 862"/>
                <a:gd name="T25" fmla="*/ 40 h 102"/>
                <a:gd name="T26" fmla="*/ 204 w 862"/>
                <a:gd name="T27" fmla="*/ 55 h 102"/>
                <a:gd name="T28" fmla="*/ 126 w 862"/>
                <a:gd name="T29" fmla="*/ 69 h 102"/>
                <a:gd name="T30" fmla="*/ 44 w 862"/>
                <a:gd name="T31" fmla="*/ 87 h 102"/>
                <a:gd name="T32" fmla="*/ 2 w 862"/>
                <a:gd name="T33" fmla="*/ 98 h 102"/>
                <a:gd name="T34" fmla="*/ 9 w 862"/>
                <a:gd name="T35" fmla="*/ 99 h 102"/>
                <a:gd name="T36" fmla="*/ 24 w 862"/>
                <a:gd name="T37" fmla="*/ 98 h 102"/>
                <a:gd name="T38" fmla="*/ 44 w 862"/>
                <a:gd name="T39" fmla="*/ 97 h 102"/>
                <a:gd name="T40" fmla="*/ 70 w 862"/>
                <a:gd name="T41" fmla="*/ 97 h 102"/>
                <a:gd name="T42" fmla="*/ 104 w 862"/>
                <a:gd name="T43" fmla="*/ 98 h 102"/>
                <a:gd name="T44" fmla="*/ 144 w 862"/>
                <a:gd name="T45" fmla="*/ 97 h 102"/>
                <a:gd name="T46" fmla="*/ 188 w 862"/>
                <a:gd name="T47" fmla="*/ 96 h 102"/>
                <a:gd name="T48" fmla="*/ 237 w 862"/>
                <a:gd name="T49" fmla="*/ 94 h 102"/>
                <a:gd name="T50" fmla="*/ 290 w 862"/>
                <a:gd name="T51" fmla="*/ 94 h 102"/>
                <a:gd name="T52" fmla="*/ 350 w 862"/>
                <a:gd name="T53" fmla="*/ 95 h 102"/>
                <a:gd name="T54" fmla="*/ 411 w 862"/>
                <a:gd name="T55" fmla="*/ 93 h 102"/>
                <a:gd name="T56" fmla="*/ 476 w 862"/>
                <a:gd name="T57" fmla="*/ 94 h 102"/>
                <a:gd name="T58" fmla="*/ 547 w 862"/>
                <a:gd name="T59" fmla="*/ 95 h 102"/>
                <a:gd name="T60" fmla="*/ 618 w 862"/>
                <a:gd name="T61" fmla="*/ 96 h 102"/>
                <a:gd name="T62" fmla="*/ 693 w 862"/>
                <a:gd name="T63" fmla="*/ 99 h 102"/>
                <a:gd name="T64" fmla="*/ 737 w 862"/>
                <a:gd name="T65" fmla="*/ 100 h 102"/>
                <a:gd name="T66" fmla="*/ 754 w 862"/>
                <a:gd name="T67" fmla="*/ 99 h 102"/>
                <a:gd name="T68" fmla="*/ 775 w 862"/>
                <a:gd name="T69" fmla="*/ 100 h 102"/>
                <a:gd name="T70" fmla="*/ 796 w 862"/>
                <a:gd name="T71" fmla="*/ 96 h 102"/>
                <a:gd name="T72" fmla="*/ 817 w 862"/>
                <a:gd name="T73" fmla="*/ 92 h 102"/>
                <a:gd name="T74" fmla="*/ 837 w 862"/>
                <a:gd name="T75" fmla="*/ 85 h 102"/>
                <a:gd name="T76" fmla="*/ 852 w 862"/>
                <a:gd name="T77" fmla="*/ 77 h 102"/>
                <a:gd name="T78" fmla="*/ 858 w 862"/>
                <a:gd name="T79" fmla="*/ 66 h 102"/>
                <a:gd name="T80" fmla="*/ 860 w 862"/>
                <a:gd name="T81" fmla="*/ 56 h 102"/>
                <a:gd name="T82" fmla="*/ 861 w 862"/>
                <a:gd name="T83" fmla="*/ 49 h 102"/>
                <a:gd name="T84" fmla="*/ 856 w 862"/>
                <a:gd name="T85" fmla="*/ 42 h 102"/>
                <a:gd name="T86" fmla="*/ 844 w 862"/>
                <a:gd name="T87" fmla="*/ 33 h 102"/>
                <a:gd name="T88" fmla="*/ 826 w 862"/>
                <a:gd name="T89" fmla="*/ 23 h 102"/>
                <a:gd name="T90" fmla="*/ 805 w 862"/>
                <a:gd name="T91" fmla="*/ 14 h 102"/>
                <a:gd name="T92" fmla="*/ 778 w 862"/>
                <a:gd name="T93" fmla="*/ 8 h 102"/>
                <a:gd name="T94" fmla="*/ 747 w 862"/>
                <a:gd name="T95" fmla="*/ 3 h 1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862"/>
                <a:gd name="T145" fmla="*/ 0 h 102"/>
                <a:gd name="T146" fmla="*/ 862 w 862"/>
                <a:gd name="T147" fmla="*/ 102 h 10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862" h="102">
                  <a:moveTo>
                    <a:pt x="729" y="1"/>
                  </a:moveTo>
                  <a:lnTo>
                    <a:pt x="729" y="1"/>
                  </a:lnTo>
                  <a:lnTo>
                    <a:pt x="726" y="1"/>
                  </a:lnTo>
                  <a:lnTo>
                    <a:pt x="723" y="2"/>
                  </a:lnTo>
                  <a:lnTo>
                    <a:pt x="717" y="0"/>
                  </a:lnTo>
                  <a:lnTo>
                    <a:pt x="710" y="1"/>
                  </a:lnTo>
                  <a:lnTo>
                    <a:pt x="702" y="2"/>
                  </a:lnTo>
                  <a:lnTo>
                    <a:pt x="692" y="2"/>
                  </a:lnTo>
                  <a:lnTo>
                    <a:pt x="681" y="0"/>
                  </a:lnTo>
                  <a:lnTo>
                    <a:pt x="670" y="0"/>
                  </a:lnTo>
                  <a:lnTo>
                    <a:pt x="656" y="1"/>
                  </a:lnTo>
                  <a:lnTo>
                    <a:pt x="640" y="1"/>
                  </a:lnTo>
                  <a:lnTo>
                    <a:pt x="622" y="2"/>
                  </a:lnTo>
                  <a:lnTo>
                    <a:pt x="603" y="2"/>
                  </a:lnTo>
                  <a:lnTo>
                    <a:pt x="584" y="4"/>
                  </a:lnTo>
                  <a:lnTo>
                    <a:pt x="563" y="5"/>
                  </a:lnTo>
                  <a:lnTo>
                    <a:pt x="540" y="7"/>
                  </a:lnTo>
                  <a:lnTo>
                    <a:pt x="516" y="9"/>
                  </a:lnTo>
                  <a:lnTo>
                    <a:pt x="491" y="11"/>
                  </a:lnTo>
                  <a:lnTo>
                    <a:pt x="464" y="15"/>
                  </a:lnTo>
                  <a:lnTo>
                    <a:pt x="435" y="17"/>
                  </a:lnTo>
                  <a:lnTo>
                    <a:pt x="406" y="21"/>
                  </a:lnTo>
                  <a:lnTo>
                    <a:pt x="377" y="24"/>
                  </a:lnTo>
                  <a:lnTo>
                    <a:pt x="345" y="29"/>
                  </a:lnTo>
                  <a:lnTo>
                    <a:pt x="311" y="34"/>
                  </a:lnTo>
                  <a:lnTo>
                    <a:pt x="277" y="40"/>
                  </a:lnTo>
                  <a:lnTo>
                    <a:pt x="241" y="47"/>
                  </a:lnTo>
                  <a:lnTo>
                    <a:pt x="204" y="55"/>
                  </a:lnTo>
                  <a:lnTo>
                    <a:pt x="165" y="61"/>
                  </a:lnTo>
                  <a:lnTo>
                    <a:pt x="126" y="69"/>
                  </a:lnTo>
                  <a:lnTo>
                    <a:pt x="85" y="77"/>
                  </a:lnTo>
                  <a:lnTo>
                    <a:pt x="44" y="87"/>
                  </a:lnTo>
                  <a:lnTo>
                    <a:pt x="0" y="97"/>
                  </a:lnTo>
                  <a:lnTo>
                    <a:pt x="2" y="98"/>
                  </a:lnTo>
                  <a:lnTo>
                    <a:pt x="4" y="99"/>
                  </a:lnTo>
                  <a:lnTo>
                    <a:pt x="9" y="99"/>
                  </a:lnTo>
                  <a:lnTo>
                    <a:pt x="15" y="98"/>
                  </a:lnTo>
                  <a:lnTo>
                    <a:pt x="24" y="98"/>
                  </a:lnTo>
                  <a:lnTo>
                    <a:pt x="33" y="99"/>
                  </a:lnTo>
                  <a:lnTo>
                    <a:pt x="44" y="97"/>
                  </a:lnTo>
                  <a:lnTo>
                    <a:pt x="57" y="98"/>
                  </a:lnTo>
                  <a:lnTo>
                    <a:pt x="70" y="97"/>
                  </a:lnTo>
                  <a:lnTo>
                    <a:pt x="86" y="97"/>
                  </a:lnTo>
                  <a:lnTo>
                    <a:pt x="104" y="98"/>
                  </a:lnTo>
                  <a:lnTo>
                    <a:pt x="123" y="96"/>
                  </a:lnTo>
                  <a:lnTo>
                    <a:pt x="144" y="97"/>
                  </a:lnTo>
                  <a:lnTo>
                    <a:pt x="165" y="95"/>
                  </a:lnTo>
                  <a:lnTo>
                    <a:pt x="188" y="96"/>
                  </a:lnTo>
                  <a:lnTo>
                    <a:pt x="212" y="94"/>
                  </a:lnTo>
                  <a:lnTo>
                    <a:pt x="237" y="94"/>
                  </a:lnTo>
                  <a:lnTo>
                    <a:pt x="263" y="95"/>
                  </a:lnTo>
                  <a:lnTo>
                    <a:pt x="290" y="94"/>
                  </a:lnTo>
                  <a:lnTo>
                    <a:pt x="319" y="94"/>
                  </a:lnTo>
                  <a:lnTo>
                    <a:pt x="350" y="95"/>
                  </a:lnTo>
                  <a:lnTo>
                    <a:pt x="379" y="93"/>
                  </a:lnTo>
                  <a:lnTo>
                    <a:pt x="411" y="93"/>
                  </a:lnTo>
                  <a:lnTo>
                    <a:pt x="443" y="95"/>
                  </a:lnTo>
                  <a:lnTo>
                    <a:pt x="476" y="94"/>
                  </a:lnTo>
                  <a:lnTo>
                    <a:pt x="511" y="94"/>
                  </a:lnTo>
                  <a:lnTo>
                    <a:pt x="547" y="95"/>
                  </a:lnTo>
                  <a:lnTo>
                    <a:pt x="583" y="96"/>
                  </a:lnTo>
                  <a:lnTo>
                    <a:pt x="618" y="96"/>
                  </a:lnTo>
                  <a:lnTo>
                    <a:pt x="655" y="97"/>
                  </a:lnTo>
                  <a:lnTo>
                    <a:pt x="693" y="99"/>
                  </a:lnTo>
                  <a:lnTo>
                    <a:pt x="732" y="101"/>
                  </a:lnTo>
                  <a:lnTo>
                    <a:pt x="737" y="100"/>
                  </a:lnTo>
                  <a:lnTo>
                    <a:pt x="744" y="100"/>
                  </a:lnTo>
                  <a:lnTo>
                    <a:pt x="754" y="99"/>
                  </a:lnTo>
                  <a:lnTo>
                    <a:pt x="763" y="100"/>
                  </a:lnTo>
                  <a:lnTo>
                    <a:pt x="775" y="100"/>
                  </a:lnTo>
                  <a:lnTo>
                    <a:pt x="784" y="98"/>
                  </a:lnTo>
                  <a:lnTo>
                    <a:pt x="796" y="96"/>
                  </a:lnTo>
                  <a:lnTo>
                    <a:pt x="807" y="95"/>
                  </a:lnTo>
                  <a:lnTo>
                    <a:pt x="817" y="92"/>
                  </a:lnTo>
                  <a:lnTo>
                    <a:pt x="828" y="89"/>
                  </a:lnTo>
                  <a:lnTo>
                    <a:pt x="837" y="85"/>
                  </a:lnTo>
                  <a:lnTo>
                    <a:pt x="845" y="81"/>
                  </a:lnTo>
                  <a:lnTo>
                    <a:pt x="852" y="77"/>
                  </a:lnTo>
                  <a:lnTo>
                    <a:pt x="856" y="70"/>
                  </a:lnTo>
                  <a:lnTo>
                    <a:pt x="858" y="66"/>
                  </a:lnTo>
                  <a:lnTo>
                    <a:pt x="857" y="58"/>
                  </a:lnTo>
                  <a:lnTo>
                    <a:pt x="860" y="56"/>
                  </a:lnTo>
                  <a:lnTo>
                    <a:pt x="861" y="52"/>
                  </a:lnTo>
                  <a:lnTo>
                    <a:pt x="861" y="49"/>
                  </a:lnTo>
                  <a:lnTo>
                    <a:pt x="859" y="46"/>
                  </a:lnTo>
                  <a:lnTo>
                    <a:pt x="856" y="42"/>
                  </a:lnTo>
                  <a:lnTo>
                    <a:pt x="851" y="37"/>
                  </a:lnTo>
                  <a:lnTo>
                    <a:pt x="844" y="33"/>
                  </a:lnTo>
                  <a:lnTo>
                    <a:pt x="836" y="29"/>
                  </a:lnTo>
                  <a:lnTo>
                    <a:pt x="826" y="23"/>
                  </a:lnTo>
                  <a:lnTo>
                    <a:pt x="817" y="18"/>
                  </a:lnTo>
                  <a:lnTo>
                    <a:pt x="805" y="14"/>
                  </a:lnTo>
                  <a:lnTo>
                    <a:pt x="793" y="10"/>
                  </a:lnTo>
                  <a:lnTo>
                    <a:pt x="778" y="8"/>
                  </a:lnTo>
                  <a:lnTo>
                    <a:pt x="763" y="5"/>
                  </a:lnTo>
                  <a:lnTo>
                    <a:pt x="747" y="3"/>
                  </a:lnTo>
                  <a:lnTo>
                    <a:pt x="729" y="1"/>
                  </a:lnTo>
                </a:path>
              </a:pathLst>
            </a:custGeom>
            <a:solidFill>
              <a:srgbClr val="E5E5E5"/>
            </a:solidFill>
            <a:ln w="12700" cap="rnd" cmpd="sng">
              <a:noFill/>
              <a:prstDash val="solid"/>
              <a:round/>
              <a:headEnd type="none" w="med" len="med"/>
              <a:tailEnd type="none" w="med" len="med"/>
            </a:ln>
          </p:spPr>
          <p:txBody>
            <a:bodyPr/>
            <a:lstStyle/>
            <a:p>
              <a:endParaRPr lang="en-GB" b="1"/>
            </a:p>
          </p:txBody>
        </p:sp>
        <p:sp>
          <p:nvSpPr>
            <p:cNvPr id="42033" name="Freeform 38"/>
            <p:cNvSpPr>
              <a:spLocks/>
            </p:cNvSpPr>
            <p:nvPr/>
          </p:nvSpPr>
          <p:spPr bwMode="auto">
            <a:xfrm>
              <a:off x="2678" y="2139"/>
              <a:ext cx="870" cy="104"/>
            </a:xfrm>
            <a:custGeom>
              <a:avLst/>
              <a:gdLst>
                <a:gd name="T0" fmla="*/ 736 w 870"/>
                <a:gd name="T1" fmla="*/ 1 h 104"/>
                <a:gd name="T2" fmla="*/ 729 w 870"/>
                <a:gd name="T3" fmla="*/ 2 h 104"/>
                <a:gd name="T4" fmla="*/ 716 w 870"/>
                <a:gd name="T5" fmla="*/ 1 h 104"/>
                <a:gd name="T6" fmla="*/ 699 w 870"/>
                <a:gd name="T7" fmla="*/ 1 h 104"/>
                <a:gd name="T8" fmla="*/ 675 w 870"/>
                <a:gd name="T9" fmla="*/ 0 h 104"/>
                <a:gd name="T10" fmla="*/ 645 w 870"/>
                <a:gd name="T11" fmla="*/ 1 h 104"/>
                <a:gd name="T12" fmla="*/ 609 w 870"/>
                <a:gd name="T13" fmla="*/ 3 h 104"/>
                <a:gd name="T14" fmla="*/ 568 w 870"/>
                <a:gd name="T15" fmla="*/ 5 h 104"/>
                <a:gd name="T16" fmla="*/ 520 w 870"/>
                <a:gd name="T17" fmla="*/ 10 h 104"/>
                <a:gd name="T18" fmla="*/ 468 w 870"/>
                <a:gd name="T19" fmla="*/ 16 h 104"/>
                <a:gd name="T20" fmla="*/ 411 w 870"/>
                <a:gd name="T21" fmla="*/ 22 h 104"/>
                <a:gd name="T22" fmla="*/ 347 w 870"/>
                <a:gd name="T23" fmla="*/ 31 h 104"/>
                <a:gd name="T24" fmla="*/ 279 w 870"/>
                <a:gd name="T25" fmla="*/ 42 h 104"/>
                <a:gd name="T26" fmla="*/ 206 w 870"/>
                <a:gd name="T27" fmla="*/ 56 h 104"/>
                <a:gd name="T28" fmla="*/ 128 w 870"/>
                <a:gd name="T29" fmla="*/ 72 h 104"/>
                <a:gd name="T30" fmla="*/ 44 w 870"/>
                <a:gd name="T31" fmla="*/ 91 h 104"/>
                <a:gd name="T32" fmla="*/ 2 w 870"/>
                <a:gd name="T33" fmla="*/ 102 h 104"/>
                <a:gd name="T34" fmla="*/ 9 w 870"/>
                <a:gd name="T35" fmla="*/ 102 h 104"/>
                <a:gd name="T36" fmla="*/ 24 w 870"/>
                <a:gd name="T37" fmla="*/ 102 h 104"/>
                <a:gd name="T38" fmla="*/ 44 w 870"/>
                <a:gd name="T39" fmla="*/ 101 h 104"/>
                <a:gd name="T40" fmla="*/ 71 w 870"/>
                <a:gd name="T41" fmla="*/ 101 h 104"/>
                <a:gd name="T42" fmla="*/ 106 w 870"/>
                <a:gd name="T43" fmla="*/ 101 h 104"/>
                <a:gd name="T44" fmla="*/ 145 w 870"/>
                <a:gd name="T45" fmla="*/ 99 h 104"/>
                <a:gd name="T46" fmla="*/ 189 w 870"/>
                <a:gd name="T47" fmla="*/ 99 h 104"/>
                <a:gd name="T48" fmla="*/ 240 w 870"/>
                <a:gd name="T49" fmla="*/ 98 h 104"/>
                <a:gd name="T50" fmla="*/ 293 w 870"/>
                <a:gd name="T51" fmla="*/ 97 h 104"/>
                <a:gd name="T52" fmla="*/ 351 w 870"/>
                <a:gd name="T53" fmla="*/ 97 h 104"/>
                <a:gd name="T54" fmla="*/ 415 w 870"/>
                <a:gd name="T55" fmla="*/ 96 h 104"/>
                <a:gd name="T56" fmla="*/ 480 w 870"/>
                <a:gd name="T57" fmla="*/ 96 h 104"/>
                <a:gd name="T58" fmla="*/ 550 w 870"/>
                <a:gd name="T59" fmla="*/ 97 h 104"/>
                <a:gd name="T60" fmla="*/ 623 w 870"/>
                <a:gd name="T61" fmla="*/ 98 h 104"/>
                <a:gd name="T62" fmla="*/ 699 w 870"/>
                <a:gd name="T63" fmla="*/ 101 h 104"/>
                <a:gd name="T64" fmla="*/ 742 w 870"/>
                <a:gd name="T65" fmla="*/ 102 h 104"/>
                <a:gd name="T66" fmla="*/ 759 w 870"/>
                <a:gd name="T67" fmla="*/ 101 h 104"/>
                <a:gd name="T68" fmla="*/ 780 w 870"/>
                <a:gd name="T69" fmla="*/ 101 h 104"/>
                <a:gd name="T70" fmla="*/ 803 w 870"/>
                <a:gd name="T71" fmla="*/ 97 h 104"/>
                <a:gd name="T72" fmla="*/ 825 w 870"/>
                <a:gd name="T73" fmla="*/ 93 h 104"/>
                <a:gd name="T74" fmla="*/ 844 w 870"/>
                <a:gd name="T75" fmla="*/ 86 h 104"/>
                <a:gd name="T76" fmla="*/ 859 w 870"/>
                <a:gd name="T77" fmla="*/ 78 h 104"/>
                <a:gd name="T78" fmla="*/ 865 w 870"/>
                <a:gd name="T79" fmla="*/ 67 h 104"/>
                <a:gd name="T80" fmla="*/ 868 w 870"/>
                <a:gd name="T81" fmla="*/ 57 h 104"/>
                <a:gd name="T82" fmla="*/ 869 w 870"/>
                <a:gd name="T83" fmla="*/ 50 h 104"/>
                <a:gd name="T84" fmla="*/ 864 w 870"/>
                <a:gd name="T85" fmla="*/ 42 h 104"/>
                <a:gd name="T86" fmla="*/ 852 w 870"/>
                <a:gd name="T87" fmla="*/ 33 h 104"/>
                <a:gd name="T88" fmla="*/ 833 w 870"/>
                <a:gd name="T89" fmla="*/ 23 h 104"/>
                <a:gd name="T90" fmla="*/ 812 w 870"/>
                <a:gd name="T91" fmla="*/ 15 h 104"/>
                <a:gd name="T92" fmla="*/ 784 w 870"/>
                <a:gd name="T93" fmla="*/ 8 h 104"/>
                <a:gd name="T94" fmla="*/ 754 w 870"/>
                <a:gd name="T95" fmla="*/ 4 h 10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870"/>
                <a:gd name="T145" fmla="*/ 0 h 104"/>
                <a:gd name="T146" fmla="*/ 870 w 870"/>
                <a:gd name="T147" fmla="*/ 104 h 10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870" h="104">
                  <a:moveTo>
                    <a:pt x="736" y="1"/>
                  </a:moveTo>
                  <a:lnTo>
                    <a:pt x="736" y="1"/>
                  </a:lnTo>
                  <a:lnTo>
                    <a:pt x="732" y="1"/>
                  </a:lnTo>
                  <a:lnTo>
                    <a:pt x="729" y="2"/>
                  </a:lnTo>
                  <a:lnTo>
                    <a:pt x="724" y="1"/>
                  </a:lnTo>
                  <a:lnTo>
                    <a:pt x="716" y="1"/>
                  </a:lnTo>
                  <a:lnTo>
                    <a:pt x="709" y="1"/>
                  </a:lnTo>
                  <a:lnTo>
                    <a:pt x="699" y="1"/>
                  </a:lnTo>
                  <a:lnTo>
                    <a:pt x="688" y="1"/>
                  </a:lnTo>
                  <a:lnTo>
                    <a:pt x="675" y="0"/>
                  </a:lnTo>
                  <a:lnTo>
                    <a:pt x="660" y="1"/>
                  </a:lnTo>
                  <a:lnTo>
                    <a:pt x="645" y="1"/>
                  </a:lnTo>
                  <a:lnTo>
                    <a:pt x="627" y="3"/>
                  </a:lnTo>
                  <a:lnTo>
                    <a:pt x="609" y="3"/>
                  </a:lnTo>
                  <a:lnTo>
                    <a:pt x="589" y="5"/>
                  </a:lnTo>
                  <a:lnTo>
                    <a:pt x="568" y="5"/>
                  </a:lnTo>
                  <a:lnTo>
                    <a:pt x="544" y="7"/>
                  </a:lnTo>
                  <a:lnTo>
                    <a:pt x="520" y="10"/>
                  </a:lnTo>
                  <a:lnTo>
                    <a:pt x="495" y="12"/>
                  </a:lnTo>
                  <a:lnTo>
                    <a:pt x="468" y="16"/>
                  </a:lnTo>
                  <a:lnTo>
                    <a:pt x="440" y="18"/>
                  </a:lnTo>
                  <a:lnTo>
                    <a:pt x="411" y="22"/>
                  </a:lnTo>
                  <a:lnTo>
                    <a:pt x="380" y="26"/>
                  </a:lnTo>
                  <a:lnTo>
                    <a:pt x="347" y="31"/>
                  </a:lnTo>
                  <a:lnTo>
                    <a:pt x="314" y="36"/>
                  </a:lnTo>
                  <a:lnTo>
                    <a:pt x="279" y="42"/>
                  </a:lnTo>
                  <a:lnTo>
                    <a:pt x="243" y="50"/>
                  </a:lnTo>
                  <a:lnTo>
                    <a:pt x="206" y="56"/>
                  </a:lnTo>
                  <a:lnTo>
                    <a:pt x="167" y="64"/>
                  </a:lnTo>
                  <a:lnTo>
                    <a:pt x="128" y="72"/>
                  </a:lnTo>
                  <a:lnTo>
                    <a:pt x="85" y="80"/>
                  </a:lnTo>
                  <a:lnTo>
                    <a:pt x="44" y="91"/>
                  </a:lnTo>
                  <a:lnTo>
                    <a:pt x="0" y="100"/>
                  </a:lnTo>
                  <a:lnTo>
                    <a:pt x="2" y="102"/>
                  </a:lnTo>
                  <a:lnTo>
                    <a:pt x="4" y="103"/>
                  </a:lnTo>
                  <a:lnTo>
                    <a:pt x="9" y="102"/>
                  </a:lnTo>
                  <a:lnTo>
                    <a:pt x="15" y="101"/>
                  </a:lnTo>
                  <a:lnTo>
                    <a:pt x="24" y="102"/>
                  </a:lnTo>
                  <a:lnTo>
                    <a:pt x="33" y="103"/>
                  </a:lnTo>
                  <a:lnTo>
                    <a:pt x="44" y="101"/>
                  </a:lnTo>
                  <a:lnTo>
                    <a:pt x="57" y="100"/>
                  </a:lnTo>
                  <a:lnTo>
                    <a:pt x="71" y="101"/>
                  </a:lnTo>
                  <a:lnTo>
                    <a:pt x="88" y="100"/>
                  </a:lnTo>
                  <a:lnTo>
                    <a:pt x="106" y="101"/>
                  </a:lnTo>
                  <a:lnTo>
                    <a:pt x="124" y="100"/>
                  </a:lnTo>
                  <a:lnTo>
                    <a:pt x="145" y="99"/>
                  </a:lnTo>
                  <a:lnTo>
                    <a:pt x="166" y="99"/>
                  </a:lnTo>
                  <a:lnTo>
                    <a:pt x="189" y="99"/>
                  </a:lnTo>
                  <a:lnTo>
                    <a:pt x="213" y="98"/>
                  </a:lnTo>
                  <a:lnTo>
                    <a:pt x="240" y="98"/>
                  </a:lnTo>
                  <a:lnTo>
                    <a:pt x="265" y="97"/>
                  </a:lnTo>
                  <a:lnTo>
                    <a:pt x="293" y="97"/>
                  </a:lnTo>
                  <a:lnTo>
                    <a:pt x="322" y="97"/>
                  </a:lnTo>
                  <a:lnTo>
                    <a:pt x="351" y="97"/>
                  </a:lnTo>
                  <a:lnTo>
                    <a:pt x="383" y="96"/>
                  </a:lnTo>
                  <a:lnTo>
                    <a:pt x="415" y="96"/>
                  </a:lnTo>
                  <a:lnTo>
                    <a:pt x="447" y="96"/>
                  </a:lnTo>
                  <a:lnTo>
                    <a:pt x="480" y="96"/>
                  </a:lnTo>
                  <a:lnTo>
                    <a:pt x="515" y="97"/>
                  </a:lnTo>
                  <a:lnTo>
                    <a:pt x="550" y="97"/>
                  </a:lnTo>
                  <a:lnTo>
                    <a:pt x="586" y="98"/>
                  </a:lnTo>
                  <a:lnTo>
                    <a:pt x="623" y="98"/>
                  </a:lnTo>
                  <a:lnTo>
                    <a:pt x="660" y="99"/>
                  </a:lnTo>
                  <a:lnTo>
                    <a:pt x="699" y="101"/>
                  </a:lnTo>
                  <a:lnTo>
                    <a:pt x="737" y="102"/>
                  </a:lnTo>
                  <a:lnTo>
                    <a:pt x="742" y="102"/>
                  </a:lnTo>
                  <a:lnTo>
                    <a:pt x="750" y="102"/>
                  </a:lnTo>
                  <a:lnTo>
                    <a:pt x="759" y="101"/>
                  </a:lnTo>
                  <a:lnTo>
                    <a:pt x="769" y="100"/>
                  </a:lnTo>
                  <a:lnTo>
                    <a:pt x="780" y="101"/>
                  </a:lnTo>
                  <a:lnTo>
                    <a:pt x="792" y="99"/>
                  </a:lnTo>
                  <a:lnTo>
                    <a:pt x="803" y="97"/>
                  </a:lnTo>
                  <a:lnTo>
                    <a:pt x="815" y="96"/>
                  </a:lnTo>
                  <a:lnTo>
                    <a:pt x="825" y="93"/>
                  </a:lnTo>
                  <a:lnTo>
                    <a:pt x="835" y="91"/>
                  </a:lnTo>
                  <a:lnTo>
                    <a:pt x="844" y="86"/>
                  </a:lnTo>
                  <a:lnTo>
                    <a:pt x="852" y="81"/>
                  </a:lnTo>
                  <a:lnTo>
                    <a:pt x="859" y="78"/>
                  </a:lnTo>
                  <a:lnTo>
                    <a:pt x="863" y="71"/>
                  </a:lnTo>
                  <a:lnTo>
                    <a:pt x="865" y="67"/>
                  </a:lnTo>
                  <a:lnTo>
                    <a:pt x="865" y="59"/>
                  </a:lnTo>
                  <a:lnTo>
                    <a:pt x="868" y="57"/>
                  </a:lnTo>
                  <a:lnTo>
                    <a:pt x="869" y="53"/>
                  </a:lnTo>
                  <a:lnTo>
                    <a:pt x="869" y="50"/>
                  </a:lnTo>
                  <a:lnTo>
                    <a:pt x="867" y="47"/>
                  </a:lnTo>
                  <a:lnTo>
                    <a:pt x="864" y="42"/>
                  </a:lnTo>
                  <a:lnTo>
                    <a:pt x="858" y="37"/>
                  </a:lnTo>
                  <a:lnTo>
                    <a:pt x="852" y="33"/>
                  </a:lnTo>
                  <a:lnTo>
                    <a:pt x="843" y="29"/>
                  </a:lnTo>
                  <a:lnTo>
                    <a:pt x="833" y="23"/>
                  </a:lnTo>
                  <a:lnTo>
                    <a:pt x="824" y="18"/>
                  </a:lnTo>
                  <a:lnTo>
                    <a:pt x="812" y="15"/>
                  </a:lnTo>
                  <a:lnTo>
                    <a:pt x="799" y="10"/>
                  </a:lnTo>
                  <a:lnTo>
                    <a:pt x="784" y="8"/>
                  </a:lnTo>
                  <a:lnTo>
                    <a:pt x="769" y="5"/>
                  </a:lnTo>
                  <a:lnTo>
                    <a:pt x="754" y="4"/>
                  </a:lnTo>
                  <a:lnTo>
                    <a:pt x="736" y="1"/>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34" name="Freeform 39"/>
            <p:cNvSpPr>
              <a:spLocks/>
            </p:cNvSpPr>
            <p:nvPr/>
          </p:nvSpPr>
          <p:spPr bwMode="auto">
            <a:xfrm>
              <a:off x="2940" y="2144"/>
              <a:ext cx="524" cy="62"/>
            </a:xfrm>
            <a:custGeom>
              <a:avLst/>
              <a:gdLst>
                <a:gd name="T0" fmla="*/ 443 w 524"/>
                <a:gd name="T1" fmla="*/ 1 h 62"/>
                <a:gd name="T2" fmla="*/ 440 w 524"/>
                <a:gd name="T3" fmla="*/ 2 h 62"/>
                <a:gd name="T4" fmla="*/ 432 w 524"/>
                <a:gd name="T5" fmla="*/ 2 h 62"/>
                <a:gd name="T6" fmla="*/ 421 w 524"/>
                <a:gd name="T7" fmla="*/ 1 h 62"/>
                <a:gd name="T8" fmla="*/ 408 w 524"/>
                <a:gd name="T9" fmla="*/ 1 h 62"/>
                <a:gd name="T10" fmla="*/ 389 w 524"/>
                <a:gd name="T11" fmla="*/ 1 h 62"/>
                <a:gd name="T12" fmla="*/ 367 w 524"/>
                <a:gd name="T13" fmla="*/ 2 h 62"/>
                <a:gd name="T14" fmla="*/ 343 w 524"/>
                <a:gd name="T15" fmla="*/ 3 h 62"/>
                <a:gd name="T16" fmla="*/ 315 w 524"/>
                <a:gd name="T17" fmla="*/ 5 h 62"/>
                <a:gd name="T18" fmla="*/ 283 w 524"/>
                <a:gd name="T19" fmla="*/ 8 h 62"/>
                <a:gd name="T20" fmla="*/ 247 w 524"/>
                <a:gd name="T21" fmla="*/ 12 h 62"/>
                <a:gd name="T22" fmla="*/ 210 w 524"/>
                <a:gd name="T23" fmla="*/ 18 h 62"/>
                <a:gd name="T24" fmla="*/ 170 w 524"/>
                <a:gd name="T25" fmla="*/ 24 h 62"/>
                <a:gd name="T26" fmla="*/ 125 w 524"/>
                <a:gd name="T27" fmla="*/ 32 h 62"/>
                <a:gd name="T28" fmla="*/ 78 w 524"/>
                <a:gd name="T29" fmla="*/ 41 h 62"/>
                <a:gd name="T30" fmla="*/ 27 w 524"/>
                <a:gd name="T31" fmla="*/ 52 h 62"/>
                <a:gd name="T32" fmla="*/ 1 w 524"/>
                <a:gd name="T33" fmla="*/ 59 h 62"/>
                <a:gd name="T34" fmla="*/ 6 w 524"/>
                <a:gd name="T35" fmla="*/ 59 h 62"/>
                <a:gd name="T36" fmla="*/ 14 w 524"/>
                <a:gd name="T37" fmla="*/ 58 h 62"/>
                <a:gd name="T38" fmla="*/ 28 w 524"/>
                <a:gd name="T39" fmla="*/ 60 h 62"/>
                <a:gd name="T40" fmla="*/ 44 w 524"/>
                <a:gd name="T41" fmla="*/ 58 h 62"/>
                <a:gd name="T42" fmla="*/ 65 w 524"/>
                <a:gd name="T43" fmla="*/ 59 h 62"/>
                <a:gd name="T44" fmla="*/ 88 w 524"/>
                <a:gd name="T45" fmla="*/ 58 h 62"/>
                <a:gd name="T46" fmla="*/ 114 w 524"/>
                <a:gd name="T47" fmla="*/ 58 h 62"/>
                <a:gd name="T48" fmla="*/ 145 w 524"/>
                <a:gd name="T49" fmla="*/ 58 h 62"/>
                <a:gd name="T50" fmla="*/ 177 w 524"/>
                <a:gd name="T51" fmla="*/ 57 h 62"/>
                <a:gd name="T52" fmla="*/ 213 w 524"/>
                <a:gd name="T53" fmla="*/ 56 h 62"/>
                <a:gd name="T54" fmla="*/ 251 w 524"/>
                <a:gd name="T55" fmla="*/ 57 h 62"/>
                <a:gd name="T56" fmla="*/ 291 w 524"/>
                <a:gd name="T57" fmla="*/ 58 h 62"/>
                <a:gd name="T58" fmla="*/ 333 w 524"/>
                <a:gd name="T59" fmla="*/ 58 h 62"/>
                <a:gd name="T60" fmla="*/ 376 w 524"/>
                <a:gd name="T61" fmla="*/ 60 h 62"/>
                <a:gd name="T62" fmla="*/ 422 w 524"/>
                <a:gd name="T63" fmla="*/ 60 h 62"/>
                <a:gd name="T64" fmla="*/ 453 w 524"/>
                <a:gd name="T65" fmla="*/ 60 h 62"/>
                <a:gd name="T66" fmla="*/ 477 w 524"/>
                <a:gd name="T67" fmla="*/ 60 h 62"/>
                <a:gd name="T68" fmla="*/ 503 w 524"/>
                <a:gd name="T69" fmla="*/ 54 h 62"/>
                <a:gd name="T70" fmla="*/ 520 w 524"/>
                <a:gd name="T71" fmla="*/ 43 h 62"/>
                <a:gd name="T72" fmla="*/ 523 w 524"/>
                <a:gd name="T73" fmla="*/ 33 h 62"/>
                <a:gd name="T74" fmla="*/ 517 w 524"/>
                <a:gd name="T75" fmla="*/ 24 h 62"/>
                <a:gd name="T76" fmla="*/ 496 w 524"/>
                <a:gd name="T77" fmla="*/ 12 h 62"/>
                <a:gd name="T78" fmla="*/ 464 w 524"/>
                <a:gd name="T79" fmla="*/ 4 h 6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524"/>
                <a:gd name="T121" fmla="*/ 0 h 62"/>
                <a:gd name="T122" fmla="*/ 524 w 524"/>
                <a:gd name="T123" fmla="*/ 62 h 62"/>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524" h="62">
                  <a:moveTo>
                    <a:pt x="444" y="1"/>
                  </a:moveTo>
                  <a:lnTo>
                    <a:pt x="443" y="1"/>
                  </a:lnTo>
                  <a:lnTo>
                    <a:pt x="442" y="1"/>
                  </a:lnTo>
                  <a:lnTo>
                    <a:pt x="440" y="2"/>
                  </a:lnTo>
                  <a:lnTo>
                    <a:pt x="436" y="2"/>
                  </a:lnTo>
                  <a:lnTo>
                    <a:pt x="432" y="2"/>
                  </a:lnTo>
                  <a:lnTo>
                    <a:pt x="427" y="1"/>
                  </a:lnTo>
                  <a:lnTo>
                    <a:pt x="421" y="1"/>
                  </a:lnTo>
                  <a:lnTo>
                    <a:pt x="414" y="0"/>
                  </a:lnTo>
                  <a:lnTo>
                    <a:pt x="408" y="1"/>
                  </a:lnTo>
                  <a:lnTo>
                    <a:pt x="399" y="0"/>
                  </a:lnTo>
                  <a:lnTo>
                    <a:pt x="389" y="1"/>
                  </a:lnTo>
                  <a:lnTo>
                    <a:pt x="379" y="3"/>
                  </a:lnTo>
                  <a:lnTo>
                    <a:pt x="367" y="2"/>
                  </a:lnTo>
                  <a:lnTo>
                    <a:pt x="356" y="2"/>
                  </a:lnTo>
                  <a:lnTo>
                    <a:pt x="343" y="3"/>
                  </a:lnTo>
                  <a:lnTo>
                    <a:pt x="328" y="5"/>
                  </a:lnTo>
                  <a:lnTo>
                    <a:pt x="315" y="5"/>
                  </a:lnTo>
                  <a:lnTo>
                    <a:pt x="299" y="7"/>
                  </a:lnTo>
                  <a:lnTo>
                    <a:pt x="283" y="8"/>
                  </a:lnTo>
                  <a:lnTo>
                    <a:pt x="265" y="11"/>
                  </a:lnTo>
                  <a:lnTo>
                    <a:pt x="247" y="12"/>
                  </a:lnTo>
                  <a:lnTo>
                    <a:pt x="230" y="15"/>
                  </a:lnTo>
                  <a:lnTo>
                    <a:pt x="210" y="18"/>
                  </a:lnTo>
                  <a:lnTo>
                    <a:pt x="190" y="21"/>
                  </a:lnTo>
                  <a:lnTo>
                    <a:pt x="170" y="24"/>
                  </a:lnTo>
                  <a:lnTo>
                    <a:pt x="147" y="27"/>
                  </a:lnTo>
                  <a:lnTo>
                    <a:pt x="125" y="32"/>
                  </a:lnTo>
                  <a:lnTo>
                    <a:pt x="101" y="37"/>
                  </a:lnTo>
                  <a:lnTo>
                    <a:pt x="78" y="41"/>
                  </a:lnTo>
                  <a:lnTo>
                    <a:pt x="53" y="46"/>
                  </a:lnTo>
                  <a:lnTo>
                    <a:pt x="27" y="52"/>
                  </a:lnTo>
                  <a:lnTo>
                    <a:pt x="0" y="59"/>
                  </a:lnTo>
                  <a:lnTo>
                    <a:pt x="1" y="59"/>
                  </a:lnTo>
                  <a:lnTo>
                    <a:pt x="4" y="59"/>
                  </a:lnTo>
                  <a:lnTo>
                    <a:pt x="6" y="59"/>
                  </a:lnTo>
                  <a:lnTo>
                    <a:pt x="10" y="59"/>
                  </a:lnTo>
                  <a:lnTo>
                    <a:pt x="14" y="58"/>
                  </a:lnTo>
                  <a:lnTo>
                    <a:pt x="21" y="59"/>
                  </a:lnTo>
                  <a:lnTo>
                    <a:pt x="28" y="60"/>
                  </a:lnTo>
                  <a:lnTo>
                    <a:pt x="36" y="58"/>
                  </a:lnTo>
                  <a:lnTo>
                    <a:pt x="44" y="58"/>
                  </a:lnTo>
                  <a:lnTo>
                    <a:pt x="53" y="58"/>
                  </a:lnTo>
                  <a:lnTo>
                    <a:pt x="65" y="59"/>
                  </a:lnTo>
                  <a:lnTo>
                    <a:pt x="75" y="58"/>
                  </a:lnTo>
                  <a:lnTo>
                    <a:pt x="88" y="58"/>
                  </a:lnTo>
                  <a:lnTo>
                    <a:pt x="102" y="57"/>
                  </a:lnTo>
                  <a:lnTo>
                    <a:pt x="114" y="58"/>
                  </a:lnTo>
                  <a:lnTo>
                    <a:pt x="130" y="57"/>
                  </a:lnTo>
                  <a:lnTo>
                    <a:pt x="145" y="58"/>
                  </a:lnTo>
                  <a:lnTo>
                    <a:pt x="160" y="58"/>
                  </a:lnTo>
                  <a:lnTo>
                    <a:pt x="177" y="57"/>
                  </a:lnTo>
                  <a:lnTo>
                    <a:pt x="194" y="56"/>
                  </a:lnTo>
                  <a:lnTo>
                    <a:pt x="213" y="56"/>
                  </a:lnTo>
                  <a:lnTo>
                    <a:pt x="232" y="57"/>
                  </a:lnTo>
                  <a:lnTo>
                    <a:pt x="251" y="57"/>
                  </a:lnTo>
                  <a:lnTo>
                    <a:pt x="271" y="56"/>
                  </a:lnTo>
                  <a:lnTo>
                    <a:pt x="291" y="58"/>
                  </a:lnTo>
                  <a:lnTo>
                    <a:pt x="312" y="56"/>
                  </a:lnTo>
                  <a:lnTo>
                    <a:pt x="333" y="58"/>
                  </a:lnTo>
                  <a:lnTo>
                    <a:pt x="354" y="58"/>
                  </a:lnTo>
                  <a:lnTo>
                    <a:pt x="376" y="60"/>
                  </a:lnTo>
                  <a:lnTo>
                    <a:pt x="398" y="59"/>
                  </a:lnTo>
                  <a:lnTo>
                    <a:pt x="422" y="60"/>
                  </a:lnTo>
                  <a:lnTo>
                    <a:pt x="445" y="61"/>
                  </a:lnTo>
                  <a:lnTo>
                    <a:pt x="453" y="60"/>
                  </a:lnTo>
                  <a:lnTo>
                    <a:pt x="464" y="61"/>
                  </a:lnTo>
                  <a:lnTo>
                    <a:pt x="477" y="60"/>
                  </a:lnTo>
                  <a:lnTo>
                    <a:pt x="491" y="57"/>
                  </a:lnTo>
                  <a:lnTo>
                    <a:pt x="503" y="54"/>
                  </a:lnTo>
                  <a:lnTo>
                    <a:pt x="514" y="48"/>
                  </a:lnTo>
                  <a:lnTo>
                    <a:pt x="520" y="43"/>
                  </a:lnTo>
                  <a:lnTo>
                    <a:pt x="521" y="36"/>
                  </a:lnTo>
                  <a:lnTo>
                    <a:pt x="523" y="33"/>
                  </a:lnTo>
                  <a:lnTo>
                    <a:pt x="522" y="29"/>
                  </a:lnTo>
                  <a:lnTo>
                    <a:pt x="517" y="24"/>
                  </a:lnTo>
                  <a:lnTo>
                    <a:pt x="507" y="17"/>
                  </a:lnTo>
                  <a:lnTo>
                    <a:pt x="496" y="12"/>
                  </a:lnTo>
                  <a:lnTo>
                    <a:pt x="481" y="7"/>
                  </a:lnTo>
                  <a:lnTo>
                    <a:pt x="464" y="4"/>
                  </a:lnTo>
                  <a:lnTo>
                    <a:pt x="444" y="1"/>
                  </a:lnTo>
                </a:path>
              </a:pathLst>
            </a:custGeom>
            <a:solidFill>
              <a:srgbClr val="FF0000"/>
            </a:solidFill>
            <a:ln w="12700" cap="rnd" cmpd="sng">
              <a:noFill/>
              <a:prstDash val="solid"/>
              <a:round/>
              <a:headEnd type="none" w="med" len="med"/>
              <a:tailEnd type="none" w="med" len="med"/>
            </a:ln>
          </p:spPr>
          <p:txBody>
            <a:bodyPr/>
            <a:lstStyle/>
            <a:p>
              <a:endParaRPr lang="en-GB" b="1"/>
            </a:p>
          </p:txBody>
        </p:sp>
        <p:sp>
          <p:nvSpPr>
            <p:cNvPr id="42035" name="Freeform 40"/>
            <p:cNvSpPr>
              <a:spLocks/>
            </p:cNvSpPr>
            <p:nvPr/>
          </p:nvSpPr>
          <p:spPr bwMode="auto">
            <a:xfrm>
              <a:off x="2938" y="2146"/>
              <a:ext cx="531" cy="64"/>
            </a:xfrm>
            <a:custGeom>
              <a:avLst/>
              <a:gdLst>
                <a:gd name="T0" fmla="*/ 450 w 531"/>
                <a:gd name="T1" fmla="*/ 1 h 64"/>
                <a:gd name="T2" fmla="*/ 449 w 531"/>
                <a:gd name="T3" fmla="*/ 1 h 64"/>
                <a:gd name="T4" fmla="*/ 443 w 531"/>
                <a:gd name="T5" fmla="*/ 1 h 64"/>
                <a:gd name="T6" fmla="*/ 433 w 531"/>
                <a:gd name="T7" fmla="*/ 0 h 64"/>
                <a:gd name="T8" fmla="*/ 421 w 531"/>
                <a:gd name="T9" fmla="*/ 1 h 64"/>
                <a:gd name="T10" fmla="*/ 405 w 531"/>
                <a:gd name="T11" fmla="*/ 1 h 64"/>
                <a:gd name="T12" fmla="*/ 384 w 531"/>
                <a:gd name="T13" fmla="*/ 3 h 64"/>
                <a:gd name="T14" fmla="*/ 360 w 531"/>
                <a:gd name="T15" fmla="*/ 2 h 64"/>
                <a:gd name="T16" fmla="*/ 333 w 531"/>
                <a:gd name="T17" fmla="*/ 5 h 64"/>
                <a:gd name="T18" fmla="*/ 302 w 531"/>
                <a:gd name="T19" fmla="*/ 8 h 64"/>
                <a:gd name="T20" fmla="*/ 269 w 531"/>
                <a:gd name="T21" fmla="*/ 12 h 64"/>
                <a:gd name="T22" fmla="*/ 233 w 531"/>
                <a:gd name="T23" fmla="*/ 17 h 64"/>
                <a:gd name="T24" fmla="*/ 193 w 531"/>
                <a:gd name="T25" fmla="*/ 22 h 64"/>
                <a:gd name="T26" fmla="*/ 150 w 531"/>
                <a:gd name="T27" fmla="*/ 30 h 64"/>
                <a:gd name="T28" fmla="*/ 103 w 531"/>
                <a:gd name="T29" fmla="*/ 38 h 64"/>
                <a:gd name="T30" fmla="*/ 53 w 531"/>
                <a:gd name="T31" fmla="*/ 49 h 64"/>
                <a:gd name="T32" fmla="*/ 0 w 531"/>
                <a:gd name="T33" fmla="*/ 62 h 64"/>
                <a:gd name="T34" fmla="*/ 4 w 531"/>
                <a:gd name="T35" fmla="*/ 63 h 64"/>
                <a:gd name="T36" fmla="*/ 10 w 531"/>
                <a:gd name="T37" fmla="*/ 63 h 64"/>
                <a:gd name="T38" fmla="*/ 21 w 531"/>
                <a:gd name="T39" fmla="*/ 62 h 64"/>
                <a:gd name="T40" fmla="*/ 36 w 531"/>
                <a:gd name="T41" fmla="*/ 62 h 64"/>
                <a:gd name="T42" fmla="*/ 55 w 531"/>
                <a:gd name="T43" fmla="*/ 61 h 64"/>
                <a:gd name="T44" fmla="*/ 77 w 531"/>
                <a:gd name="T45" fmla="*/ 61 h 64"/>
                <a:gd name="T46" fmla="*/ 103 w 531"/>
                <a:gd name="T47" fmla="*/ 60 h 64"/>
                <a:gd name="T48" fmla="*/ 131 w 531"/>
                <a:gd name="T49" fmla="*/ 60 h 64"/>
                <a:gd name="T50" fmla="*/ 163 w 531"/>
                <a:gd name="T51" fmla="*/ 60 h 64"/>
                <a:gd name="T52" fmla="*/ 197 w 531"/>
                <a:gd name="T53" fmla="*/ 58 h 64"/>
                <a:gd name="T54" fmla="*/ 235 w 531"/>
                <a:gd name="T55" fmla="*/ 59 h 64"/>
                <a:gd name="T56" fmla="*/ 274 w 531"/>
                <a:gd name="T57" fmla="*/ 58 h 64"/>
                <a:gd name="T58" fmla="*/ 316 w 531"/>
                <a:gd name="T59" fmla="*/ 60 h 64"/>
                <a:gd name="T60" fmla="*/ 358 w 531"/>
                <a:gd name="T61" fmla="*/ 60 h 64"/>
                <a:gd name="T62" fmla="*/ 403 w 531"/>
                <a:gd name="T63" fmla="*/ 62 h 64"/>
                <a:gd name="T64" fmla="*/ 450 w 531"/>
                <a:gd name="T65" fmla="*/ 63 h 64"/>
                <a:gd name="T66" fmla="*/ 471 w 531"/>
                <a:gd name="T67" fmla="*/ 62 h 64"/>
                <a:gd name="T68" fmla="*/ 497 w 531"/>
                <a:gd name="T69" fmla="*/ 58 h 64"/>
                <a:gd name="T70" fmla="*/ 521 w 531"/>
                <a:gd name="T71" fmla="*/ 51 h 64"/>
                <a:gd name="T72" fmla="*/ 528 w 531"/>
                <a:gd name="T73" fmla="*/ 36 h 64"/>
                <a:gd name="T74" fmla="*/ 529 w 531"/>
                <a:gd name="T75" fmla="*/ 29 h 64"/>
                <a:gd name="T76" fmla="*/ 514 w 531"/>
                <a:gd name="T77" fmla="*/ 17 h 64"/>
                <a:gd name="T78" fmla="*/ 488 w 531"/>
                <a:gd name="T79" fmla="*/ 6 h 64"/>
                <a:gd name="T80" fmla="*/ 450 w 531"/>
                <a:gd name="T81" fmla="*/ 1 h 6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31"/>
                <a:gd name="T124" fmla="*/ 0 h 64"/>
                <a:gd name="T125" fmla="*/ 531 w 531"/>
                <a:gd name="T126" fmla="*/ 64 h 6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31" h="64">
                  <a:moveTo>
                    <a:pt x="450" y="1"/>
                  </a:moveTo>
                  <a:lnTo>
                    <a:pt x="450" y="1"/>
                  </a:lnTo>
                  <a:lnTo>
                    <a:pt x="449" y="0"/>
                  </a:lnTo>
                  <a:lnTo>
                    <a:pt x="449" y="1"/>
                  </a:lnTo>
                  <a:lnTo>
                    <a:pt x="447" y="1"/>
                  </a:lnTo>
                  <a:lnTo>
                    <a:pt x="443" y="1"/>
                  </a:lnTo>
                  <a:lnTo>
                    <a:pt x="439" y="2"/>
                  </a:lnTo>
                  <a:lnTo>
                    <a:pt x="433" y="0"/>
                  </a:lnTo>
                  <a:lnTo>
                    <a:pt x="428" y="0"/>
                  </a:lnTo>
                  <a:lnTo>
                    <a:pt x="421" y="1"/>
                  </a:lnTo>
                  <a:lnTo>
                    <a:pt x="414" y="2"/>
                  </a:lnTo>
                  <a:lnTo>
                    <a:pt x="405" y="1"/>
                  </a:lnTo>
                  <a:lnTo>
                    <a:pt x="395" y="1"/>
                  </a:lnTo>
                  <a:lnTo>
                    <a:pt x="384" y="3"/>
                  </a:lnTo>
                  <a:lnTo>
                    <a:pt x="373" y="2"/>
                  </a:lnTo>
                  <a:lnTo>
                    <a:pt x="360" y="2"/>
                  </a:lnTo>
                  <a:lnTo>
                    <a:pt x="347" y="5"/>
                  </a:lnTo>
                  <a:lnTo>
                    <a:pt x="333" y="5"/>
                  </a:lnTo>
                  <a:lnTo>
                    <a:pt x="319" y="7"/>
                  </a:lnTo>
                  <a:lnTo>
                    <a:pt x="302" y="8"/>
                  </a:lnTo>
                  <a:lnTo>
                    <a:pt x="287" y="9"/>
                  </a:lnTo>
                  <a:lnTo>
                    <a:pt x="269" y="12"/>
                  </a:lnTo>
                  <a:lnTo>
                    <a:pt x="251" y="13"/>
                  </a:lnTo>
                  <a:lnTo>
                    <a:pt x="233" y="17"/>
                  </a:lnTo>
                  <a:lnTo>
                    <a:pt x="213" y="20"/>
                  </a:lnTo>
                  <a:lnTo>
                    <a:pt x="193" y="22"/>
                  </a:lnTo>
                  <a:lnTo>
                    <a:pt x="171" y="27"/>
                  </a:lnTo>
                  <a:lnTo>
                    <a:pt x="150" y="30"/>
                  </a:lnTo>
                  <a:lnTo>
                    <a:pt x="126" y="34"/>
                  </a:lnTo>
                  <a:lnTo>
                    <a:pt x="103" y="38"/>
                  </a:lnTo>
                  <a:lnTo>
                    <a:pt x="79" y="45"/>
                  </a:lnTo>
                  <a:lnTo>
                    <a:pt x="53" y="49"/>
                  </a:lnTo>
                  <a:lnTo>
                    <a:pt x="27" y="56"/>
                  </a:lnTo>
                  <a:lnTo>
                    <a:pt x="0" y="62"/>
                  </a:lnTo>
                  <a:lnTo>
                    <a:pt x="1" y="63"/>
                  </a:lnTo>
                  <a:lnTo>
                    <a:pt x="4" y="63"/>
                  </a:lnTo>
                  <a:lnTo>
                    <a:pt x="6" y="63"/>
                  </a:lnTo>
                  <a:lnTo>
                    <a:pt x="10" y="63"/>
                  </a:lnTo>
                  <a:lnTo>
                    <a:pt x="14" y="62"/>
                  </a:lnTo>
                  <a:lnTo>
                    <a:pt x="21" y="62"/>
                  </a:lnTo>
                  <a:lnTo>
                    <a:pt x="28" y="62"/>
                  </a:lnTo>
                  <a:lnTo>
                    <a:pt x="36" y="62"/>
                  </a:lnTo>
                  <a:lnTo>
                    <a:pt x="45" y="62"/>
                  </a:lnTo>
                  <a:lnTo>
                    <a:pt x="55" y="61"/>
                  </a:lnTo>
                  <a:lnTo>
                    <a:pt x="66" y="62"/>
                  </a:lnTo>
                  <a:lnTo>
                    <a:pt x="77" y="61"/>
                  </a:lnTo>
                  <a:lnTo>
                    <a:pt x="89" y="61"/>
                  </a:lnTo>
                  <a:lnTo>
                    <a:pt x="103" y="60"/>
                  </a:lnTo>
                  <a:lnTo>
                    <a:pt x="116" y="60"/>
                  </a:lnTo>
                  <a:lnTo>
                    <a:pt x="131" y="60"/>
                  </a:lnTo>
                  <a:lnTo>
                    <a:pt x="147" y="60"/>
                  </a:lnTo>
                  <a:lnTo>
                    <a:pt x="163" y="60"/>
                  </a:lnTo>
                  <a:lnTo>
                    <a:pt x="179" y="59"/>
                  </a:lnTo>
                  <a:lnTo>
                    <a:pt x="197" y="58"/>
                  </a:lnTo>
                  <a:lnTo>
                    <a:pt x="215" y="59"/>
                  </a:lnTo>
                  <a:lnTo>
                    <a:pt x="235" y="59"/>
                  </a:lnTo>
                  <a:lnTo>
                    <a:pt x="254" y="59"/>
                  </a:lnTo>
                  <a:lnTo>
                    <a:pt x="274" y="58"/>
                  </a:lnTo>
                  <a:lnTo>
                    <a:pt x="294" y="60"/>
                  </a:lnTo>
                  <a:lnTo>
                    <a:pt x="316" y="60"/>
                  </a:lnTo>
                  <a:lnTo>
                    <a:pt x="336" y="60"/>
                  </a:lnTo>
                  <a:lnTo>
                    <a:pt x="358" y="60"/>
                  </a:lnTo>
                  <a:lnTo>
                    <a:pt x="382" y="60"/>
                  </a:lnTo>
                  <a:lnTo>
                    <a:pt x="403" y="62"/>
                  </a:lnTo>
                  <a:lnTo>
                    <a:pt x="427" y="61"/>
                  </a:lnTo>
                  <a:lnTo>
                    <a:pt x="450" y="63"/>
                  </a:lnTo>
                  <a:lnTo>
                    <a:pt x="459" y="62"/>
                  </a:lnTo>
                  <a:lnTo>
                    <a:pt x="471" y="62"/>
                  </a:lnTo>
                  <a:lnTo>
                    <a:pt x="484" y="61"/>
                  </a:lnTo>
                  <a:lnTo>
                    <a:pt x="497" y="58"/>
                  </a:lnTo>
                  <a:lnTo>
                    <a:pt x="511" y="55"/>
                  </a:lnTo>
                  <a:lnTo>
                    <a:pt x="521" y="51"/>
                  </a:lnTo>
                  <a:lnTo>
                    <a:pt x="527" y="45"/>
                  </a:lnTo>
                  <a:lnTo>
                    <a:pt x="528" y="36"/>
                  </a:lnTo>
                  <a:lnTo>
                    <a:pt x="530" y="33"/>
                  </a:lnTo>
                  <a:lnTo>
                    <a:pt x="529" y="29"/>
                  </a:lnTo>
                  <a:lnTo>
                    <a:pt x="525" y="24"/>
                  </a:lnTo>
                  <a:lnTo>
                    <a:pt x="514" y="17"/>
                  </a:lnTo>
                  <a:lnTo>
                    <a:pt x="503" y="12"/>
                  </a:lnTo>
                  <a:lnTo>
                    <a:pt x="488" y="6"/>
                  </a:lnTo>
                  <a:lnTo>
                    <a:pt x="470" y="3"/>
                  </a:lnTo>
                  <a:lnTo>
                    <a:pt x="450" y="1"/>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36" name="Freeform 41"/>
            <p:cNvSpPr>
              <a:spLocks/>
            </p:cNvSpPr>
            <p:nvPr/>
          </p:nvSpPr>
          <p:spPr bwMode="auto">
            <a:xfrm>
              <a:off x="1621" y="1980"/>
              <a:ext cx="317" cy="34"/>
            </a:xfrm>
            <a:custGeom>
              <a:avLst/>
              <a:gdLst>
                <a:gd name="T0" fmla="*/ 268 w 317"/>
                <a:gd name="T1" fmla="*/ 4 h 34"/>
                <a:gd name="T2" fmla="*/ 265 w 317"/>
                <a:gd name="T3" fmla="*/ 5 h 34"/>
                <a:gd name="T4" fmla="*/ 262 w 317"/>
                <a:gd name="T5" fmla="*/ 2 h 34"/>
                <a:gd name="T6" fmla="*/ 257 w 317"/>
                <a:gd name="T7" fmla="*/ 0 h 34"/>
                <a:gd name="T8" fmla="*/ 249 w 317"/>
                <a:gd name="T9" fmla="*/ 1 h 34"/>
                <a:gd name="T10" fmla="*/ 240 w 317"/>
                <a:gd name="T11" fmla="*/ 1 h 34"/>
                <a:gd name="T12" fmla="*/ 228 w 317"/>
                <a:gd name="T13" fmla="*/ 1 h 34"/>
                <a:gd name="T14" fmla="*/ 213 w 317"/>
                <a:gd name="T15" fmla="*/ 1 h 34"/>
                <a:gd name="T16" fmla="*/ 197 w 317"/>
                <a:gd name="T17" fmla="*/ 0 h 34"/>
                <a:gd name="T18" fmla="*/ 179 w 317"/>
                <a:gd name="T19" fmla="*/ 2 h 34"/>
                <a:gd name="T20" fmla="*/ 157 w 317"/>
                <a:gd name="T21" fmla="*/ 2 h 34"/>
                <a:gd name="T22" fmla="*/ 136 w 317"/>
                <a:gd name="T23" fmla="*/ 4 h 34"/>
                <a:gd name="T24" fmla="*/ 112 w 317"/>
                <a:gd name="T25" fmla="*/ 6 h 34"/>
                <a:gd name="T26" fmla="*/ 86 w 317"/>
                <a:gd name="T27" fmla="*/ 7 h 34"/>
                <a:gd name="T28" fmla="*/ 59 w 317"/>
                <a:gd name="T29" fmla="*/ 11 h 34"/>
                <a:gd name="T30" fmla="*/ 30 w 317"/>
                <a:gd name="T31" fmla="*/ 16 h 34"/>
                <a:gd name="T32" fmla="*/ 0 w 317"/>
                <a:gd name="T33" fmla="*/ 21 h 34"/>
                <a:gd name="T34" fmla="*/ 1 w 317"/>
                <a:gd name="T35" fmla="*/ 22 h 34"/>
                <a:gd name="T36" fmla="*/ 4 w 317"/>
                <a:gd name="T37" fmla="*/ 22 h 34"/>
                <a:gd name="T38" fmla="*/ 11 w 317"/>
                <a:gd name="T39" fmla="*/ 25 h 34"/>
                <a:gd name="T40" fmla="*/ 20 w 317"/>
                <a:gd name="T41" fmla="*/ 25 h 34"/>
                <a:gd name="T42" fmla="*/ 31 w 317"/>
                <a:gd name="T43" fmla="*/ 25 h 34"/>
                <a:gd name="T44" fmla="*/ 43 w 317"/>
                <a:gd name="T45" fmla="*/ 27 h 34"/>
                <a:gd name="T46" fmla="*/ 59 w 317"/>
                <a:gd name="T47" fmla="*/ 28 h 34"/>
                <a:gd name="T48" fmla="*/ 76 w 317"/>
                <a:gd name="T49" fmla="*/ 29 h 34"/>
                <a:gd name="T50" fmla="*/ 95 w 317"/>
                <a:gd name="T51" fmla="*/ 30 h 34"/>
                <a:gd name="T52" fmla="*/ 116 w 317"/>
                <a:gd name="T53" fmla="*/ 31 h 34"/>
                <a:gd name="T54" fmla="*/ 137 w 317"/>
                <a:gd name="T55" fmla="*/ 32 h 34"/>
                <a:gd name="T56" fmla="*/ 161 w 317"/>
                <a:gd name="T57" fmla="*/ 32 h 34"/>
                <a:gd name="T58" fmla="*/ 185 w 317"/>
                <a:gd name="T59" fmla="*/ 33 h 34"/>
                <a:gd name="T60" fmla="*/ 212 w 317"/>
                <a:gd name="T61" fmla="*/ 33 h 34"/>
                <a:gd name="T62" fmla="*/ 239 w 317"/>
                <a:gd name="T63" fmla="*/ 32 h 34"/>
                <a:gd name="T64" fmla="*/ 268 w 317"/>
                <a:gd name="T65" fmla="*/ 31 h 34"/>
                <a:gd name="T66" fmla="*/ 273 w 317"/>
                <a:gd name="T67" fmla="*/ 31 h 34"/>
                <a:gd name="T68" fmla="*/ 280 w 317"/>
                <a:gd name="T69" fmla="*/ 31 h 34"/>
                <a:gd name="T70" fmla="*/ 287 w 317"/>
                <a:gd name="T71" fmla="*/ 31 h 34"/>
                <a:gd name="T72" fmla="*/ 296 w 317"/>
                <a:gd name="T73" fmla="*/ 29 h 34"/>
                <a:gd name="T74" fmla="*/ 303 w 317"/>
                <a:gd name="T75" fmla="*/ 27 h 34"/>
                <a:gd name="T76" fmla="*/ 310 w 317"/>
                <a:gd name="T77" fmla="*/ 24 h 34"/>
                <a:gd name="T78" fmla="*/ 313 w 317"/>
                <a:gd name="T79" fmla="*/ 22 h 34"/>
                <a:gd name="T80" fmla="*/ 314 w 317"/>
                <a:gd name="T81" fmla="*/ 17 h 34"/>
                <a:gd name="T82" fmla="*/ 316 w 317"/>
                <a:gd name="T83" fmla="*/ 15 h 34"/>
                <a:gd name="T84" fmla="*/ 314 w 317"/>
                <a:gd name="T85" fmla="*/ 12 h 34"/>
                <a:gd name="T86" fmla="*/ 311 w 317"/>
                <a:gd name="T87" fmla="*/ 11 h 34"/>
                <a:gd name="T88" fmla="*/ 306 w 317"/>
                <a:gd name="T89" fmla="*/ 9 h 34"/>
                <a:gd name="T90" fmla="*/ 298 w 317"/>
                <a:gd name="T91" fmla="*/ 7 h 34"/>
                <a:gd name="T92" fmla="*/ 290 w 317"/>
                <a:gd name="T93" fmla="*/ 6 h 34"/>
                <a:gd name="T94" fmla="*/ 279 w 317"/>
                <a:gd name="T95" fmla="*/ 5 h 34"/>
                <a:gd name="T96" fmla="*/ 268 w 317"/>
                <a:gd name="T97" fmla="*/ 4 h 3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17"/>
                <a:gd name="T148" fmla="*/ 0 h 34"/>
                <a:gd name="T149" fmla="*/ 317 w 317"/>
                <a:gd name="T150" fmla="*/ 34 h 3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17" h="34">
                  <a:moveTo>
                    <a:pt x="268" y="4"/>
                  </a:moveTo>
                  <a:lnTo>
                    <a:pt x="265" y="5"/>
                  </a:lnTo>
                  <a:lnTo>
                    <a:pt x="262" y="2"/>
                  </a:lnTo>
                  <a:lnTo>
                    <a:pt x="257" y="0"/>
                  </a:lnTo>
                  <a:lnTo>
                    <a:pt x="249" y="1"/>
                  </a:lnTo>
                  <a:lnTo>
                    <a:pt x="240" y="1"/>
                  </a:lnTo>
                  <a:lnTo>
                    <a:pt x="228" y="1"/>
                  </a:lnTo>
                  <a:lnTo>
                    <a:pt x="213" y="1"/>
                  </a:lnTo>
                  <a:lnTo>
                    <a:pt x="197" y="0"/>
                  </a:lnTo>
                  <a:lnTo>
                    <a:pt x="179" y="2"/>
                  </a:lnTo>
                  <a:lnTo>
                    <a:pt x="157" y="2"/>
                  </a:lnTo>
                  <a:lnTo>
                    <a:pt x="136" y="4"/>
                  </a:lnTo>
                  <a:lnTo>
                    <a:pt x="112" y="6"/>
                  </a:lnTo>
                  <a:lnTo>
                    <a:pt x="86" y="7"/>
                  </a:lnTo>
                  <a:lnTo>
                    <a:pt x="59" y="11"/>
                  </a:lnTo>
                  <a:lnTo>
                    <a:pt x="30" y="16"/>
                  </a:lnTo>
                  <a:lnTo>
                    <a:pt x="0" y="21"/>
                  </a:lnTo>
                  <a:lnTo>
                    <a:pt x="1" y="22"/>
                  </a:lnTo>
                  <a:lnTo>
                    <a:pt x="4" y="22"/>
                  </a:lnTo>
                  <a:lnTo>
                    <a:pt x="11" y="25"/>
                  </a:lnTo>
                  <a:lnTo>
                    <a:pt x="20" y="25"/>
                  </a:lnTo>
                  <a:lnTo>
                    <a:pt x="31" y="25"/>
                  </a:lnTo>
                  <a:lnTo>
                    <a:pt x="43" y="27"/>
                  </a:lnTo>
                  <a:lnTo>
                    <a:pt x="59" y="28"/>
                  </a:lnTo>
                  <a:lnTo>
                    <a:pt x="76" y="29"/>
                  </a:lnTo>
                  <a:lnTo>
                    <a:pt x="95" y="30"/>
                  </a:lnTo>
                  <a:lnTo>
                    <a:pt x="116" y="31"/>
                  </a:lnTo>
                  <a:lnTo>
                    <a:pt x="137" y="32"/>
                  </a:lnTo>
                  <a:lnTo>
                    <a:pt x="161" y="32"/>
                  </a:lnTo>
                  <a:lnTo>
                    <a:pt x="185" y="33"/>
                  </a:lnTo>
                  <a:lnTo>
                    <a:pt x="212" y="33"/>
                  </a:lnTo>
                  <a:lnTo>
                    <a:pt x="239" y="32"/>
                  </a:lnTo>
                  <a:lnTo>
                    <a:pt x="268" y="31"/>
                  </a:lnTo>
                  <a:lnTo>
                    <a:pt x="273" y="31"/>
                  </a:lnTo>
                  <a:lnTo>
                    <a:pt x="280" y="31"/>
                  </a:lnTo>
                  <a:lnTo>
                    <a:pt x="287" y="31"/>
                  </a:lnTo>
                  <a:lnTo>
                    <a:pt x="296" y="29"/>
                  </a:lnTo>
                  <a:lnTo>
                    <a:pt x="303" y="27"/>
                  </a:lnTo>
                  <a:lnTo>
                    <a:pt x="310" y="24"/>
                  </a:lnTo>
                  <a:lnTo>
                    <a:pt x="313" y="22"/>
                  </a:lnTo>
                  <a:lnTo>
                    <a:pt x="314" y="17"/>
                  </a:lnTo>
                  <a:lnTo>
                    <a:pt x="316" y="15"/>
                  </a:lnTo>
                  <a:lnTo>
                    <a:pt x="314" y="12"/>
                  </a:lnTo>
                  <a:lnTo>
                    <a:pt x="311" y="11"/>
                  </a:lnTo>
                  <a:lnTo>
                    <a:pt x="306" y="9"/>
                  </a:lnTo>
                  <a:lnTo>
                    <a:pt x="298" y="7"/>
                  </a:lnTo>
                  <a:lnTo>
                    <a:pt x="290" y="6"/>
                  </a:lnTo>
                  <a:lnTo>
                    <a:pt x="279" y="5"/>
                  </a:lnTo>
                  <a:lnTo>
                    <a:pt x="268" y="4"/>
                  </a:lnTo>
                </a:path>
              </a:pathLst>
            </a:custGeom>
            <a:solidFill>
              <a:srgbClr val="FF0000"/>
            </a:solidFill>
            <a:ln w="12700" cap="rnd" cmpd="sng">
              <a:noFill/>
              <a:prstDash val="solid"/>
              <a:round/>
              <a:headEnd type="none" w="med" len="med"/>
              <a:tailEnd type="none" w="med" len="med"/>
            </a:ln>
          </p:spPr>
          <p:txBody>
            <a:bodyPr/>
            <a:lstStyle/>
            <a:p>
              <a:endParaRPr lang="en-GB" b="1"/>
            </a:p>
          </p:txBody>
        </p:sp>
        <p:sp>
          <p:nvSpPr>
            <p:cNvPr id="42037" name="Freeform 42"/>
            <p:cNvSpPr>
              <a:spLocks/>
            </p:cNvSpPr>
            <p:nvPr/>
          </p:nvSpPr>
          <p:spPr bwMode="auto">
            <a:xfrm>
              <a:off x="1618" y="1983"/>
              <a:ext cx="326" cy="35"/>
            </a:xfrm>
            <a:custGeom>
              <a:avLst/>
              <a:gdLst>
                <a:gd name="T0" fmla="*/ 275 w 326"/>
                <a:gd name="T1" fmla="*/ 3 h 35"/>
                <a:gd name="T2" fmla="*/ 275 w 326"/>
                <a:gd name="T3" fmla="*/ 3 h 35"/>
                <a:gd name="T4" fmla="*/ 273 w 326"/>
                <a:gd name="T5" fmla="*/ 3 h 35"/>
                <a:gd name="T6" fmla="*/ 269 w 326"/>
                <a:gd name="T7" fmla="*/ 2 h 35"/>
                <a:gd name="T8" fmla="*/ 264 w 326"/>
                <a:gd name="T9" fmla="*/ 0 h 35"/>
                <a:gd name="T10" fmla="*/ 256 w 326"/>
                <a:gd name="T11" fmla="*/ 1 h 35"/>
                <a:gd name="T12" fmla="*/ 246 w 326"/>
                <a:gd name="T13" fmla="*/ 0 h 35"/>
                <a:gd name="T14" fmla="*/ 233 w 326"/>
                <a:gd name="T15" fmla="*/ 1 h 35"/>
                <a:gd name="T16" fmla="*/ 219 w 326"/>
                <a:gd name="T17" fmla="*/ 0 h 35"/>
                <a:gd name="T18" fmla="*/ 202 w 326"/>
                <a:gd name="T19" fmla="*/ 1 h 35"/>
                <a:gd name="T20" fmla="*/ 184 w 326"/>
                <a:gd name="T21" fmla="*/ 2 h 35"/>
                <a:gd name="T22" fmla="*/ 163 w 326"/>
                <a:gd name="T23" fmla="*/ 2 h 35"/>
                <a:gd name="T24" fmla="*/ 140 w 326"/>
                <a:gd name="T25" fmla="*/ 4 h 35"/>
                <a:gd name="T26" fmla="*/ 116 w 326"/>
                <a:gd name="T27" fmla="*/ 7 h 35"/>
                <a:gd name="T28" fmla="*/ 90 w 326"/>
                <a:gd name="T29" fmla="*/ 9 h 35"/>
                <a:gd name="T30" fmla="*/ 61 w 326"/>
                <a:gd name="T31" fmla="*/ 14 h 35"/>
                <a:gd name="T32" fmla="*/ 32 w 326"/>
                <a:gd name="T33" fmla="*/ 18 h 35"/>
                <a:gd name="T34" fmla="*/ 0 w 326"/>
                <a:gd name="T35" fmla="*/ 24 h 35"/>
                <a:gd name="T36" fmla="*/ 1 w 326"/>
                <a:gd name="T37" fmla="*/ 25 h 35"/>
                <a:gd name="T38" fmla="*/ 4 w 326"/>
                <a:gd name="T39" fmla="*/ 24 h 35"/>
                <a:gd name="T40" fmla="*/ 12 w 326"/>
                <a:gd name="T41" fmla="*/ 27 h 35"/>
                <a:gd name="T42" fmla="*/ 21 w 326"/>
                <a:gd name="T43" fmla="*/ 27 h 35"/>
                <a:gd name="T44" fmla="*/ 33 w 326"/>
                <a:gd name="T45" fmla="*/ 28 h 35"/>
                <a:gd name="T46" fmla="*/ 45 w 326"/>
                <a:gd name="T47" fmla="*/ 29 h 35"/>
                <a:gd name="T48" fmla="*/ 61 w 326"/>
                <a:gd name="T49" fmla="*/ 30 h 35"/>
                <a:gd name="T50" fmla="*/ 79 w 326"/>
                <a:gd name="T51" fmla="*/ 31 h 35"/>
                <a:gd name="T52" fmla="*/ 98 w 326"/>
                <a:gd name="T53" fmla="*/ 33 h 35"/>
                <a:gd name="T54" fmla="*/ 120 w 326"/>
                <a:gd name="T55" fmla="*/ 31 h 35"/>
                <a:gd name="T56" fmla="*/ 141 w 326"/>
                <a:gd name="T57" fmla="*/ 34 h 35"/>
                <a:gd name="T58" fmla="*/ 165 w 326"/>
                <a:gd name="T59" fmla="*/ 33 h 35"/>
                <a:gd name="T60" fmla="*/ 191 w 326"/>
                <a:gd name="T61" fmla="*/ 34 h 35"/>
                <a:gd name="T62" fmla="*/ 218 w 326"/>
                <a:gd name="T63" fmla="*/ 34 h 35"/>
                <a:gd name="T64" fmla="*/ 246 w 326"/>
                <a:gd name="T65" fmla="*/ 32 h 35"/>
                <a:gd name="T66" fmla="*/ 274 w 326"/>
                <a:gd name="T67" fmla="*/ 31 h 35"/>
                <a:gd name="T68" fmla="*/ 279 w 326"/>
                <a:gd name="T69" fmla="*/ 32 h 35"/>
                <a:gd name="T70" fmla="*/ 285 w 326"/>
                <a:gd name="T71" fmla="*/ 31 h 35"/>
                <a:gd name="T72" fmla="*/ 296 w 326"/>
                <a:gd name="T73" fmla="*/ 31 h 35"/>
                <a:gd name="T74" fmla="*/ 304 w 326"/>
                <a:gd name="T75" fmla="*/ 29 h 35"/>
                <a:gd name="T76" fmla="*/ 312 w 326"/>
                <a:gd name="T77" fmla="*/ 27 h 35"/>
                <a:gd name="T78" fmla="*/ 318 w 326"/>
                <a:gd name="T79" fmla="*/ 24 h 35"/>
                <a:gd name="T80" fmla="*/ 322 w 326"/>
                <a:gd name="T81" fmla="*/ 21 h 35"/>
                <a:gd name="T82" fmla="*/ 323 w 326"/>
                <a:gd name="T83" fmla="*/ 16 h 35"/>
                <a:gd name="T84" fmla="*/ 325 w 326"/>
                <a:gd name="T85" fmla="*/ 15 h 35"/>
                <a:gd name="T86" fmla="*/ 323 w 326"/>
                <a:gd name="T87" fmla="*/ 11 h 35"/>
                <a:gd name="T88" fmla="*/ 320 w 326"/>
                <a:gd name="T89" fmla="*/ 10 h 35"/>
                <a:gd name="T90" fmla="*/ 314 w 326"/>
                <a:gd name="T91" fmla="*/ 8 h 35"/>
                <a:gd name="T92" fmla="*/ 307 w 326"/>
                <a:gd name="T93" fmla="*/ 7 h 35"/>
                <a:gd name="T94" fmla="*/ 297 w 326"/>
                <a:gd name="T95" fmla="*/ 5 h 35"/>
                <a:gd name="T96" fmla="*/ 287 w 326"/>
                <a:gd name="T97" fmla="*/ 4 h 35"/>
                <a:gd name="T98" fmla="*/ 275 w 326"/>
                <a:gd name="T99" fmla="*/ 3 h 3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26"/>
                <a:gd name="T151" fmla="*/ 0 h 35"/>
                <a:gd name="T152" fmla="*/ 326 w 326"/>
                <a:gd name="T153" fmla="*/ 35 h 3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26" h="35">
                  <a:moveTo>
                    <a:pt x="275" y="3"/>
                  </a:moveTo>
                  <a:lnTo>
                    <a:pt x="275" y="3"/>
                  </a:lnTo>
                  <a:lnTo>
                    <a:pt x="273" y="3"/>
                  </a:lnTo>
                  <a:lnTo>
                    <a:pt x="269" y="2"/>
                  </a:lnTo>
                  <a:lnTo>
                    <a:pt x="264" y="0"/>
                  </a:lnTo>
                  <a:lnTo>
                    <a:pt x="256" y="1"/>
                  </a:lnTo>
                  <a:lnTo>
                    <a:pt x="246" y="0"/>
                  </a:lnTo>
                  <a:lnTo>
                    <a:pt x="233" y="1"/>
                  </a:lnTo>
                  <a:lnTo>
                    <a:pt x="219" y="0"/>
                  </a:lnTo>
                  <a:lnTo>
                    <a:pt x="202" y="1"/>
                  </a:lnTo>
                  <a:lnTo>
                    <a:pt x="184" y="2"/>
                  </a:lnTo>
                  <a:lnTo>
                    <a:pt x="163" y="2"/>
                  </a:lnTo>
                  <a:lnTo>
                    <a:pt x="140" y="4"/>
                  </a:lnTo>
                  <a:lnTo>
                    <a:pt x="116" y="7"/>
                  </a:lnTo>
                  <a:lnTo>
                    <a:pt x="90" y="9"/>
                  </a:lnTo>
                  <a:lnTo>
                    <a:pt x="61" y="14"/>
                  </a:lnTo>
                  <a:lnTo>
                    <a:pt x="32" y="18"/>
                  </a:lnTo>
                  <a:lnTo>
                    <a:pt x="0" y="24"/>
                  </a:lnTo>
                  <a:lnTo>
                    <a:pt x="1" y="25"/>
                  </a:lnTo>
                  <a:lnTo>
                    <a:pt x="4" y="24"/>
                  </a:lnTo>
                  <a:lnTo>
                    <a:pt x="12" y="27"/>
                  </a:lnTo>
                  <a:lnTo>
                    <a:pt x="21" y="27"/>
                  </a:lnTo>
                  <a:lnTo>
                    <a:pt x="33" y="28"/>
                  </a:lnTo>
                  <a:lnTo>
                    <a:pt x="45" y="29"/>
                  </a:lnTo>
                  <a:lnTo>
                    <a:pt x="61" y="30"/>
                  </a:lnTo>
                  <a:lnTo>
                    <a:pt x="79" y="31"/>
                  </a:lnTo>
                  <a:lnTo>
                    <a:pt x="98" y="33"/>
                  </a:lnTo>
                  <a:lnTo>
                    <a:pt x="120" y="31"/>
                  </a:lnTo>
                  <a:lnTo>
                    <a:pt x="141" y="34"/>
                  </a:lnTo>
                  <a:lnTo>
                    <a:pt x="165" y="33"/>
                  </a:lnTo>
                  <a:lnTo>
                    <a:pt x="191" y="34"/>
                  </a:lnTo>
                  <a:lnTo>
                    <a:pt x="218" y="34"/>
                  </a:lnTo>
                  <a:lnTo>
                    <a:pt x="246" y="32"/>
                  </a:lnTo>
                  <a:lnTo>
                    <a:pt x="274" y="31"/>
                  </a:lnTo>
                  <a:lnTo>
                    <a:pt x="279" y="32"/>
                  </a:lnTo>
                  <a:lnTo>
                    <a:pt x="285" y="31"/>
                  </a:lnTo>
                  <a:lnTo>
                    <a:pt x="296" y="31"/>
                  </a:lnTo>
                  <a:lnTo>
                    <a:pt x="304" y="29"/>
                  </a:lnTo>
                  <a:lnTo>
                    <a:pt x="312" y="27"/>
                  </a:lnTo>
                  <a:lnTo>
                    <a:pt x="318" y="24"/>
                  </a:lnTo>
                  <a:lnTo>
                    <a:pt x="322" y="21"/>
                  </a:lnTo>
                  <a:lnTo>
                    <a:pt x="323" y="16"/>
                  </a:lnTo>
                  <a:lnTo>
                    <a:pt x="325" y="15"/>
                  </a:lnTo>
                  <a:lnTo>
                    <a:pt x="323" y="11"/>
                  </a:lnTo>
                  <a:lnTo>
                    <a:pt x="320" y="10"/>
                  </a:lnTo>
                  <a:lnTo>
                    <a:pt x="314" y="8"/>
                  </a:lnTo>
                  <a:lnTo>
                    <a:pt x="307" y="7"/>
                  </a:lnTo>
                  <a:lnTo>
                    <a:pt x="297" y="5"/>
                  </a:lnTo>
                  <a:lnTo>
                    <a:pt x="287" y="4"/>
                  </a:lnTo>
                  <a:lnTo>
                    <a:pt x="275" y="3"/>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38" name="Freeform 43"/>
            <p:cNvSpPr>
              <a:spLocks/>
            </p:cNvSpPr>
            <p:nvPr/>
          </p:nvSpPr>
          <p:spPr bwMode="auto">
            <a:xfrm>
              <a:off x="3176" y="1760"/>
              <a:ext cx="93" cy="152"/>
            </a:xfrm>
            <a:custGeom>
              <a:avLst/>
              <a:gdLst>
                <a:gd name="T0" fmla="*/ 92 w 93"/>
                <a:gd name="T1" fmla="*/ 151 h 152"/>
                <a:gd name="T2" fmla="*/ 71 w 93"/>
                <a:gd name="T3" fmla="*/ 148 h 152"/>
                <a:gd name="T4" fmla="*/ 0 w 93"/>
                <a:gd name="T5" fmla="*/ 0 h 152"/>
                <a:gd name="T6" fmla="*/ 22 w 93"/>
                <a:gd name="T7" fmla="*/ 3 h 152"/>
                <a:gd name="T8" fmla="*/ 92 w 93"/>
                <a:gd name="T9" fmla="*/ 151 h 152"/>
                <a:gd name="T10" fmla="*/ 0 60000 65536"/>
                <a:gd name="T11" fmla="*/ 0 60000 65536"/>
                <a:gd name="T12" fmla="*/ 0 60000 65536"/>
                <a:gd name="T13" fmla="*/ 0 60000 65536"/>
                <a:gd name="T14" fmla="*/ 0 60000 65536"/>
                <a:gd name="T15" fmla="*/ 0 w 93"/>
                <a:gd name="T16" fmla="*/ 0 h 152"/>
                <a:gd name="T17" fmla="*/ 93 w 93"/>
                <a:gd name="T18" fmla="*/ 152 h 152"/>
              </a:gdLst>
              <a:ahLst/>
              <a:cxnLst>
                <a:cxn ang="T10">
                  <a:pos x="T0" y="T1"/>
                </a:cxn>
                <a:cxn ang="T11">
                  <a:pos x="T2" y="T3"/>
                </a:cxn>
                <a:cxn ang="T12">
                  <a:pos x="T4" y="T5"/>
                </a:cxn>
                <a:cxn ang="T13">
                  <a:pos x="T6" y="T7"/>
                </a:cxn>
                <a:cxn ang="T14">
                  <a:pos x="T8" y="T9"/>
                </a:cxn>
              </a:cxnLst>
              <a:rect l="T15" t="T16" r="T17" b="T18"/>
              <a:pathLst>
                <a:path w="93" h="152">
                  <a:moveTo>
                    <a:pt x="92" y="151"/>
                  </a:moveTo>
                  <a:lnTo>
                    <a:pt x="71" y="148"/>
                  </a:lnTo>
                  <a:lnTo>
                    <a:pt x="0" y="0"/>
                  </a:lnTo>
                  <a:lnTo>
                    <a:pt x="22" y="3"/>
                  </a:lnTo>
                  <a:lnTo>
                    <a:pt x="92" y="151"/>
                  </a:lnTo>
                </a:path>
              </a:pathLst>
            </a:custGeom>
            <a:solidFill>
              <a:srgbClr val="FFFFFF"/>
            </a:solidFill>
            <a:ln w="12700" cap="rnd" cmpd="sng">
              <a:noFill/>
              <a:prstDash val="solid"/>
              <a:round/>
              <a:headEnd type="none" w="med" len="med"/>
              <a:tailEnd type="none" w="med" len="med"/>
            </a:ln>
          </p:spPr>
          <p:txBody>
            <a:bodyPr/>
            <a:lstStyle/>
            <a:p>
              <a:endParaRPr lang="en-GB" b="1"/>
            </a:p>
          </p:txBody>
        </p:sp>
        <p:sp>
          <p:nvSpPr>
            <p:cNvPr id="42039" name="Freeform 44"/>
            <p:cNvSpPr>
              <a:spLocks/>
            </p:cNvSpPr>
            <p:nvPr/>
          </p:nvSpPr>
          <p:spPr bwMode="auto">
            <a:xfrm>
              <a:off x="3176" y="1760"/>
              <a:ext cx="95" cy="159"/>
            </a:xfrm>
            <a:custGeom>
              <a:avLst/>
              <a:gdLst>
                <a:gd name="T0" fmla="*/ 94 w 95"/>
                <a:gd name="T1" fmla="*/ 158 h 159"/>
                <a:gd name="T2" fmla="*/ 73 w 95"/>
                <a:gd name="T3" fmla="*/ 155 h 159"/>
                <a:gd name="T4" fmla="*/ 0 w 95"/>
                <a:gd name="T5" fmla="*/ 0 h 159"/>
                <a:gd name="T6" fmla="*/ 23 w 95"/>
                <a:gd name="T7" fmla="*/ 3 h 159"/>
                <a:gd name="T8" fmla="*/ 94 w 95"/>
                <a:gd name="T9" fmla="*/ 158 h 159"/>
                <a:gd name="T10" fmla="*/ 0 60000 65536"/>
                <a:gd name="T11" fmla="*/ 0 60000 65536"/>
                <a:gd name="T12" fmla="*/ 0 60000 65536"/>
                <a:gd name="T13" fmla="*/ 0 60000 65536"/>
                <a:gd name="T14" fmla="*/ 0 60000 65536"/>
                <a:gd name="T15" fmla="*/ 0 w 95"/>
                <a:gd name="T16" fmla="*/ 0 h 159"/>
                <a:gd name="T17" fmla="*/ 95 w 95"/>
                <a:gd name="T18" fmla="*/ 159 h 159"/>
              </a:gdLst>
              <a:ahLst/>
              <a:cxnLst>
                <a:cxn ang="T10">
                  <a:pos x="T0" y="T1"/>
                </a:cxn>
                <a:cxn ang="T11">
                  <a:pos x="T2" y="T3"/>
                </a:cxn>
                <a:cxn ang="T12">
                  <a:pos x="T4" y="T5"/>
                </a:cxn>
                <a:cxn ang="T13">
                  <a:pos x="T6" y="T7"/>
                </a:cxn>
                <a:cxn ang="T14">
                  <a:pos x="T8" y="T9"/>
                </a:cxn>
              </a:cxnLst>
              <a:rect l="T15" t="T16" r="T17" b="T18"/>
              <a:pathLst>
                <a:path w="95" h="159">
                  <a:moveTo>
                    <a:pt x="94" y="158"/>
                  </a:moveTo>
                  <a:lnTo>
                    <a:pt x="73" y="155"/>
                  </a:lnTo>
                  <a:lnTo>
                    <a:pt x="0" y="0"/>
                  </a:lnTo>
                  <a:lnTo>
                    <a:pt x="23" y="3"/>
                  </a:lnTo>
                  <a:lnTo>
                    <a:pt x="94" y="158"/>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40" name="Freeform 45"/>
            <p:cNvSpPr>
              <a:spLocks/>
            </p:cNvSpPr>
            <p:nvPr/>
          </p:nvSpPr>
          <p:spPr bwMode="auto">
            <a:xfrm>
              <a:off x="3179" y="1759"/>
              <a:ext cx="86" cy="152"/>
            </a:xfrm>
            <a:custGeom>
              <a:avLst/>
              <a:gdLst>
                <a:gd name="T0" fmla="*/ 85 w 86"/>
                <a:gd name="T1" fmla="*/ 151 h 152"/>
                <a:gd name="T2" fmla="*/ 71 w 86"/>
                <a:gd name="T3" fmla="*/ 149 h 152"/>
                <a:gd name="T4" fmla="*/ 0 w 86"/>
                <a:gd name="T5" fmla="*/ 0 h 152"/>
                <a:gd name="T6" fmla="*/ 15 w 86"/>
                <a:gd name="T7" fmla="*/ 3 h 152"/>
                <a:gd name="T8" fmla="*/ 85 w 86"/>
                <a:gd name="T9" fmla="*/ 151 h 152"/>
                <a:gd name="T10" fmla="*/ 0 60000 65536"/>
                <a:gd name="T11" fmla="*/ 0 60000 65536"/>
                <a:gd name="T12" fmla="*/ 0 60000 65536"/>
                <a:gd name="T13" fmla="*/ 0 60000 65536"/>
                <a:gd name="T14" fmla="*/ 0 60000 65536"/>
                <a:gd name="T15" fmla="*/ 0 w 86"/>
                <a:gd name="T16" fmla="*/ 0 h 152"/>
                <a:gd name="T17" fmla="*/ 86 w 86"/>
                <a:gd name="T18" fmla="*/ 152 h 152"/>
              </a:gdLst>
              <a:ahLst/>
              <a:cxnLst>
                <a:cxn ang="T10">
                  <a:pos x="T0" y="T1"/>
                </a:cxn>
                <a:cxn ang="T11">
                  <a:pos x="T2" y="T3"/>
                </a:cxn>
                <a:cxn ang="T12">
                  <a:pos x="T4" y="T5"/>
                </a:cxn>
                <a:cxn ang="T13">
                  <a:pos x="T6" y="T7"/>
                </a:cxn>
                <a:cxn ang="T14">
                  <a:pos x="T8" y="T9"/>
                </a:cxn>
              </a:cxnLst>
              <a:rect l="T15" t="T16" r="T17" b="T18"/>
              <a:pathLst>
                <a:path w="86" h="152">
                  <a:moveTo>
                    <a:pt x="85" y="151"/>
                  </a:moveTo>
                  <a:lnTo>
                    <a:pt x="71" y="149"/>
                  </a:lnTo>
                  <a:lnTo>
                    <a:pt x="0" y="0"/>
                  </a:lnTo>
                  <a:lnTo>
                    <a:pt x="15" y="3"/>
                  </a:lnTo>
                  <a:lnTo>
                    <a:pt x="85" y="151"/>
                  </a:lnTo>
                </a:path>
              </a:pathLst>
            </a:custGeom>
            <a:solidFill>
              <a:srgbClr val="FFFFFF"/>
            </a:solidFill>
            <a:ln w="12700" cap="rnd" cmpd="sng">
              <a:noFill/>
              <a:prstDash val="solid"/>
              <a:round/>
              <a:headEnd type="none" w="med" len="med"/>
              <a:tailEnd type="none" w="med" len="med"/>
            </a:ln>
          </p:spPr>
          <p:txBody>
            <a:bodyPr/>
            <a:lstStyle/>
            <a:p>
              <a:endParaRPr lang="en-GB" b="1"/>
            </a:p>
          </p:txBody>
        </p:sp>
        <p:sp>
          <p:nvSpPr>
            <p:cNvPr id="42041" name="Freeform 46"/>
            <p:cNvSpPr>
              <a:spLocks/>
            </p:cNvSpPr>
            <p:nvPr/>
          </p:nvSpPr>
          <p:spPr bwMode="auto">
            <a:xfrm>
              <a:off x="3179" y="1759"/>
              <a:ext cx="87" cy="160"/>
            </a:xfrm>
            <a:custGeom>
              <a:avLst/>
              <a:gdLst>
                <a:gd name="T0" fmla="*/ 86 w 87"/>
                <a:gd name="T1" fmla="*/ 159 h 160"/>
                <a:gd name="T2" fmla="*/ 73 w 87"/>
                <a:gd name="T3" fmla="*/ 156 h 160"/>
                <a:gd name="T4" fmla="*/ 0 w 87"/>
                <a:gd name="T5" fmla="*/ 0 h 160"/>
                <a:gd name="T6" fmla="*/ 16 w 87"/>
                <a:gd name="T7" fmla="*/ 3 h 160"/>
                <a:gd name="T8" fmla="*/ 86 w 87"/>
                <a:gd name="T9" fmla="*/ 159 h 160"/>
                <a:gd name="T10" fmla="*/ 0 60000 65536"/>
                <a:gd name="T11" fmla="*/ 0 60000 65536"/>
                <a:gd name="T12" fmla="*/ 0 60000 65536"/>
                <a:gd name="T13" fmla="*/ 0 60000 65536"/>
                <a:gd name="T14" fmla="*/ 0 60000 65536"/>
                <a:gd name="T15" fmla="*/ 0 w 87"/>
                <a:gd name="T16" fmla="*/ 0 h 160"/>
                <a:gd name="T17" fmla="*/ 87 w 87"/>
                <a:gd name="T18" fmla="*/ 160 h 160"/>
              </a:gdLst>
              <a:ahLst/>
              <a:cxnLst>
                <a:cxn ang="T10">
                  <a:pos x="T0" y="T1"/>
                </a:cxn>
                <a:cxn ang="T11">
                  <a:pos x="T2" y="T3"/>
                </a:cxn>
                <a:cxn ang="T12">
                  <a:pos x="T4" y="T5"/>
                </a:cxn>
                <a:cxn ang="T13">
                  <a:pos x="T6" y="T7"/>
                </a:cxn>
                <a:cxn ang="T14">
                  <a:pos x="T8" y="T9"/>
                </a:cxn>
              </a:cxnLst>
              <a:rect l="T15" t="T16" r="T17" b="T18"/>
              <a:pathLst>
                <a:path w="87" h="160">
                  <a:moveTo>
                    <a:pt x="86" y="159"/>
                  </a:moveTo>
                  <a:lnTo>
                    <a:pt x="73" y="156"/>
                  </a:lnTo>
                  <a:lnTo>
                    <a:pt x="0" y="0"/>
                  </a:lnTo>
                  <a:lnTo>
                    <a:pt x="16" y="3"/>
                  </a:lnTo>
                  <a:lnTo>
                    <a:pt x="86" y="159"/>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42" name="Freeform 47"/>
            <p:cNvSpPr>
              <a:spLocks/>
            </p:cNvSpPr>
            <p:nvPr/>
          </p:nvSpPr>
          <p:spPr bwMode="auto">
            <a:xfrm>
              <a:off x="2691" y="2184"/>
              <a:ext cx="850" cy="55"/>
            </a:xfrm>
            <a:custGeom>
              <a:avLst/>
              <a:gdLst>
                <a:gd name="T0" fmla="*/ 849 w 850"/>
                <a:gd name="T1" fmla="*/ 13 h 55"/>
                <a:gd name="T2" fmla="*/ 849 w 850"/>
                <a:gd name="T3" fmla="*/ 13 h 55"/>
                <a:gd name="T4" fmla="*/ 844 w 850"/>
                <a:gd name="T5" fmla="*/ 13 h 55"/>
                <a:gd name="T6" fmla="*/ 836 w 850"/>
                <a:gd name="T7" fmla="*/ 12 h 55"/>
                <a:gd name="T8" fmla="*/ 823 w 850"/>
                <a:gd name="T9" fmla="*/ 11 h 55"/>
                <a:gd name="T10" fmla="*/ 809 w 850"/>
                <a:gd name="T11" fmla="*/ 7 h 55"/>
                <a:gd name="T12" fmla="*/ 795 w 850"/>
                <a:gd name="T13" fmla="*/ 4 h 55"/>
                <a:gd name="T14" fmla="*/ 784 w 850"/>
                <a:gd name="T15" fmla="*/ 1 h 55"/>
                <a:gd name="T16" fmla="*/ 776 w 850"/>
                <a:gd name="T17" fmla="*/ 1 h 55"/>
                <a:gd name="T18" fmla="*/ 773 w 850"/>
                <a:gd name="T19" fmla="*/ 0 h 55"/>
                <a:gd name="T20" fmla="*/ 771 w 850"/>
                <a:gd name="T21" fmla="*/ 0 h 55"/>
                <a:gd name="T22" fmla="*/ 769 w 850"/>
                <a:gd name="T23" fmla="*/ 1 h 55"/>
                <a:gd name="T24" fmla="*/ 761 w 850"/>
                <a:gd name="T25" fmla="*/ 0 h 55"/>
                <a:gd name="T26" fmla="*/ 752 w 850"/>
                <a:gd name="T27" fmla="*/ 1 h 55"/>
                <a:gd name="T28" fmla="*/ 740 w 850"/>
                <a:gd name="T29" fmla="*/ 1 h 55"/>
                <a:gd name="T30" fmla="*/ 726 w 850"/>
                <a:gd name="T31" fmla="*/ 2 h 55"/>
                <a:gd name="T32" fmla="*/ 710 w 850"/>
                <a:gd name="T33" fmla="*/ 3 h 55"/>
                <a:gd name="T34" fmla="*/ 693 w 850"/>
                <a:gd name="T35" fmla="*/ 4 h 55"/>
                <a:gd name="T36" fmla="*/ 673 w 850"/>
                <a:gd name="T37" fmla="*/ 4 h 55"/>
                <a:gd name="T38" fmla="*/ 653 w 850"/>
                <a:gd name="T39" fmla="*/ 5 h 55"/>
                <a:gd name="T40" fmla="*/ 630 w 850"/>
                <a:gd name="T41" fmla="*/ 5 h 55"/>
                <a:gd name="T42" fmla="*/ 608 w 850"/>
                <a:gd name="T43" fmla="*/ 7 h 55"/>
                <a:gd name="T44" fmla="*/ 585 w 850"/>
                <a:gd name="T45" fmla="*/ 7 h 55"/>
                <a:gd name="T46" fmla="*/ 560 w 850"/>
                <a:gd name="T47" fmla="*/ 9 h 55"/>
                <a:gd name="T48" fmla="*/ 536 w 850"/>
                <a:gd name="T49" fmla="*/ 11 h 55"/>
                <a:gd name="T50" fmla="*/ 512 w 850"/>
                <a:gd name="T51" fmla="*/ 11 h 55"/>
                <a:gd name="T52" fmla="*/ 487 w 850"/>
                <a:gd name="T53" fmla="*/ 12 h 55"/>
                <a:gd name="T54" fmla="*/ 463 w 850"/>
                <a:gd name="T55" fmla="*/ 13 h 55"/>
                <a:gd name="T56" fmla="*/ 438 w 850"/>
                <a:gd name="T57" fmla="*/ 15 h 55"/>
                <a:gd name="T58" fmla="*/ 414 w 850"/>
                <a:gd name="T59" fmla="*/ 15 h 55"/>
                <a:gd name="T60" fmla="*/ 390 w 850"/>
                <a:gd name="T61" fmla="*/ 15 h 55"/>
                <a:gd name="T62" fmla="*/ 369 w 850"/>
                <a:gd name="T63" fmla="*/ 19 h 55"/>
                <a:gd name="T64" fmla="*/ 348 w 850"/>
                <a:gd name="T65" fmla="*/ 18 h 55"/>
                <a:gd name="T66" fmla="*/ 329 w 850"/>
                <a:gd name="T67" fmla="*/ 19 h 55"/>
                <a:gd name="T68" fmla="*/ 312 w 850"/>
                <a:gd name="T69" fmla="*/ 21 h 55"/>
                <a:gd name="T70" fmla="*/ 295 w 850"/>
                <a:gd name="T71" fmla="*/ 22 h 55"/>
                <a:gd name="T72" fmla="*/ 280 w 850"/>
                <a:gd name="T73" fmla="*/ 23 h 55"/>
                <a:gd name="T74" fmla="*/ 268 w 850"/>
                <a:gd name="T75" fmla="*/ 23 h 55"/>
                <a:gd name="T76" fmla="*/ 259 w 850"/>
                <a:gd name="T77" fmla="*/ 23 h 55"/>
                <a:gd name="T78" fmla="*/ 252 w 850"/>
                <a:gd name="T79" fmla="*/ 24 h 55"/>
                <a:gd name="T80" fmla="*/ 247 w 850"/>
                <a:gd name="T81" fmla="*/ 24 h 55"/>
                <a:gd name="T82" fmla="*/ 246 w 850"/>
                <a:gd name="T83" fmla="*/ 25 h 55"/>
                <a:gd name="T84" fmla="*/ 243 w 850"/>
                <a:gd name="T85" fmla="*/ 26 h 55"/>
                <a:gd name="T86" fmla="*/ 236 w 850"/>
                <a:gd name="T87" fmla="*/ 27 h 55"/>
                <a:gd name="T88" fmla="*/ 223 w 850"/>
                <a:gd name="T89" fmla="*/ 29 h 55"/>
                <a:gd name="T90" fmla="*/ 207 w 850"/>
                <a:gd name="T91" fmla="*/ 31 h 55"/>
                <a:gd name="T92" fmla="*/ 189 w 850"/>
                <a:gd name="T93" fmla="*/ 33 h 55"/>
                <a:gd name="T94" fmla="*/ 167 w 850"/>
                <a:gd name="T95" fmla="*/ 36 h 55"/>
                <a:gd name="T96" fmla="*/ 146 w 850"/>
                <a:gd name="T97" fmla="*/ 39 h 55"/>
                <a:gd name="T98" fmla="*/ 123 w 850"/>
                <a:gd name="T99" fmla="*/ 41 h 55"/>
                <a:gd name="T100" fmla="*/ 101 w 850"/>
                <a:gd name="T101" fmla="*/ 42 h 55"/>
                <a:gd name="T102" fmla="*/ 78 w 850"/>
                <a:gd name="T103" fmla="*/ 46 h 55"/>
                <a:gd name="T104" fmla="*/ 57 w 850"/>
                <a:gd name="T105" fmla="*/ 48 h 55"/>
                <a:gd name="T106" fmla="*/ 39 w 850"/>
                <a:gd name="T107" fmla="*/ 50 h 55"/>
                <a:gd name="T108" fmla="*/ 23 w 850"/>
                <a:gd name="T109" fmla="*/ 51 h 55"/>
                <a:gd name="T110" fmla="*/ 11 w 850"/>
                <a:gd name="T111" fmla="*/ 53 h 55"/>
                <a:gd name="T112" fmla="*/ 3 w 850"/>
                <a:gd name="T113" fmla="*/ 54 h 55"/>
                <a:gd name="T114" fmla="*/ 0 w 850"/>
                <a:gd name="T115" fmla="*/ 54 h 5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50"/>
                <a:gd name="T175" fmla="*/ 0 h 55"/>
                <a:gd name="T176" fmla="*/ 850 w 850"/>
                <a:gd name="T177" fmla="*/ 55 h 5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50" h="55">
                  <a:moveTo>
                    <a:pt x="849" y="13"/>
                  </a:moveTo>
                  <a:lnTo>
                    <a:pt x="849" y="13"/>
                  </a:lnTo>
                  <a:lnTo>
                    <a:pt x="844" y="13"/>
                  </a:lnTo>
                  <a:lnTo>
                    <a:pt x="836" y="12"/>
                  </a:lnTo>
                  <a:lnTo>
                    <a:pt x="823" y="11"/>
                  </a:lnTo>
                  <a:lnTo>
                    <a:pt x="809" y="7"/>
                  </a:lnTo>
                  <a:lnTo>
                    <a:pt x="795" y="4"/>
                  </a:lnTo>
                  <a:lnTo>
                    <a:pt x="784" y="1"/>
                  </a:lnTo>
                  <a:lnTo>
                    <a:pt x="776" y="1"/>
                  </a:lnTo>
                  <a:lnTo>
                    <a:pt x="773" y="0"/>
                  </a:lnTo>
                  <a:lnTo>
                    <a:pt x="771" y="0"/>
                  </a:lnTo>
                  <a:lnTo>
                    <a:pt x="769" y="1"/>
                  </a:lnTo>
                  <a:lnTo>
                    <a:pt x="761" y="0"/>
                  </a:lnTo>
                  <a:lnTo>
                    <a:pt x="752" y="1"/>
                  </a:lnTo>
                  <a:lnTo>
                    <a:pt x="740" y="1"/>
                  </a:lnTo>
                  <a:lnTo>
                    <a:pt x="726" y="2"/>
                  </a:lnTo>
                  <a:lnTo>
                    <a:pt x="710" y="3"/>
                  </a:lnTo>
                  <a:lnTo>
                    <a:pt x="693" y="4"/>
                  </a:lnTo>
                  <a:lnTo>
                    <a:pt x="673" y="4"/>
                  </a:lnTo>
                  <a:lnTo>
                    <a:pt x="653" y="5"/>
                  </a:lnTo>
                  <a:lnTo>
                    <a:pt x="630" y="5"/>
                  </a:lnTo>
                  <a:lnTo>
                    <a:pt x="608" y="7"/>
                  </a:lnTo>
                  <a:lnTo>
                    <a:pt x="585" y="7"/>
                  </a:lnTo>
                  <a:lnTo>
                    <a:pt x="560" y="9"/>
                  </a:lnTo>
                  <a:lnTo>
                    <a:pt x="536" y="11"/>
                  </a:lnTo>
                  <a:lnTo>
                    <a:pt x="512" y="11"/>
                  </a:lnTo>
                  <a:lnTo>
                    <a:pt x="487" y="12"/>
                  </a:lnTo>
                  <a:lnTo>
                    <a:pt x="463" y="13"/>
                  </a:lnTo>
                  <a:lnTo>
                    <a:pt x="438" y="15"/>
                  </a:lnTo>
                  <a:lnTo>
                    <a:pt x="414" y="15"/>
                  </a:lnTo>
                  <a:lnTo>
                    <a:pt x="390" y="15"/>
                  </a:lnTo>
                  <a:lnTo>
                    <a:pt x="369" y="19"/>
                  </a:lnTo>
                  <a:lnTo>
                    <a:pt x="348" y="18"/>
                  </a:lnTo>
                  <a:lnTo>
                    <a:pt x="329" y="19"/>
                  </a:lnTo>
                  <a:lnTo>
                    <a:pt x="312" y="21"/>
                  </a:lnTo>
                  <a:lnTo>
                    <a:pt x="295" y="22"/>
                  </a:lnTo>
                  <a:lnTo>
                    <a:pt x="280" y="23"/>
                  </a:lnTo>
                  <a:lnTo>
                    <a:pt x="268" y="23"/>
                  </a:lnTo>
                  <a:lnTo>
                    <a:pt x="259" y="23"/>
                  </a:lnTo>
                  <a:lnTo>
                    <a:pt x="252" y="24"/>
                  </a:lnTo>
                  <a:lnTo>
                    <a:pt x="247" y="24"/>
                  </a:lnTo>
                  <a:lnTo>
                    <a:pt x="246" y="25"/>
                  </a:lnTo>
                  <a:lnTo>
                    <a:pt x="243" y="26"/>
                  </a:lnTo>
                  <a:lnTo>
                    <a:pt x="236" y="27"/>
                  </a:lnTo>
                  <a:lnTo>
                    <a:pt x="223" y="29"/>
                  </a:lnTo>
                  <a:lnTo>
                    <a:pt x="207" y="31"/>
                  </a:lnTo>
                  <a:lnTo>
                    <a:pt x="189" y="33"/>
                  </a:lnTo>
                  <a:lnTo>
                    <a:pt x="167" y="36"/>
                  </a:lnTo>
                  <a:lnTo>
                    <a:pt x="146" y="39"/>
                  </a:lnTo>
                  <a:lnTo>
                    <a:pt x="123" y="41"/>
                  </a:lnTo>
                  <a:lnTo>
                    <a:pt x="101" y="42"/>
                  </a:lnTo>
                  <a:lnTo>
                    <a:pt x="78" y="46"/>
                  </a:lnTo>
                  <a:lnTo>
                    <a:pt x="57" y="48"/>
                  </a:lnTo>
                  <a:lnTo>
                    <a:pt x="39" y="50"/>
                  </a:lnTo>
                  <a:lnTo>
                    <a:pt x="23" y="51"/>
                  </a:lnTo>
                  <a:lnTo>
                    <a:pt x="11" y="53"/>
                  </a:lnTo>
                  <a:lnTo>
                    <a:pt x="3" y="54"/>
                  </a:lnTo>
                  <a:lnTo>
                    <a:pt x="0" y="54"/>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43" name="Line 48"/>
            <p:cNvSpPr>
              <a:spLocks noChangeShapeType="1"/>
            </p:cNvSpPr>
            <p:nvPr/>
          </p:nvSpPr>
          <p:spPr bwMode="auto">
            <a:xfrm>
              <a:off x="2484" y="1887"/>
              <a:ext cx="0" cy="0"/>
            </a:xfrm>
            <a:prstGeom prst="line">
              <a:avLst/>
            </a:prstGeom>
            <a:noFill/>
            <a:ln w="12700">
              <a:solidFill>
                <a:srgbClr val="99FFFF"/>
              </a:solidFill>
              <a:round/>
              <a:headEnd/>
              <a:tailEnd/>
            </a:ln>
          </p:spPr>
          <p:txBody>
            <a:bodyPr wrap="none" anchor="ctr"/>
            <a:lstStyle/>
            <a:p>
              <a:endParaRPr lang="en-GB" b="1"/>
            </a:p>
          </p:txBody>
        </p:sp>
        <p:sp>
          <p:nvSpPr>
            <p:cNvPr id="42044" name="Freeform 49"/>
            <p:cNvSpPr>
              <a:spLocks/>
            </p:cNvSpPr>
            <p:nvPr/>
          </p:nvSpPr>
          <p:spPr bwMode="auto">
            <a:xfrm>
              <a:off x="2354" y="1885"/>
              <a:ext cx="131" cy="348"/>
            </a:xfrm>
            <a:custGeom>
              <a:avLst/>
              <a:gdLst>
                <a:gd name="T0" fmla="*/ 126 w 131"/>
                <a:gd name="T1" fmla="*/ 0 h 348"/>
                <a:gd name="T2" fmla="*/ 0 w 131"/>
                <a:gd name="T3" fmla="*/ 33 h 348"/>
                <a:gd name="T4" fmla="*/ 4 w 131"/>
                <a:gd name="T5" fmla="*/ 347 h 348"/>
                <a:gd name="T6" fmla="*/ 130 w 131"/>
                <a:gd name="T7" fmla="*/ 347 h 348"/>
                <a:gd name="T8" fmla="*/ 127 w 131"/>
                <a:gd name="T9" fmla="*/ 1 h 348"/>
                <a:gd name="T10" fmla="*/ 126 w 131"/>
                <a:gd name="T11" fmla="*/ 0 h 348"/>
                <a:gd name="T12" fmla="*/ 0 60000 65536"/>
                <a:gd name="T13" fmla="*/ 0 60000 65536"/>
                <a:gd name="T14" fmla="*/ 0 60000 65536"/>
                <a:gd name="T15" fmla="*/ 0 60000 65536"/>
                <a:gd name="T16" fmla="*/ 0 60000 65536"/>
                <a:gd name="T17" fmla="*/ 0 60000 65536"/>
                <a:gd name="T18" fmla="*/ 0 w 131"/>
                <a:gd name="T19" fmla="*/ 0 h 348"/>
                <a:gd name="T20" fmla="*/ 131 w 131"/>
                <a:gd name="T21" fmla="*/ 348 h 348"/>
              </a:gdLst>
              <a:ahLst/>
              <a:cxnLst>
                <a:cxn ang="T12">
                  <a:pos x="T0" y="T1"/>
                </a:cxn>
                <a:cxn ang="T13">
                  <a:pos x="T2" y="T3"/>
                </a:cxn>
                <a:cxn ang="T14">
                  <a:pos x="T4" y="T5"/>
                </a:cxn>
                <a:cxn ang="T15">
                  <a:pos x="T6" y="T7"/>
                </a:cxn>
                <a:cxn ang="T16">
                  <a:pos x="T8" y="T9"/>
                </a:cxn>
                <a:cxn ang="T17">
                  <a:pos x="T10" y="T11"/>
                </a:cxn>
              </a:cxnLst>
              <a:rect l="T18" t="T19" r="T20" b="T21"/>
              <a:pathLst>
                <a:path w="131" h="348">
                  <a:moveTo>
                    <a:pt x="126" y="0"/>
                  </a:moveTo>
                  <a:lnTo>
                    <a:pt x="0" y="33"/>
                  </a:lnTo>
                  <a:lnTo>
                    <a:pt x="4" y="347"/>
                  </a:lnTo>
                  <a:lnTo>
                    <a:pt x="130" y="347"/>
                  </a:lnTo>
                  <a:lnTo>
                    <a:pt x="127" y="1"/>
                  </a:lnTo>
                  <a:lnTo>
                    <a:pt x="126" y="0"/>
                  </a:lnTo>
                </a:path>
              </a:pathLst>
            </a:custGeom>
            <a:solidFill>
              <a:srgbClr val="6699FF"/>
            </a:solidFill>
            <a:ln w="12700" cap="rnd" cmpd="sng">
              <a:noFill/>
              <a:prstDash val="solid"/>
              <a:round/>
              <a:headEnd type="none" w="med" len="med"/>
              <a:tailEnd type="none" w="med" len="med"/>
            </a:ln>
          </p:spPr>
          <p:txBody>
            <a:bodyPr/>
            <a:lstStyle/>
            <a:p>
              <a:endParaRPr lang="en-GB" b="1"/>
            </a:p>
          </p:txBody>
        </p:sp>
        <p:sp>
          <p:nvSpPr>
            <p:cNvPr id="42045" name="Freeform 50"/>
            <p:cNvSpPr>
              <a:spLocks/>
            </p:cNvSpPr>
            <p:nvPr/>
          </p:nvSpPr>
          <p:spPr bwMode="auto">
            <a:xfrm>
              <a:off x="2353" y="1886"/>
              <a:ext cx="135" cy="354"/>
            </a:xfrm>
            <a:custGeom>
              <a:avLst/>
              <a:gdLst>
                <a:gd name="T0" fmla="*/ 130 w 135"/>
                <a:gd name="T1" fmla="*/ 0 h 354"/>
                <a:gd name="T2" fmla="*/ 0 w 135"/>
                <a:gd name="T3" fmla="*/ 33 h 354"/>
                <a:gd name="T4" fmla="*/ 6 w 135"/>
                <a:gd name="T5" fmla="*/ 353 h 354"/>
                <a:gd name="T6" fmla="*/ 134 w 135"/>
                <a:gd name="T7" fmla="*/ 353 h 354"/>
                <a:gd name="T8" fmla="*/ 131 w 135"/>
                <a:gd name="T9" fmla="*/ 1 h 354"/>
                <a:gd name="T10" fmla="*/ 130 w 135"/>
                <a:gd name="T11" fmla="*/ 0 h 354"/>
                <a:gd name="T12" fmla="*/ 0 60000 65536"/>
                <a:gd name="T13" fmla="*/ 0 60000 65536"/>
                <a:gd name="T14" fmla="*/ 0 60000 65536"/>
                <a:gd name="T15" fmla="*/ 0 60000 65536"/>
                <a:gd name="T16" fmla="*/ 0 60000 65536"/>
                <a:gd name="T17" fmla="*/ 0 60000 65536"/>
                <a:gd name="T18" fmla="*/ 0 w 135"/>
                <a:gd name="T19" fmla="*/ 0 h 354"/>
                <a:gd name="T20" fmla="*/ 135 w 135"/>
                <a:gd name="T21" fmla="*/ 354 h 354"/>
              </a:gdLst>
              <a:ahLst/>
              <a:cxnLst>
                <a:cxn ang="T12">
                  <a:pos x="T0" y="T1"/>
                </a:cxn>
                <a:cxn ang="T13">
                  <a:pos x="T2" y="T3"/>
                </a:cxn>
                <a:cxn ang="T14">
                  <a:pos x="T4" y="T5"/>
                </a:cxn>
                <a:cxn ang="T15">
                  <a:pos x="T6" y="T7"/>
                </a:cxn>
                <a:cxn ang="T16">
                  <a:pos x="T8" y="T9"/>
                </a:cxn>
                <a:cxn ang="T17">
                  <a:pos x="T10" y="T11"/>
                </a:cxn>
              </a:cxnLst>
              <a:rect l="T18" t="T19" r="T20" b="T21"/>
              <a:pathLst>
                <a:path w="135" h="354">
                  <a:moveTo>
                    <a:pt x="130" y="0"/>
                  </a:moveTo>
                  <a:lnTo>
                    <a:pt x="0" y="33"/>
                  </a:lnTo>
                  <a:lnTo>
                    <a:pt x="6" y="353"/>
                  </a:lnTo>
                  <a:lnTo>
                    <a:pt x="134" y="353"/>
                  </a:lnTo>
                  <a:lnTo>
                    <a:pt x="131" y="1"/>
                  </a:lnTo>
                  <a:lnTo>
                    <a:pt x="130" y="0"/>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46" name="Freeform 51"/>
            <p:cNvSpPr>
              <a:spLocks/>
            </p:cNvSpPr>
            <p:nvPr/>
          </p:nvSpPr>
          <p:spPr bwMode="auto">
            <a:xfrm>
              <a:off x="2469" y="1887"/>
              <a:ext cx="18" cy="345"/>
            </a:xfrm>
            <a:custGeom>
              <a:avLst/>
              <a:gdLst>
                <a:gd name="T0" fmla="*/ 15 w 18"/>
                <a:gd name="T1" fmla="*/ 0 h 345"/>
                <a:gd name="T2" fmla="*/ 0 w 18"/>
                <a:gd name="T3" fmla="*/ 4 h 345"/>
                <a:gd name="T4" fmla="*/ 3 w 18"/>
                <a:gd name="T5" fmla="*/ 344 h 345"/>
                <a:gd name="T6" fmla="*/ 17 w 18"/>
                <a:gd name="T7" fmla="*/ 343 h 345"/>
                <a:gd name="T8" fmla="*/ 15 w 18"/>
                <a:gd name="T9" fmla="*/ 0 h 345"/>
                <a:gd name="T10" fmla="*/ 15 w 18"/>
                <a:gd name="T11" fmla="*/ 0 h 345"/>
                <a:gd name="T12" fmla="*/ 0 60000 65536"/>
                <a:gd name="T13" fmla="*/ 0 60000 65536"/>
                <a:gd name="T14" fmla="*/ 0 60000 65536"/>
                <a:gd name="T15" fmla="*/ 0 60000 65536"/>
                <a:gd name="T16" fmla="*/ 0 60000 65536"/>
                <a:gd name="T17" fmla="*/ 0 60000 65536"/>
                <a:gd name="T18" fmla="*/ 0 w 18"/>
                <a:gd name="T19" fmla="*/ 0 h 345"/>
                <a:gd name="T20" fmla="*/ 18 w 18"/>
                <a:gd name="T21" fmla="*/ 345 h 345"/>
              </a:gdLst>
              <a:ahLst/>
              <a:cxnLst>
                <a:cxn ang="T12">
                  <a:pos x="T0" y="T1"/>
                </a:cxn>
                <a:cxn ang="T13">
                  <a:pos x="T2" y="T3"/>
                </a:cxn>
                <a:cxn ang="T14">
                  <a:pos x="T4" y="T5"/>
                </a:cxn>
                <a:cxn ang="T15">
                  <a:pos x="T6" y="T7"/>
                </a:cxn>
                <a:cxn ang="T16">
                  <a:pos x="T8" y="T9"/>
                </a:cxn>
                <a:cxn ang="T17">
                  <a:pos x="T10" y="T11"/>
                </a:cxn>
              </a:cxnLst>
              <a:rect l="T18" t="T19" r="T20" b="T21"/>
              <a:pathLst>
                <a:path w="18" h="345">
                  <a:moveTo>
                    <a:pt x="15" y="0"/>
                  </a:moveTo>
                  <a:lnTo>
                    <a:pt x="0" y="4"/>
                  </a:lnTo>
                  <a:lnTo>
                    <a:pt x="3" y="344"/>
                  </a:lnTo>
                  <a:lnTo>
                    <a:pt x="17" y="343"/>
                  </a:lnTo>
                  <a:lnTo>
                    <a:pt x="15" y="0"/>
                  </a:lnTo>
                </a:path>
              </a:pathLst>
            </a:custGeom>
            <a:solidFill>
              <a:srgbClr val="000066"/>
            </a:solidFill>
            <a:ln w="12700" cap="rnd" cmpd="sng">
              <a:noFill/>
              <a:prstDash val="solid"/>
              <a:round/>
              <a:headEnd type="none" w="med" len="med"/>
              <a:tailEnd type="none" w="med" len="med"/>
            </a:ln>
          </p:spPr>
          <p:txBody>
            <a:bodyPr/>
            <a:lstStyle/>
            <a:p>
              <a:endParaRPr lang="en-GB" b="1"/>
            </a:p>
          </p:txBody>
        </p:sp>
        <p:sp>
          <p:nvSpPr>
            <p:cNvPr id="42047" name="Freeform 52"/>
            <p:cNvSpPr>
              <a:spLocks/>
            </p:cNvSpPr>
            <p:nvPr/>
          </p:nvSpPr>
          <p:spPr bwMode="auto">
            <a:xfrm>
              <a:off x="2469" y="1887"/>
              <a:ext cx="21" cy="353"/>
            </a:xfrm>
            <a:custGeom>
              <a:avLst/>
              <a:gdLst>
                <a:gd name="T0" fmla="*/ 16 w 21"/>
                <a:gd name="T1" fmla="*/ 0 h 353"/>
                <a:gd name="T2" fmla="*/ 0 w 21"/>
                <a:gd name="T3" fmla="*/ 4 h 353"/>
                <a:gd name="T4" fmla="*/ 4 w 21"/>
                <a:gd name="T5" fmla="*/ 352 h 353"/>
                <a:gd name="T6" fmla="*/ 20 w 21"/>
                <a:gd name="T7" fmla="*/ 352 h 353"/>
                <a:gd name="T8" fmla="*/ 15 w 21"/>
                <a:gd name="T9" fmla="*/ 0 h 353"/>
                <a:gd name="T10" fmla="*/ 16 w 21"/>
                <a:gd name="T11" fmla="*/ 0 h 353"/>
                <a:gd name="T12" fmla="*/ 0 60000 65536"/>
                <a:gd name="T13" fmla="*/ 0 60000 65536"/>
                <a:gd name="T14" fmla="*/ 0 60000 65536"/>
                <a:gd name="T15" fmla="*/ 0 60000 65536"/>
                <a:gd name="T16" fmla="*/ 0 60000 65536"/>
                <a:gd name="T17" fmla="*/ 0 60000 65536"/>
                <a:gd name="T18" fmla="*/ 0 w 21"/>
                <a:gd name="T19" fmla="*/ 0 h 353"/>
                <a:gd name="T20" fmla="*/ 21 w 21"/>
                <a:gd name="T21" fmla="*/ 353 h 353"/>
              </a:gdLst>
              <a:ahLst/>
              <a:cxnLst>
                <a:cxn ang="T12">
                  <a:pos x="T0" y="T1"/>
                </a:cxn>
                <a:cxn ang="T13">
                  <a:pos x="T2" y="T3"/>
                </a:cxn>
                <a:cxn ang="T14">
                  <a:pos x="T4" y="T5"/>
                </a:cxn>
                <a:cxn ang="T15">
                  <a:pos x="T6" y="T7"/>
                </a:cxn>
                <a:cxn ang="T16">
                  <a:pos x="T8" y="T9"/>
                </a:cxn>
                <a:cxn ang="T17">
                  <a:pos x="T10" y="T11"/>
                </a:cxn>
              </a:cxnLst>
              <a:rect l="T18" t="T19" r="T20" b="T21"/>
              <a:pathLst>
                <a:path w="21" h="353">
                  <a:moveTo>
                    <a:pt x="16" y="0"/>
                  </a:moveTo>
                  <a:lnTo>
                    <a:pt x="0" y="4"/>
                  </a:lnTo>
                  <a:lnTo>
                    <a:pt x="4" y="352"/>
                  </a:lnTo>
                  <a:lnTo>
                    <a:pt x="20" y="352"/>
                  </a:lnTo>
                  <a:lnTo>
                    <a:pt x="15" y="0"/>
                  </a:lnTo>
                  <a:lnTo>
                    <a:pt x="16" y="0"/>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48" name="Freeform 53"/>
            <p:cNvSpPr>
              <a:spLocks/>
            </p:cNvSpPr>
            <p:nvPr/>
          </p:nvSpPr>
          <p:spPr bwMode="auto">
            <a:xfrm>
              <a:off x="2354" y="1914"/>
              <a:ext cx="17" cy="320"/>
            </a:xfrm>
            <a:custGeom>
              <a:avLst/>
              <a:gdLst>
                <a:gd name="T0" fmla="*/ 16 w 17"/>
                <a:gd name="T1" fmla="*/ 0 h 320"/>
                <a:gd name="T2" fmla="*/ 0 w 17"/>
                <a:gd name="T3" fmla="*/ 5 h 320"/>
                <a:gd name="T4" fmla="*/ 2 w 17"/>
                <a:gd name="T5" fmla="*/ 319 h 320"/>
                <a:gd name="T6" fmla="*/ 15 w 17"/>
                <a:gd name="T7" fmla="*/ 319 h 320"/>
                <a:gd name="T8" fmla="*/ 16 w 17"/>
                <a:gd name="T9" fmla="*/ 0 h 320"/>
                <a:gd name="T10" fmla="*/ 0 60000 65536"/>
                <a:gd name="T11" fmla="*/ 0 60000 65536"/>
                <a:gd name="T12" fmla="*/ 0 60000 65536"/>
                <a:gd name="T13" fmla="*/ 0 60000 65536"/>
                <a:gd name="T14" fmla="*/ 0 60000 65536"/>
                <a:gd name="T15" fmla="*/ 0 w 17"/>
                <a:gd name="T16" fmla="*/ 0 h 320"/>
                <a:gd name="T17" fmla="*/ 17 w 17"/>
                <a:gd name="T18" fmla="*/ 320 h 320"/>
              </a:gdLst>
              <a:ahLst/>
              <a:cxnLst>
                <a:cxn ang="T10">
                  <a:pos x="T0" y="T1"/>
                </a:cxn>
                <a:cxn ang="T11">
                  <a:pos x="T2" y="T3"/>
                </a:cxn>
                <a:cxn ang="T12">
                  <a:pos x="T4" y="T5"/>
                </a:cxn>
                <a:cxn ang="T13">
                  <a:pos x="T6" y="T7"/>
                </a:cxn>
                <a:cxn ang="T14">
                  <a:pos x="T8" y="T9"/>
                </a:cxn>
              </a:cxnLst>
              <a:rect l="T15" t="T16" r="T17" b="T18"/>
              <a:pathLst>
                <a:path w="17" h="320">
                  <a:moveTo>
                    <a:pt x="16" y="0"/>
                  </a:moveTo>
                  <a:lnTo>
                    <a:pt x="0" y="5"/>
                  </a:lnTo>
                  <a:lnTo>
                    <a:pt x="2" y="319"/>
                  </a:lnTo>
                  <a:lnTo>
                    <a:pt x="15" y="319"/>
                  </a:lnTo>
                  <a:lnTo>
                    <a:pt x="16" y="0"/>
                  </a:lnTo>
                </a:path>
              </a:pathLst>
            </a:custGeom>
            <a:solidFill>
              <a:srgbClr val="000066"/>
            </a:solidFill>
            <a:ln w="12700" cap="rnd" cmpd="sng">
              <a:noFill/>
              <a:prstDash val="solid"/>
              <a:round/>
              <a:headEnd type="none" w="med" len="med"/>
              <a:tailEnd type="none" w="med" len="med"/>
            </a:ln>
          </p:spPr>
          <p:txBody>
            <a:bodyPr/>
            <a:lstStyle/>
            <a:p>
              <a:endParaRPr lang="en-GB" b="1"/>
            </a:p>
          </p:txBody>
        </p:sp>
        <p:sp>
          <p:nvSpPr>
            <p:cNvPr id="42049" name="Freeform 54"/>
            <p:cNvSpPr>
              <a:spLocks/>
            </p:cNvSpPr>
            <p:nvPr/>
          </p:nvSpPr>
          <p:spPr bwMode="auto">
            <a:xfrm>
              <a:off x="2354" y="1914"/>
              <a:ext cx="20" cy="327"/>
            </a:xfrm>
            <a:custGeom>
              <a:avLst/>
              <a:gdLst>
                <a:gd name="T0" fmla="*/ 16 w 20"/>
                <a:gd name="T1" fmla="*/ 0 h 327"/>
                <a:gd name="T2" fmla="*/ 0 w 20"/>
                <a:gd name="T3" fmla="*/ 5 h 327"/>
                <a:gd name="T4" fmla="*/ 5 w 20"/>
                <a:gd name="T5" fmla="*/ 326 h 327"/>
                <a:gd name="T6" fmla="*/ 19 w 20"/>
                <a:gd name="T7" fmla="*/ 326 h 327"/>
                <a:gd name="T8" fmla="*/ 16 w 20"/>
                <a:gd name="T9" fmla="*/ 0 h 327"/>
                <a:gd name="T10" fmla="*/ 0 60000 65536"/>
                <a:gd name="T11" fmla="*/ 0 60000 65536"/>
                <a:gd name="T12" fmla="*/ 0 60000 65536"/>
                <a:gd name="T13" fmla="*/ 0 60000 65536"/>
                <a:gd name="T14" fmla="*/ 0 60000 65536"/>
                <a:gd name="T15" fmla="*/ 0 w 20"/>
                <a:gd name="T16" fmla="*/ 0 h 327"/>
                <a:gd name="T17" fmla="*/ 20 w 20"/>
                <a:gd name="T18" fmla="*/ 327 h 327"/>
              </a:gdLst>
              <a:ahLst/>
              <a:cxnLst>
                <a:cxn ang="T10">
                  <a:pos x="T0" y="T1"/>
                </a:cxn>
                <a:cxn ang="T11">
                  <a:pos x="T2" y="T3"/>
                </a:cxn>
                <a:cxn ang="T12">
                  <a:pos x="T4" y="T5"/>
                </a:cxn>
                <a:cxn ang="T13">
                  <a:pos x="T6" y="T7"/>
                </a:cxn>
                <a:cxn ang="T14">
                  <a:pos x="T8" y="T9"/>
                </a:cxn>
              </a:cxnLst>
              <a:rect l="T15" t="T16" r="T17" b="T18"/>
              <a:pathLst>
                <a:path w="20" h="327">
                  <a:moveTo>
                    <a:pt x="16" y="0"/>
                  </a:moveTo>
                  <a:lnTo>
                    <a:pt x="0" y="5"/>
                  </a:lnTo>
                  <a:lnTo>
                    <a:pt x="5" y="326"/>
                  </a:lnTo>
                  <a:lnTo>
                    <a:pt x="19" y="326"/>
                  </a:lnTo>
                  <a:lnTo>
                    <a:pt x="16" y="0"/>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50" name="Freeform 55"/>
            <p:cNvSpPr>
              <a:spLocks/>
            </p:cNvSpPr>
            <p:nvPr/>
          </p:nvSpPr>
          <p:spPr bwMode="auto">
            <a:xfrm>
              <a:off x="2341" y="1986"/>
              <a:ext cx="160" cy="168"/>
            </a:xfrm>
            <a:custGeom>
              <a:avLst/>
              <a:gdLst>
                <a:gd name="T0" fmla="*/ 81 w 160"/>
                <a:gd name="T1" fmla="*/ 166 h 168"/>
                <a:gd name="T2" fmla="*/ 73 w 160"/>
                <a:gd name="T3" fmla="*/ 167 h 168"/>
                <a:gd name="T4" fmla="*/ 64 w 160"/>
                <a:gd name="T5" fmla="*/ 166 h 168"/>
                <a:gd name="T6" fmla="*/ 58 w 160"/>
                <a:gd name="T7" fmla="*/ 165 h 168"/>
                <a:gd name="T8" fmla="*/ 50 w 160"/>
                <a:gd name="T9" fmla="*/ 161 h 168"/>
                <a:gd name="T10" fmla="*/ 43 w 160"/>
                <a:gd name="T11" fmla="*/ 158 h 168"/>
                <a:gd name="T12" fmla="*/ 37 w 160"/>
                <a:gd name="T13" fmla="*/ 154 h 168"/>
                <a:gd name="T14" fmla="*/ 31 w 160"/>
                <a:gd name="T15" fmla="*/ 149 h 168"/>
                <a:gd name="T16" fmla="*/ 24 w 160"/>
                <a:gd name="T17" fmla="*/ 143 h 168"/>
                <a:gd name="T18" fmla="*/ 18 w 160"/>
                <a:gd name="T19" fmla="*/ 137 h 168"/>
                <a:gd name="T20" fmla="*/ 15 w 160"/>
                <a:gd name="T21" fmla="*/ 132 h 168"/>
                <a:gd name="T22" fmla="*/ 11 w 160"/>
                <a:gd name="T23" fmla="*/ 126 h 168"/>
                <a:gd name="T24" fmla="*/ 7 w 160"/>
                <a:gd name="T25" fmla="*/ 117 h 168"/>
                <a:gd name="T26" fmla="*/ 4 w 160"/>
                <a:gd name="T27" fmla="*/ 111 h 168"/>
                <a:gd name="T28" fmla="*/ 0 w 160"/>
                <a:gd name="T29" fmla="*/ 102 h 168"/>
                <a:gd name="T30" fmla="*/ 1 w 160"/>
                <a:gd name="T31" fmla="*/ 94 h 168"/>
                <a:gd name="T32" fmla="*/ 0 w 160"/>
                <a:gd name="T33" fmla="*/ 86 h 168"/>
                <a:gd name="T34" fmla="*/ 2 w 160"/>
                <a:gd name="T35" fmla="*/ 68 h 168"/>
                <a:gd name="T36" fmla="*/ 6 w 160"/>
                <a:gd name="T37" fmla="*/ 53 h 168"/>
                <a:gd name="T38" fmla="*/ 13 w 160"/>
                <a:gd name="T39" fmla="*/ 38 h 168"/>
                <a:gd name="T40" fmla="*/ 23 w 160"/>
                <a:gd name="T41" fmla="*/ 26 h 168"/>
                <a:gd name="T42" fmla="*/ 34 w 160"/>
                <a:gd name="T43" fmla="*/ 16 h 168"/>
                <a:gd name="T44" fmla="*/ 48 w 160"/>
                <a:gd name="T45" fmla="*/ 6 h 168"/>
                <a:gd name="T46" fmla="*/ 63 w 160"/>
                <a:gd name="T47" fmla="*/ 2 h 168"/>
                <a:gd name="T48" fmla="*/ 78 w 160"/>
                <a:gd name="T49" fmla="*/ 0 h 168"/>
                <a:gd name="T50" fmla="*/ 88 w 160"/>
                <a:gd name="T51" fmla="*/ 0 h 168"/>
                <a:gd name="T52" fmla="*/ 95 w 160"/>
                <a:gd name="T53" fmla="*/ 2 h 168"/>
                <a:gd name="T54" fmla="*/ 103 w 160"/>
                <a:gd name="T55" fmla="*/ 3 h 168"/>
                <a:gd name="T56" fmla="*/ 110 w 160"/>
                <a:gd name="T57" fmla="*/ 6 h 168"/>
                <a:gd name="T58" fmla="*/ 117 w 160"/>
                <a:gd name="T59" fmla="*/ 10 h 168"/>
                <a:gd name="T60" fmla="*/ 123 w 160"/>
                <a:gd name="T61" fmla="*/ 15 h 168"/>
                <a:gd name="T62" fmla="*/ 129 w 160"/>
                <a:gd name="T63" fmla="*/ 19 h 168"/>
                <a:gd name="T64" fmla="*/ 135 w 160"/>
                <a:gd name="T65" fmla="*/ 23 h 168"/>
                <a:gd name="T66" fmla="*/ 141 w 160"/>
                <a:gd name="T67" fmla="*/ 30 h 168"/>
                <a:gd name="T68" fmla="*/ 145 w 160"/>
                <a:gd name="T69" fmla="*/ 37 h 168"/>
                <a:gd name="T70" fmla="*/ 150 w 160"/>
                <a:gd name="T71" fmla="*/ 44 h 168"/>
                <a:gd name="T72" fmla="*/ 153 w 160"/>
                <a:gd name="T73" fmla="*/ 50 h 168"/>
                <a:gd name="T74" fmla="*/ 156 w 160"/>
                <a:gd name="T75" fmla="*/ 59 h 168"/>
                <a:gd name="T76" fmla="*/ 158 w 160"/>
                <a:gd name="T77" fmla="*/ 67 h 168"/>
                <a:gd name="T78" fmla="*/ 159 w 160"/>
                <a:gd name="T79" fmla="*/ 74 h 168"/>
                <a:gd name="T80" fmla="*/ 158 w 160"/>
                <a:gd name="T81" fmla="*/ 83 h 168"/>
                <a:gd name="T82" fmla="*/ 159 w 160"/>
                <a:gd name="T83" fmla="*/ 100 h 168"/>
                <a:gd name="T84" fmla="*/ 152 w 160"/>
                <a:gd name="T85" fmla="*/ 116 h 168"/>
                <a:gd name="T86" fmla="*/ 147 w 160"/>
                <a:gd name="T87" fmla="*/ 130 h 168"/>
                <a:gd name="T88" fmla="*/ 137 w 160"/>
                <a:gd name="T89" fmla="*/ 142 h 168"/>
                <a:gd name="T90" fmla="*/ 125 w 160"/>
                <a:gd name="T91" fmla="*/ 152 h 168"/>
                <a:gd name="T92" fmla="*/ 113 w 160"/>
                <a:gd name="T93" fmla="*/ 161 h 168"/>
                <a:gd name="T94" fmla="*/ 97 w 160"/>
                <a:gd name="T95" fmla="*/ 165 h 168"/>
                <a:gd name="T96" fmla="*/ 81 w 160"/>
                <a:gd name="T97" fmla="*/ 166 h 1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0"/>
                <a:gd name="T148" fmla="*/ 0 h 168"/>
                <a:gd name="T149" fmla="*/ 160 w 160"/>
                <a:gd name="T150" fmla="*/ 168 h 1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0" h="168">
                  <a:moveTo>
                    <a:pt x="81" y="166"/>
                  </a:moveTo>
                  <a:lnTo>
                    <a:pt x="73" y="167"/>
                  </a:lnTo>
                  <a:lnTo>
                    <a:pt x="64" y="166"/>
                  </a:lnTo>
                  <a:lnTo>
                    <a:pt x="58" y="165"/>
                  </a:lnTo>
                  <a:lnTo>
                    <a:pt x="50" y="161"/>
                  </a:lnTo>
                  <a:lnTo>
                    <a:pt x="43" y="158"/>
                  </a:lnTo>
                  <a:lnTo>
                    <a:pt x="37" y="154"/>
                  </a:lnTo>
                  <a:lnTo>
                    <a:pt x="31" y="149"/>
                  </a:lnTo>
                  <a:lnTo>
                    <a:pt x="24" y="143"/>
                  </a:lnTo>
                  <a:lnTo>
                    <a:pt x="18" y="137"/>
                  </a:lnTo>
                  <a:lnTo>
                    <a:pt x="15" y="132"/>
                  </a:lnTo>
                  <a:lnTo>
                    <a:pt x="11" y="126"/>
                  </a:lnTo>
                  <a:lnTo>
                    <a:pt x="7" y="117"/>
                  </a:lnTo>
                  <a:lnTo>
                    <a:pt x="4" y="111"/>
                  </a:lnTo>
                  <a:lnTo>
                    <a:pt x="0" y="102"/>
                  </a:lnTo>
                  <a:lnTo>
                    <a:pt x="1" y="94"/>
                  </a:lnTo>
                  <a:lnTo>
                    <a:pt x="0" y="86"/>
                  </a:lnTo>
                  <a:lnTo>
                    <a:pt x="2" y="68"/>
                  </a:lnTo>
                  <a:lnTo>
                    <a:pt x="6" y="53"/>
                  </a:lnTo>
                  <a:lnTo>
                    <a:pt x="13" y="38"/>
                  </a:lnTo>
                  <a:lnTo>
                    <a:pt x="23" y="26"/>
                  </a:lnTo>
                  <a:lnTo>
                    <a:pt x="34" y="16"/>
                  </a:lnTo>
                  <a:lnTo>
                    <a:pt x="48" y="6"/>
                  </a:lnTo>
                  <a:lnTo>
                    <a:pt x="63" y="2"/>
                  </a:lnTo>
                  <a:lnTo>
                    <a:pt x="78" y="0"/>
                  </a:lnTo>
                  <a:lnTo>
                    <a:pt x="88" y="0"/>
                  </a:lnTo>
                  <a:lnTo>
                    <a:pt x="95" y="2"/>
                  </a:lnTo>
                  <a:lnTo>
                    <a:pt x="103" y="3"/>
                  </a:lnTo>
                  <a:lnTo>
                    <a:pt x="110" y="6"/>
                  </a:lnTo>
                  <a:lnTo>
                    <a:pt x="117" y="10"/>
                  </a:lnTo>
                  <a:lnTo>
                    <a:pt x="123" y="15"/>
                  </a:lnTo>
                  <a:lnTo>
                    <a:pt x="129" y="19"/>
                  </a:lnTo>
                  <a:lnTo>
                    <a:pt x="135" y="23"/>
                  </a:lnTo>
                  <a:lnTo>
                    <a:pt x="141" y="30"/>
                  </a:lnTo>
                  <a:lnTo>
                    <a:pt x="145" y="37"/>
                  </a:lnTo>
                  <a:lnTo>
                    <a:pt x="150" y="44"/>
                  </a:lnTo>
                  <a:lnTo>
                    <a:pt x="153" y="50"/>
                  </a:lnTo>
                  <a:lnTo>
                    <a:pt x="156" y="59"/>
                  </a:lnTo>
                  <a:lnTo>
                    <a:pt x="158" y="67"/>
                  </a:lnTo>
                  <a:lnTo>
                    <a:pt x="159" y="74"/>
                  </a:lnTo>
                  <a:lnTo>
                    <a:pt x="158" y="83"/>
                  </a:lnTo>
                  <a:lnTo>
                    <a:pt x="159" y="100"/>
                  </a:lnTo>
                  <a:lnTo>
                    <a:pt x="152" y="116"/>
                  </a:lnTo>
                  <a:lnTo>
                    <a:pt x="147" y="130"/>
                  </a:lnTo>
                  <a:lnTo>
                    <a:pt x="137" y="142"/>
                  </a:lnTo>
                  <a:lnTo>
                    <a:pt x="125" y="152"/>
                  </a:lnTo>
                  <a:lnTo>
                    <a:pt x="113" y="161"/>
                  </a:lnTo>
                  <a:lnTo>
                    <a:pt x="97" y="165"/>
                  </a:lnTo>
                  <a:lnTo>
                    <a:pt x="81" y="166"/>
                  </a:lnTo>
                </a:path>
              </a:pathLst>
            </a:custGeom>
            <a:solidFill>
              <a:srgbClr val="000066"/>
            </a:solidFill>
            <a:ln w="12700" cap="rnd" cmpd="sng">
              <a:noFill/>
              <a:prstDash val="solid"/>
              <a:round/>
              <a:headEnd type="none" w="med" len="med"/>
              <a:tailEnd type="none" w="med" len="med"/>
            </a:ln>
          </p:spPr>
          <p:txBody>
            <a:bodyPr/>
            <a:lstStyle/>
            <a:p>
              <a:endParaRPr lang="en-GB" b="1"/>
            </a:p>
          </p:txBody>
        </p:sp>
        <p:sp>
          <p:nvSpPr>
            <p:cNvPr id="42051" name="Freeform 56"/>
            <p:cNvSpPr>
              <a:spLocks/>
            </p:cNvSpPr>
            <p:nvPr/>
          </p:nvSpPr>
          <p:spPr bwMode="auto">
            <a:xfrm>
              <a:off x="2340" y="1987"/>
              <a:ext cx="166" cy="175"/>
            </a:xfrm>
            <a:custGeom>
              <a:avLst/>
              <a:gdLst>
                <a:gd name="T0" fmla="*/ 84 w 166"/>
                <a:gd name="T1" fmla="*/ 174 h 175"/>
                <a:gd name="T2" fmla="*/ 84 w 166"/>
                <a:gd name="T3" fmla="*/ 174 h 175"/>
                <a:gd name="T4" fmla="*/ 76 w 166"/>
                <a:gd name="T5" fmla="*/ 173 h 175"/>
                <a:gd name="T6" fmla="*/ 67 w 166"/>
                <a:gd name="T7" fmla="*/ 172 h 175"/>
                <a:gd name="T8" fmla="*/ 59 w 166"/>
                <a:gd name="T9" fmla="*/ 170 h 175"/>
                <a:gd name="T10" fmla="*/ 52 w 166"/>
                <a:gd name="T11" fmla="*/ 166 h 175"/>
                <a:gd name="T12" fmla="*/ 44 w 166"/>
                <a:gd name="T13" fmla="*/ 163 h 175"/>
                <a:gd name="T14" fmla="*/ 37 w 166"/>
                <a:gd name="T15" fmla="*/ 159 h 175"/>
                <a:gd name="T16" fmla="*/ 31 w 166"/>
                <a:gd name="T17" fmla="*/ 155 h 175"/>
                <a:gd name="T18" fmla="*/ 25 w 166"/>
                <a:gd name="T19" fmla="*/ 149 h 175"/>
                <a:gd name="T20" fmla="*/ 19 w 166"/>
                <a:gd name="T21" fmla="*/ 142 h 175"/>
                <a:gd name="T22" fmla="*/ 15 w 166"/>
                <a:gd name="T23" fmla="*/ 136 h 175"/>
                <a:gd name="T24" fmla="*/ 10 w 166"/>
                <a:gd name="T25" fmla="*/ 130 h 175"/>
                <a:gd name="T26" fmla="*/ 7 w 166"/>
                <a:gd name="T27" fmla="*/ 122 h 175"/>
                <a:gd name="T28" fmla="*/ 4 w 166"/>
                <a:gd name="T29" fmla="*/ 114 h 175"/>
                <a:gd name="T30" fmla="*/ 1 w 166"/>
                <a:gd name="T31" fmla="*/ 106 h 175"/>
                <a:gd name="T32" fmla="*/ 0 w 166"/>
                <a:gd name="T33" fmla="*/ 95 h 175"/>
                <a:gd name="T34" fmla="*/ 0 w 166"/>
                <a:gd name="T35" fmla="*/ 88 h 175"/>
                <a:gd name="T36" fmla="*/ 2 w 166"/>
                <a:gd name="T37" fmla="*/ 71 h 175"/>
                <a:gd name="T38" fmla="*/ 5 w 166"/>
                <a:gd name="T39" fmla="*/ 55 h 175"/>
                <a:gd name="T40" fmla="*/ 13 w 166"/>
                <a:gd name="T41" fmla="*/ 39 h 175"/>
                <a:gd name="T42" fmla="*/ 23 w 166"/>
                <a:gd name="T43" fmla="*/ 27 h 175"/>
                <a:gd name="T44" fmla="*/ 35 w 166"/>
                <a:gd name="T45" fmla="*/ 16 h 175"/>
                <a:gd name="T46" fmla="*/ 50 w 166"/>
                <a:gd name="T47" fmla="*/ 7 h 175"/>
                <a:gd name="T48" fmla="*/ 65 w 166"/>
                <a:gd name="T49" fmla="*/ 2 h 175"/>
                <a:gd name="T50" fmla="*/ 81 w 166"/>
                <a:gd name="T51" fmla="*/ 0 h 175"/>
                <a:gd name="T52" fmla="*/ 91 w 166"/>
                <a:gd name="T53" fmla="*/ 1 h 175"/>
                <a:gd name="T54" fmla="*/ 98 w 166"/>
                <a:gd name="T55" fmla="*/ 1 h 175"/>
                <a:gd name="T56" fmla="*/ 107 w 166"/>
                <a:gd name="T57" fmla="*/ 3 h 175"/>
                <a:gd name="T58" fmla="*/ 114 w 166"/>
                <a:gd name="T59" fmla="*/ 6 h 175"/>
                <a:gd name="T60" fmla="*/ 121 w 166"/>
                <a:gd name="T61" fmla="*/ 11 h 175"/>
                <a:gd name="T62" fmla="*/ 128 w 166"/>
                <a:gd name="T63" fmla="*/ 15 h 175"/>
                <a:gd name="T64" fmla="*/ 134 w 166"/>
                <a:gd name="T65" fmla="*/ 19 h 175"/>
                <a:gd name="T66" fmla="*/ 140 w 166"/>
                <a:gd name="T67" fmla="*/ 24 h 175"/>
                <a:gd name="T68" fmla="*/ 146 w 166"/>
                <a:gd name="T69" fmla="*/ 31 h 175"/>
                <a:gd name="T70" fmla="*/ 150 w 166"/>
                <a:gd name="T71" fmla="*/ 39 h 175"/>
                <a:gd name="T72" fmla="*/ 155 w 166"/>
                <a:gd name="T73" fmla="*/ 46 h 175"/>
                <a:gd name="T74" fmla="*/ 159 w 166"/>
                <a:gd name="T75" fmla="*/ 52 h 175"/>
                <a:gd name="T76" fmla="*/ 160 w 166"/>
                <a:gd name="T77" fmla="*/ 61 h 175"/>
                <a:gd name="T78" fmla="*/ 163 w 166"/>
                <a:gd name="T79" fmla="*/ 68 h 175"/>
                <a:gd name="T80" fmla="*/ 164 w 166"/>
                <a:gd name="T81" fmla="*/ 77 h 175"/>
                <a:gd name="T82" fmla="*/ 165 w 166"/>
                <a:gd name="T83" fmla="*/ 86 h 175"/>
                <a:gd name="T84" fmla="*/ 164 w 166"/>
                <a:gd name="T85" fmla="*/ 104 h 175"/>
                <a:gd name="T86" fmla="*/ 158 w 166"/>
                <a:gd name="T87" fmla="*/ 120 h 175"/>
                <a:gd name="T88" fmla="*/ 151 w 166"/>
                <a:gd name="T89" fmla="*/ 135 h 175"/>
                <a:gd name="T90" fmla="*/ 142 w 166"/>
                <a:gd name="T91" fmla="*/ 148 h 175"/>
                <a:gd name="T92" fmla="*/ 130 w 166"/>
                <a:gd name="T93" fmla="*/ 158 h 175"/>
                <a:gd name="T94" fmla="*/ 115 w 166"/>
                <a:gd name="T95" fmla="*/ 167 h 175"/>
                <a:gd name="T96" fmla="*/ 101 w 166"/>
                <a:gd name="T97" fmla="*/ 171 h 175"/>
                <a:gd name="T98" fmla="*/ 84 w 166"/>
                <a:gd name="T99" fmla="*/ 174 h 17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66"/>
                <a:gd name="T151" fmla="*/ 0 h 175"/>
                <a:gd name="T152" fmla="*/ 166 w 166"/>
                <a:gd name="T153" fmla="*/ 175 h 17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66" h="175">
                  <a:moveTo>
                    <a:pt x="84" y="174"/>
                  </a:moveTo>
                  <a:lnTo>
                    <a:pt x="84" y="174"/>
                  </a:lnTo>
                  <a:lnTo>
                    <a:pt x="76" y="173"/>
                  </a:lnTo>
                  <a:lnTo>
                    <a:pt x="67" y="172"/>
                  </a:lnTo>
                  <a:lnTo>
                    <a:pt x="59" y="170"/>
                  </a:lnTo>
                  <a:lnTo>
                    <a:pt x="52" y="166"/>
                  </a:lnTo>
                  <a:lnTo>
                    <a:pt x="44" y="163"/>
                  </a:lnTo>
                  <a:lnTo>
                    <a:pt x="37" y="159"/>
                  </a:lnTo>
                  <a:lnTo>
                    <a:pt x="31" y="155"/>
                  </a:lnTo>
                  <a:lnTo>
                    <a:pt x="25" y="149"/>
                  </a:lnTo>
                  <a:lnTo>
                    <a:pt x="19" y="142"/>
                  </a:lnTo>
                  <a:lnTo>
                    <a:pt x="15" y="136"/>
                  </a:lnTo>
                  <a:lnTo>
                    <a:pt x="10" y="130"/>
                  </a:lnTo>
                  <a:lnTo>
                    <a:pt x="7" y="122"/>
                  </a:lnTo>
                  <a:lnTo>
                    <a:pt x="4" y="114"/>
                  </a:lnTo>
                  <a:lnTo>
                    <a:pt x="1" y="106"/>
                  </a:lnTo>
                  <a:lnTo>
                    <a:pt x="0" y="95"/>
                  </a:lnTo>
                  <a:lnTo>
                    <a:pt x="0" y="88"/>
                  </a:lnTo>
                  <a:lnTo>
                    <a:pt x="2" y="71"/>
                  </a:lnTo>
                  <a:lnTo>
                    <a:pt x="5" y="55"/>
                  </a:lnTo>
                  <a:lnTo>
                    <a:pt x="13" y="39"/>
                  </a:lnTo>
                  <a:lnTo>
                    <a:pt x="23" y="27"/>
                  </a:lnTo>
                  <a:lnTo>
                    <a:pt x="35" y="16"/>
                  </a:lnTo>
                  <a:lnTo>
                    <a:pt x="50" y="7"/>
                  </a:lnTo>
                  <a:lnTo>
                    <a:pt x="65" y="2"/>
                  </a:lnTo>
                  <a:lnTo>
                    <a:pt x="81" y="0"/>
                  </a:lnTo>
                  <a:lnTo>
                    <a:pt x="91" y="1"/>
                  </a:lnTo>
                  <a:lnTo>
                    <a:pt x="98" y="1"/>
                  </a:lnTo>
                  <a:lnTo>
                    <a:pt x="107" y="3"/>
                  </a:lnTo>
                  <a:lnTo>
                    <a:pt x="114" y="6"/>
                  </a:lnTo>
                  <a:lnTo>
                    <a:pt x="121" y="11"/>
                  </a:lnTo>
                  <a:lnTo>
                    <a:pt x="128" y="15"/>
                  </a:lnTo>
                  <a:lnTo>
                    <a:pt x="134" y="19"/>
                  </a:lnTo>
                  <a:lnTo>
                    <a:pt x="140" y="24"/>
                  </a:lnTo>
                  <a:lnTo>
                    <a:pt x="146" y="31"/>
                  </a:lnTo>
                  <a:lnTo>
                    <a:pt x="150" y="39"/>
                  </a:lnTo>
                  <a:lnTo>
                    <a:pt x="155" y="46"/>
                  </a:lnTo>
                  <a:lnTo>
                    <a:pt x="159" y="52"/>
                  </a:lnTo>
                  <a:lnTo>
                    <a:pt x="160" y="61"/>
                  </a:lnTo>
                  <a:lnTo>
                    <a:pt x="163" y="68"/>
                  </a:lnTo>
                  <a:lnTo>
                    <a:pt x="164" y="77"/>
                  </a:lnTo>
                  <a:lnTo>
                    <a:pt x="165" y="86"/>
                  </a:lnTo>
                  <a:lnTo>
                    <a:pt x="164" y="104"/>
                  </a:lnTo>
                  <a:lnTo>
                    <a:pt x="158" y="120"/>
                  </a:lnTo>
                  <a:lnTo>
                    <a:pt x="151" y="135"/>
                  </a:lnTo>
                  <a:lnTo>
                    <a:pt x="142" y="148"/>
                  </a:lnTo>
                  <a:lnTo>
                    <a:pt x="130" y="158"/>
                  </a:lnTo>
                  <a:lnTo>
                    <a:pt x="115" y="167"/>
                  </a:lnTo>
                  <a:lnTo>
                    <a:pt x="101" y="171"/>
                  </a:lnTo>
                  <a:lnTo>
                    <a:pt x="84" y="174"/>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42052" name="Freeform 57"/>
            <p:cNvSpPr>
              <a:spLocks/>
            </p:cNvSpPr>
            <p:nvPr/>
          </p:nvSpPr>
          <p:spPr bwMode="auto">
            <a:xfrm>
              <a:off x="2371" y="2022"/>
              <a:ext cx="100" cy="98"/>
            </a:xfrm>
            <a:custGeom>
              <a:avLst/>
              <a:gdLst>
                <a:gd name="T0" fmla="*/ 50 w 100"/>
                <a:gd name="T1" fmla="*/ 97 h 98"/>
                <a:gd name="T2" fmla="*/ 40 w 100"/>
                <a:gd name="T3" fmla="*/ 97 h 98"/>
                <a:gd name="T4" fmla="*/ 32 w 100"/>
                <a:gd name="T5" fmla="*/ 94 h 98"/>
                <a:gd name="T6" fmla="*/ 24 w 100"/>
                <a:gd name="T7" fmla="*/ 89 h 98"/>
                <a:gd name="T8" fmla="*/ 15 w 100"/>
                <a:gd name="T9" fmla="*/ 83 h 98"/>
                <a:gd name="T10" fmla="*/ 10 w 100"/>
                <a:gd name="T11" fmla="*/ 76 h 98"/>
                <a:gd name="T12" fmla="*/ 4 w 100"/>
                <a:gd name="T13" fmla="*/ 67 h 98"/>
                <a:gd name="T14" fmla="*/ 2 w 100"/>
                <a:gd name="T15" fmla="*/ 58 h 98"/>
                <a:gd name="T16" fmla="*/ 0 w 100"/>
                <a:gd name="T17" fmla="*/ 50 h 98"/>
                <a:gd name="T18" fmla="*/ 1 w 100"/>
                <a:gd name="T19" fmla="*/ 38 h 98"/>
                <a:gd name="T20" fmla="*/ 4 w 100"/>
                <a:gd name="T21" fmla="*/ 29 h 98"/>
                <a:gd name="T22" fmla="*/ 8 w 100"/>
                <a:gd name="T23" fmla="*/ 22 h 98"/>
                <a:gd name="T24" fmla="*/ 14 w 100"/>
                <a:gd name="T25" fmla="*/ 14 h 98"/>
                <a:gd name="T26" fmla="*/ 22 w 100"/>
                <a:gd name="T27" fmla="*/ 8 h 98"/>
                <a:gd name="T28" fmla="*/ 30 w 100"/>
                <a:gd name="T29" fmla="*/ 3 h 98"/>
                <a:gd name="T30" fmla="*/ 40 w 100"/>
                <a:gd name="T31" fmla="*/ 0 h 98"/>
                <a:gd name="T32" fmla="*/ 48 w 100"/>
                <a:gd name="T33" fmla="*/ 0 h 98"/>
                <a:gd name="T34" fmla="*/ 59 w 100"/>
                <a:gd name="T35" fmla="*/ 1 h 98"/>
                <a:gd name="T36" fmla="*/ 69 w 100"/>
                <a:gd name="T37" fmla="*/ 2 h 98"/>
                <a:gd name="T38" fmla="*/ 76 w 100"/>
                <a:gd name="T39" fmla="*/ 7 h 98"/>
                <a:gd name="T40" fmla="*/ 83 w 100"/>
                <a:gd name="T41" fmla="*/ 14 h 98"/>
                <a:gd name="T42" fmla="*/ 90 w 100"/>
                <a:gd name="T43" fmla="*/ 19 h 98"/>
                <a:gd name="T44" fmla="*/ 95 w 100"/>
                <a:gd name="T45" fmla="*/ 29 h 98"/>
                <a:gd name="T46" fmla="*/ 98 w 100"/>
                <a:gd name="T47" fmla="*/ 37 h 98"/>
                <a:gd name="T48" fmla="*/ 99 w 100"/>
                <a:gd name="T49" fmla="*/ 46 h 98"/>
                <a:gd name="T50" fmla="*/ 98 w 100"/>
                <a:gd name="T51" fmla="*/ 58 h 98"/>
                <a:gd name="T52" fmla="*/ 96 w 100"/>
                <a:gd name="T53" fmla="*/ 66 h 98"/>
                <a:gd name="T54" fmla="*/ 91 w 100"/>
                <a:gd name="T55" fmla="*/ 74 h 98"/>
                <a:gd name="T56" fmla="*/ 85 w 100"/>
                <a:gd name="T57" fmla="*/ 83 h 98"/>
                <a:gd name="T58" fmla="*/ 79 w 100"/>
                <a:gd name="T59" fmla="*/ 87 h 98"/>
                <a:gd name="T60" fmla="*/ 70 w 100"/>
                <a:gd name="T61" fmla="*/ 93 h 98"/>
                <a:gd name="T62" fmla="*/ 60 w 100"/>
                <a:gd name="T63" fmla="*/ 97 h 98"/>
                <a:gd name="T64" fmla="*/ 50 w 100"/>
                <a:gd name="T65" fmla="*/ 97 h 9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0"/>
                <a:gd name="T100" fmla="*/ 0 h 98"/>
                <a:gd name="T101" fmla="*/ 100 w 100"/>
                <a:gd name="T102" fmla="*/ 98 h 9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0" h="98">
                  <a:moveTo>
                    <a:pt x="50" y="97"/>
                  </a:moveTo>
                  <a:lnTo>
                    <a:pt x="40" y="97"/>
                  </a:lnTo>
                  <a:lnTo>
                    <a:pt x="32" y="94"/>
                  </a:lnTo>
                  <a:lnTo>
                    <a:pt x="24" y="89"/>
                  </a:lnTo>
                  <a:lnTo>
                    <a:pt x="15" y="83"/>
                  </a:lnTo>
                  <a:lnTo>
                    <a:pt x="10" y="76"/>
                  </a:lnTo>
                  <a:lnTo>
                    <a:pt x="4" y="67"/>
                  </a:lnTo>
                  <a:lnTo>
                    <a:pt x="2" y="58"/>
                  </a:lnTo>
                  <a:lnTo>
                    <a:pt x="0" y="50"/>
                  </a:lnTo>
                  <a:lnTo>
                    <a:pt x="1" y="38"/>
                  </a:lnTo>
                  <a:lnTo>
                    <a:pt x="4" y="29"/>
                  </a:lnTo>
                  <a:lnTo>
                    <a:pt x="8" y="22"/>
                  </a:lnTo>
                  <a:lnTo>
                    <a:pt x="14" y="14"/>
                  </a:lnTo>
                  <a:lnTo>
                    <a:pt x="22" y="8"/>
                  </a:lnTo>
                  <a:lnTo>
                    <a:pt x="30" y="3"/>
                  </a:lnTo>
                  <a:lnTo>
                    <a:pt x="40" y="0"/>
                  </a:lnTo>
                  <a:lnTo>
                    <a:pt x="48" y="0"/>
                  </a:lnTo>
                  <a:lnTo>
                    <a:pt x="59" y="1"/>
                  </a:lnTo>
                  <a:lnTo>
                    <a:pt x="69" y="2"/>
                  </a:lnTo>
                  <a:lnTo>
                    <a:pt x="76" y="7"/>
                  </a:lnTo>
                  <a:lnTo>
                    <a:pt x="83" y="14"/>
                  </a:lnTo>
                  <a:lnTo>
                    <a:pt x="90" y="19"/>
                  </a:lnTo>
                  <a:lnTo>
                    <a:pt x="95" y="29"/>
                  </a:lnTo>
                  <a:lnTo>
                    <a:pt x="98" y="37"/>
                  </a:lnTo>
                  <a:lnTo>
                    <a:pt x="99" y="46"/>
                  </a:lnTo>
                  <a:lnTo>
                    <a:pt x="98" y="58"/>
                  </a:lnTo>
                  <a:lnTo>
                    <a:pt x="96" y="66"/>
                  </a:lnTo>
                  <a:lnTo>
                    <a:pt x="91" y="74"/>
                  </a:lnTo>
                  <a:lnTo>
                    <a:pt x="85" y="83"/>
                  </a:lnTo>
                  <a:lnTo>
                    <a:pt x="79" y="87"/>
                  </a:lnTo>
                  <a:lnTo>
                    <a:pt x="70" y="93"/>
                  </a:lnTo>
                  <a:lnTo>
                    <a:pt x="60" y="97"/>
                  </a:lnTo>
                  <a:lnTo>
                    <a:pt x="50" y="97"/>
                  </a:lnTo>
                </a:path>
              </a:pathLst>
            </a:custGeom>
            <a:solidFill>
              <a:srgbClr val="FFFFFF"/>
            </a:solidFill>
            <a:ln w="12700" cap="rnd" cmpd="sng">
              <a:noFill/>
              <a:prstDash val="solid"/>
              <a:round/>
              <a:headEnd type="none" w="med" len="med"/>
              <a:tailEnd type="none" w="med" len="med"/>
            </a:ln>
          </p:spPr>
          <p:txBody>
            <a:bodyPr/>
            <a:lstStyle/>
            <a:p>
              <a:endParaRPr lang="en-GB" b="1"/>
            </a:p>
          </p:txBody>
        </p:sp>
        <p:sp>
          <p:nvSpPr>
            <p:cNvPr id="42053" name="Freeform 58"/>
            <p:cNvSpPr>
              <a:spLocks/>
            </p:cNvSpPr>
            <p:nvPr/>
          </p:nvSpPr>
          <p:spPr bwMode="auto">
            <a:xfrm>
              <a:off x="2402" y="2051"/>
              <a:ext cx="42" cy="42"/>
            </a:xfrm>
            <a:custGeom>
              <a:avLst/>
              <a:gdLst>
                <a:gd name="T0" fmla="*/ 21 w 42"/>
                <a:gd name="T1" fmla="*/ 0 h 42"/>
                <a:gd name="T2" fmla="*/ 17 w 42"/>
                <a:gd name="T3" fmla="*/ 1 h 42"/>
                <a:gd name="T4" fmla="*/ 12 w 42"/>
                <a:gd name="T5" fmla="*/ 3 h 42"/>
                <a:gd name="T6" fmla="*/ 8 w 42"/>
                <a:gd name="T7" fmla="*/ 4 h 42"/>
                <a:gd name="T8" fmla="*/ 6 w 42"/>
                <a:gd name="T9" fmla="*/ 7 h 42"/>
                <a:gd name="T10" fmla="*/ 3 w 42"/>
                <a:gd name="T11" fmla="*/ 10 h 42"/>
                <a:gd name="T12" fmla="*/ 0 w 42"/>
                <a:gd name="T13" fmla="*/ 14 h 42"/>
                <a:gd name="T14" fmla="*/ 0 w 42"/>
                <a:gd name="T15" fmla="*/ 17 h 42"/>
                <a:gd name="T16" fmla="*/ 0 w 42"/>
                <a:gd name="T17" fmla="*/ 22 h 42"/>
                <a:gd name="T18" fmla="*/ 0 w 42"/>
                <a:gd name="T19" fmla="*/ 25 h 42"/>
                <a:gd name="T20" fmla="*/ 2 w 42"/>
                <a:gd name="T21" fmla="*/ 29 h 42"/>
                <a:gd name="T22" fmla="*/ 5 w 42"/>
                <a:gd name="T23" fmla="*/ 33 h 42"/>
                <a:gd name="T24" fmla="*/ 7 w 42"/>
                <a:gd name="T25" fmla="*/ 35 h 42"/>
                <a:gd name="T26" fmla="*/ 9 w 42"/>
                <a:gd name="T27" fmla="*/ 38 h 42"/>
                <a:gd name="T28" fmla="*/ 14 w 42"/>
                <a:gd name="T29" fmla="*/ 40 h 42"/>
                <a:gd name="T30" fmla="*/ 17 w 42"/>
                <a:gd name="T31" fmla="*/ 40 h 42"/>
                <a:gd name="T32" fmla="*/ 22 w 42"/>
                <a:gd name="T33" fmla="*/ 41 h 42"/>
                <a:gd name="T34" fmla="*/ 29 w 42"/>
                <a:gd name="T35" fmla="*/ 40 h 42"/>
                <a:gd name="T36" fmla="*/ 36 w 42"/>
                <a:gd name="T37" fmla="*/ 35 h 42"/>
                <a:gd name="T38" fmla="*/ 39 w 42"/>
                <a:gd name="T39" fmla="*/ 29 h 42"/>
                <a:gd name="T40" fmla="*/ 41 w 42"/>
                <a:gd name="T41" fmla="*/ 21 h 42"/>
                <a:gd name="T42" fmla="*/ 40 w 42"/>
                <a:gd name="T43" fmla="*/ 17 h 42"/>
                <a:gd name="T44" fmla="*/ 39 w 42"/>
                <a:gd name="T45" fmla="*/ 13 h 42"/>
                <a:gd name="T46" fmla="*/ 37 w 42"/>
                <a:gd name="T47" fmla="*/ 10 h 42"/>
                <a:gd name="T48" fmla="*/ 36 w 42"/>
                <a:gd name="T49" fmla="*/ 7 h 42"/>
                <a:gd name="T50" fmla="*/ 31 w 42"/>
                <a:gd name="T51" fmla="*/ 4 h 42"/>
                <a:gd name="T52" fmla="*/ 28 w 42"/>
                <a:gd name="T53" fmla="*/ 3 h 42"/>
                <a:gd name="T54" fmla="*/ 24 w 42"/>
                <a:gd name="T55" fmla="*/ 1 h 42"/>
                <a:gd name="T56" fmla="*/ 21 w 42"/>
                <a:gd name="T57" fmla="*/ 0 h 4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2"/>
                <a:gd name="T88" fmla="*/ 0 h 42"/>
                <a:gd name="T89" fmla="*/ 42 w 42"/>
                <a:gd name="T90" fmla="*/ 42 h 4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2" h="42">
                  <a:moveTo>
                    <a:pt x="21" y="0"/>
                  </a:moveTo>
                  <a:lnTo>
                    <a:pt x="17" y="1"/>
                  </a:lnTo>
                  <a:lnTo>
                    <a:pt x="12" y="3"/>
                  </a:lnTo>
                  <a:lnTo>
                    <a:pt x="8" y="4"/>
                  </a:lnTo>
                  <a:lnTo>
                    <a:pt x="6" y="7"/>
                  </a:lnTo>
                  <a:lnTo>
                    <a:pt x="3" y="10"/>
                  </a:lnTo>
                  <a:lnTo>
                    <a:pt x="0" y="14"/>
                  </a:lnTo>
                  <a:lnTo>
                    <a:pt x="0" y="17"/>
                  </a:lnTo>
                  <a:lnTo>
                    <a:pt x="0" y="22"/>
                  </a:lnTo>
                  <a:lnTo>
                    <a:pt x="0" y="25"/>
                  </a:lnTo>
                  <a:lnTo>
                    <a:pt x="2" y="29"/>
                  </a:lnTo>
                  <a:lnTo>
                    <a:pt x="5" y="33"/>
                  </a:lnTo>
                  <a:lnTo>
                    <a:pt x="7" y="35"/>
                  </a:lnTo>
                  <a:lnTo>
                    <a:pt x="9" y="38"/>
                  </a:lnTo>
                  <a:lnTo>
                    <a:pt x="14" y="40"/>
                  </a:lnTo>
                  <a:lnTo>
                    <a:pt x="17" y="40"/>
                  </a:lnTo>
                  <a:lnTo>
                    <a:pt x="22" y="41"/>
                  </a:lnTo>
                  <a:lnTo>
                    <a:pt x="29" y="40"/>
                  </a:lnTo>
                  <a:lnTo>
                    <a:pt x="36" y="35"/>
                  </a:lnTo>
                  <a:lnTo>
                    <a:pt x="39" y="29"/>
                  </a:lnTo>
                  <a:lnTo>
                    <a:pt x="41" y="21"/>
                  </a:lnTo>
                  <a:lnTo>
                    <a:pt x="40" y="17"/>
                  </a:lnTo>
                  <a:lnTo>
                    <a:pt x="39" y="13"/>
                  </a:lnTo>
                  <a:lnTo>
                    <a:pt x="37" y="10"/>
                  </a:lnTo>
                  <a:lnTo>
                    <a:pt x="36" y="7"/>
                  </a:lnTo>
                  <a:lnTo>
                    <a:pt x="31" y="4"/>
                  </a:lnTo>
                  <a:lnTo>
                    <a:pt x="28" y="3"/>
                  </a:lnTo>
                  <a:lnTo>
                    <a:pt x="24" y="1"/>
                  </a:lnTo>
                  <a:lnTo>
                    <a:pt x="21" y="0"/>
                  </a:lnTo>
                </a:path>
              </a:pathLst>
            </a:custGeom>
            <a:solidFill>
              <a:srgbClr val="FF0000"/>
            </a:solidFill>
            <a:ln w="12700" cap="rnd" cmpd="sng">
              <a:noFill/>
              <a:prstDash val="solid"/>
              <a:round/>
              <a:headEnd type="none" w="med" len="med"/>
              <a:tailEnd type="none" w="med" len="med"/>
            </a:ln>
          </p:spPr>
          <p:txBody>
            <a:bodyPr/>
            <a:lstStyle/>
            <a:p>
              <a:endParaRPr lang="en-GB" b="1"/>
            </a:p>
          </p:txBody>
        </p:sp>
        <p:sp>
          <p:nvSpPr>
            <p:cNvPr id="42054" name="Freeform 59"/>
            <p:cNvSpPr>
              <a:spLocks/>
            </p:cNvSpPr>
            <p:nvPr/>
          </p:nvSpPr>
          <p:spPr bwMode="auto">
            <a:xfrm>
              <a:off x="1728" y="1808"/>
              <a:ext cx="43" cy="155"/>
            </a:xfrm>
            <a:custGeom>
              <a:avLst/>
              <a:gdLst>
                <a:gd name="T0" fmla="*/ 41 w 43"/>
                <a:gd name="T1" fmla="*/ 0 h 155"/>
                <a:gd name="T2" fmla="*/ 0 w 43"/>
                <a:gd name="T3" fmla="*/ 0 h 155"/>
                <a:gd name="T4" fmla="*/ 0 w 43"/>
                <a:gd name="T5" fmla="*/ 154 h 155"/>
                <a:gd name="T6" fmla="*/ 42 w 43"/>
                <a:gd name="T7" fmla="*/ 154 h 155"/>
                <a:gd name="T8" fmla="*/ 41 w 43"/>
                <a:gd name="T9" fmla="*/ 0 h 155"/>
                <a:gd name="T10" fmla="*/ 0 60000 65536"/>
                <a:gd name="T11" fmla="*/ 0 60000 65536"/>
                <a:gd name="T12" fmla="*/ 0 60000 65536"/>
                <a:gd name="T13" fmla="*/ 0 60000 65536"/>
                <a:gd name="T14" fmla="*/ 0 60000 65536"/>
                <a:gd name="T15" fmla="*/ 0 w 43"/>
                <a:gd name="T16" fmla="*/ 0 h 155"/>
                <a:gd name="T17" fmla="*/ 43 w 43"/>
                <a:gd name="T18" fmla="*/ 155 h 155"/>
              </a:gdLst>
              <a:ahLst/>
              <a:cxnLst>
                <a:cxn ang="T10">
                  <a:pos x="T0" y="T1"/>
                </a:cxn>
                <a:cxn ang="T11">
                  <a:pos x="T2" y="T3"/>
                </a:cxn>
                <a:cxn ang="T12">
                  <a:pos x="T4" y="T5"/>
                </a:cxn>
                <a:cxn ang="T13">
                  <a:pos x="T6" y="T7"/>
                </a:cxn>
                <a:cxn ang="T14">
                  <a:pos x="T8" y="T9"/>
                </a:cxn>
              </a:cxnLst>
              <a:rect l="T15" t="T16" r="T17" b="T18"/>
              <a:pathLst>
                <a:path w="43" h="155">
                  <a:moveTo>
                    <a:pt x="41" y="0"/>
                  </a:moveTo>
                  <a:lnTo>
                    <a:pt x="0" y="0"/>
                  </a:lnTo>
                  <a:lnTo>
                    <a:pt x="0" y="154"/>
                  </a:lnTo>
                  <a:lnTo>
                    <a:pt x="42" y="154"/>
                  </a:lnTo>
                  <a:lnTo>
                    <a:pt x="41" y="0"/>
                  </a:lnTo>
                </a:path>
              </a:pathLst>
            </a:custGeom>
            <a:solidFill>
              <a:srgbClr val="FF0000"/>
            </a:solidFill>
            <a:ln w="12700" cap="rnd" cmpd="sng">
              <a:noFill/>
              <a:prstDash val="solid"/>
              <a:round/>
              <a:headEnd type="none" w="med" len="med"/>
              <a:tailEnd type="none" w="med" len="med"/>
            </a:ln>
          </p:spPr>
          <p:txBody>
            <a:bodyPr/>
            <a:lstStyle/>
            <a:p>
              <a:endParaRPr lang="en-GB" b="1"/>
            </a:p>
          </p:txBody>
        </p:sp>
        <p:sp>
          <p:nvSpPr>
            <p:cNvPr id="42055" name="Freeform 60"/>
            <p:cNvSpPr>
              <a:spLocks/>
            </p:cNvSpPr>
            <p:nvPr/>
          </p:nvSpPr>
          <p:spPr bwMode="auto">
            <a:xfrm>
              <a:off x="1683" y="1809"/>
              <a:ext cx="43" cy="154"/>
            </a:xfrm>
            <a:custGeom>
              <a:avLst/>
              <a:gdLst>
                <a:gd name="T0" fmla="*/ 41 w 43"/>
                <a:gd name="T1" fmla="*/ 0 h 154"/>
                <a:gd name="T2" fmla="*/ 0 w 43"/>
                <a:gd name="T3" fmla="*/ 0 h 154"/>
                <a:gd name="T4" fmla="*/ 1 w 43"/>
                <a:gd name="T5" fmla="*/ 152 h 154"/>
                <a:gd name="T6" fmla="*/ 42 w 43"/>
                <a:gd name="T7" fmla="*/ 153 h 154"/>
                <a:gd name="T8" fmla="*/ 41 w 43"/>
                <a:gd name="T9" fmla="*/ 0 h 154"/>
                <a:gd name="T10" fmla="*/ 0 60000 65536"/>
                <a:gd name="T11" fmla="*/ 0 60000 65536"/>
                <a:gd name="T12" fmla="*/ 0 60000 65536"/>
                <a:gd name="T13" fmla="*/ 0 60000 65536"/>
                <a:gd name="T14" fmla="*/ 0 60000 65536"/>
                <a:gd name="T15" fmla="*/ 0 w 43"/>
                <a:gd name="T16" fmla="*/ 0 h 154"/>
                <a:gd name="T17" fmla="*/ 43 w 43"/>
                <a:gd name="T18" fmla="*/ 154 h 154"/>
              </a:gdLst>
              <a:ahLst/>
              <a:cxnLst>
                <a:cxn ang="T10">
                  <a:pos x="T0" y="T1"/>
                </a:cxn>
                <a:cxn ang="T11">
                  <a:pos x="T2" y="T3"/>
                </a:cxn>
                <a:cxn ang="T12">
                  <a:pos x="T4" y="T5"/>
                </a:cxn>
                <a:cxn ang="T13">
                  <a:pos x="T6" y="T7"/>
                </a:cxn>
                <a:cxn ang="T14">
                  <a:pos x="T8" y="T9"/>
                </a:cxn>
              </a:cxnLst>
              <a:rect l="T15" t="T16" r="T17" b="T18"/>
              <a:pathLst>
                <a:path w="43" h="154">
                  <a:moveTo>
                    <a:pt x="41" y="0"/>
                  </a:moveTo>
                  <a:lnTo>
                    <a:pt x="0" y="0"/>
                  </a:lnTo>
                  <a:lnTo>
                    <a:pt x="1" y="152"/>
                  </a:lnTo>
                  <a:lnTo>
                    <a:pt x="42" y="153"/>
                  </a:lnTo>
                  <a:lnTo>
                    <a:pt x="41" y="0"/>
                  </a:lnTo>
                </a:path>
              </a:pathLst>
            </a:custGeom>
            <a:solidFill>
              <a:srgbClr val="FFFFFF"/>
            </a:solidFill>
            <a:ln w="12700" cap="rnd" cmpd="sng">
              <a:noFill/>
              <a:prstDash val="solid"/>
              <a:round/>
              <a:headEnd type="none" w="med" len="med"/>
              <a:tailEnd type="none" w="med" len="med"/>
            </a:ln>
          </p:spPr>
          <p:txBody>
            <a:bodyPr/>
            <a:lstStyle/>
            <a:p>
              <a:endParaRPr lang="en-GB" b="1"/>
            </a:p>
          </p:txBody>
        </p:sp>
        <p:sp>
          <p:nvSpPr>
            <p:cNvPr id="42056" name="Freeform 61"/>
            <p:cNvSpPr>
              <a:spLocks/>
            </p:cNvSpPr>
            <p:nvPr/>
          </p:nvSpPr>
          <p:spPr bwMode="auto">
            <a:xfrm>
              <a:off x="1644" y="1805"/>
              <a:ext cx="42" cy="156"/>
            </a:xfrm>
            <a:custGeom>
              <a:avLst/>
              <a:gdLst>
                <a:gd name="T0" fmla="*/ 41 w 42"/>
                <a:gd name="T1" fmla="*/ 0 h 156"/>
                <a:gd name="T2" fmla="*/ 1 w 42"/>
                <a:gd name="T3" fmla="*/ 1 h 156"/>
                <a:gd name="T4" fmla="*/ 0 w 42"/>
                <a:gd name="T5" fmla="*/ 155 h 156"/>
                <a:gd name="T6" fmla="*/ 41 w 42"/>
                <a:gd name="T7" fmla="*/ 154 h 156"/>
                <a:gd name="T8" fmla="*/ 41 w 42"/>
                <a:gd name="T9" fmla="*/ 0 h 156"/>
                <a:gd name="T10" fmla="*/ 0 60000 65536"/>
                <a:gd name="T11" fmla="*/ 0 60000 65536"/>
                <a:gd name="T12" fmla="*/ 0 60000 65536"/>
                <a:gd name="T13" fmla="*/ 0 60000 65536"/>
                <a:gd name="T14" fmla="*/ 0 60000 65536"/>
                <a:gd name="T15" fmla="*/ 0 w 42"/>
                <a:gd name="T16" fmla="*/ 0 h 156"/>
                <a:gd name="T17" fmla="*/ 42 w 42"/>
                <a:gd name="T18" fmla="*/ 156 h 156"/>
              </a:gdLst>
              <a:ahLst/>
              <a:cxnLst>
                <a:cxn ang="T10">
                  <a:pos x="T0" y="T1"/>
                </a:cxn>
                <a:cxn ang="T11">
                  <a:pos x="T2" y="T3"/>
                </a:cxn>
                <a:cxn ang="T12">
                  <a:pos x="T4" y="T5"/>
                </a:cxn>
                <a:cxn ang="T13">
                  <a:pos x="T6" y="T7"/>
                </a:cxn>
                <a:cxn ang="T14">
                  <a:pos x="T8" y="T9"/>
                </a:cxn>
              </a:cxnLst>
              <a:rect l="T15" t="T16" r="T17" b="T18"/>
              <a:pathLst>
                <a:path w="42" h="156">
                  <a:moveTo>
                    <a:pt x="41" y="0"/>
                  </a:moveTo>
                  <a:lnTo>
                    <a:pt x="1" y="1"/>
                  </a:lnTo>
                  <a:lnTo>
                    <a:pt x="0" y="155"/>
                  </a:lnTo>
                  <a:lnTo>
                    <a:pt x="41" y="154"/>
                  </a:lnTo>
                  <a:lnTo>
                    <a:pt x="41" y="0"/>
                  </a:lnTo>
                </a:path>
              </a:pathLst>
            </a:custGeom>
            <a:solidFill>
              <a:srgbClr val="000066"/>
            </a:solidFill>
            <a:ln w="12700" cap="rnd" cmpd="sng">
              <a:noFill/>
              <a:prstDash val="solid"/>
              <a:round/>
              <a:headEnd type="none" w="med" len="med"/>
              <a:tailEnd type="none" w="med" len="med"/>
            </a:ln>
          </p:spPr>
          <p:txBody>
            <a:bodyPr/>
            <a:lstStyle/>
            <a:p>
              <a:endParaRPr lang="en-GB" b="1"/>
            </a:p>
          </p:txBody>
        </p:sp>
      </p:grpSp>
      <p:sp>
        <p:nvSpPr>
          <p:cNvPr id="46142" name="Text Box 62"/>
          <p:cNvSpPr txBox="1">
            <a:spLocks noChangeArrowheads="1"/>
          </p:cNvSpPr>
          <p:nvPr/>
        </p:nvSpPr>
        <p:spPr bwMode="auto">
          <a:xfrm>
            <a:off x="611560" y="260648"/>
            <a:ext cx="7848600" cy="1754326"/>
          </a:xfrm>
          <a:prstGeom prst="rect">
            <a:avLst/>
          </a:prstGeom>
          <a:noFill/>
          <a:ln w="9525">
            <a:noFill/>
            <a:miter lim="800000"/>
            <a:headEnd/>
            <a:tailEnd/>
          </a:ln>
        </p:spPr>
        <p:txBody>
          <a:bodyPr>
            <a:spAutoFit/>
          </a:bodyPr>
          <a:lstStyle/>
          <a:p>
            <a:pPr algn="ctr"/>
            <a:r>
              <a:rPr lang="en-GB" sz="3600" b="1" dirty="0">
                <a:solidFill>
                  <a:srgbClr val="FFFF00"/>
                </a:solidFill>
              </a:rPr>
              <a:t>For </a:t>
            </a:r>
            <a:r>
              <a:rPr lang="en-GB" sz="3600" b="1" dirty="0" smtClean="0">
                <a:solidFill>
                  <a:srgbClr val="FFFF00"/>
                </a:solidFill>
              </a:rPr>
              <a:t>straight and level </a:t>
            </a:r>
            <a:r>
              <a:rPr lang="en-GB" sz="3600" b="1" dirty="0">
                <a:solidFill>
                  <a:srgbClr val="FFFF00"/>
                </a:solidFill>
              </a:rPr>
              <a:t>f</a:t>
            </a:r>
            <a:r>
              <a:rPr lang="en-GB" sz="3600" b="1" dirty="0" smtClean="0">
                <a:solidFill>
                  <a:srgbClr val="FFFF00"/>
                </a:solidFill>
              </a:rPr>
              <a:t>light </a:t>
            </a:r>
          </a:p>
          <a:p>
            <a:pPr algn="ctr"/>
            <a:r>
              <a:rPr lang="en-GB" sz="3600" b="1" dirty="0" smtClean="0">
                <a:solidFill>
                  <a:srgbClr val="FFFF00"/>
                </a:solidFill>
              </a:rPr>
              <a:t>at </a:t>
            </a:r>
            <a:r>
              <a:rPr lang="en-GB" sz="3600" b="1" dirty="0">
                <a:solidFill>
                  <a:srgbClr val="FFFF00"/>
                </a:solidFill>
              </a:rPr>
              <a:t>c</a:t>
            </a:r>
            <a:r>
              <a:rPr lang="en-GB" sz="3600" b="1" dirty="0" smtClean="0">
                <a:solidFill>
                  <a:srgbClr val="FFFF00"/>
                </a:solidFill>
              </a:rPr>
              <a:t>onstant </a:t>
            </a:r>
            <a:r>
              <a:rPr lang="en-GB" sz="3600" b="1" dirty="0">
                <a:solidFill>
                  <a:srgbClr val="FFFF00"/>
                </a:solidFill>
              </a:rPr>
              <a:t>s</a:t>
            </a:r>
            <a:r>
              <a:rPr lang="en-GB" sz="3600" b="1" dirty="0" smtClean="0">
                <a:solidFill>
                  <a:srgbClr val="FFFF00"/>
                </a:solidFill>
              </a:rPr>
              <a:t>peed</a:t>
            </a:r>
            <a:endParaRPr lang="en-GB" sz="3600" b="1" dirty="0">
              <a:solidFill>
                <a:srgbClr val="FFFF00"/>
              </a:solidFill>
            </a:endParaRPr>
          </a:p>
          <a:p>
            <a:pPr algn="ctr"/>
            <a:r>
              <a:rPr lang="en-GB" sz="3600" b="1" dirty="0">
                <a:solidFill>
                  <a:srgbClr val="00FFFF"/>
                </a:solidFill>
              </a:rPr>
              <a:t>ALL</a:t>
            </a:r>
            <a:r>
              <a:rPr lang="en-GB" sz="3600" b="1" dirty="0">
                <a:solidFill>
                  <a:srgbClr val="FFFF00"/>
                </a:solidFill>
              </a:rPr>
              <a:t> </a:t>
            </a:r>
            <a:r>
              <a:rPr lang="en-GB" sz="3600" b="1" dirty="0" smtClean="0">
                <a:solidFill>
                  <a:srgbClr val="FFFF00"/>
                </a:solidFill>
              </a:rPr>
              <a:t>forces </a:t>
            </a:r>
            <a:r>
              <a:rPr lang="en-GB" sz="3600" b="1" dirty="0">
                <a:solidFill>
                  <a:srgbClr val="FFFF00"/>
                </a:solidFill>
              </a:rPr>
              <a:t>are in </a:t>
            </a:r>
            <a:r>
              <a:rPr lang="en-GB" sz="3600" b="1" dirty="0" smtClean="0">
                <a:solidFill>
                  <a:srgbClr val="FFFF00"/>
                </a:solidFill>
              </a:rPr>
              <a:t>balance</a:t>
            </a:r>
            <a:endParaRPr lang="en-GB" sz="3600" b="1" dirty="0">
              <a:solidFill>
                <a:srgbClr val="FFFF00"/>
              </a:solidFill>
            </a:endParaRPr>
          </a:p>
        </p:txBody>
      </p:sp>
      <p:sp>
        <p:nvSpPr>
          <p:cNvPr id="46143" name="AutoShape 63"/>
          <p:cNvSpPr>
            <a:spLocks noChangeArrowheads="1"/>
          </p:cNvSpPr>
          <p:nvPr/>
        </p:nvSpPr>
        <p:spPr bwMode="auto">
          <a:xfrm>
            <a:off x="4932363" y="4365625"/>
            <a:ext cx="215900" cy="1150938"/>
          </a:xfrm>
          <a:prstGeom prst="downArrow">
            <a:avLst>
              <a:gd name="adj1" fmla="val 50000"/>
              <a:gd name="adj2" fmla="val 133272"/>
            </a:avLst>
          </a:prstGeom>
          <a:solidFill>
            <a:schemeClr val="accent1"/>
          </a:solidFill>
          <a:ln w="9525">
            <a:solidFill>
              <a:schemeClr val="tx1"/>
            </a:solidFill>
            <a:miter lim="800000"/>
            <a:headEnd/>
            <a:tailEnd/>
          </a:ln>
        </p:spPr>
        <p:txBody>
          <a:bodyPr vert="eaVert" wrap="none" anchor="ctr"/>
          <a:lstStyle/>
          <a:p>
            <a:endParaRPr lang="en-GB" b="1"/>
          </a:p>
        </p:txBody>
      </p:sp>
      <p:sp>
        <p:nvSpPr>
          <p:cNvPr id="46144" name="AutoShape 64"/>
          <p:cNvSpPr>
            <a:spLocks noChangeArrowheads="1"/>
          </p:cNvSpPr>
          <p:nvPr/>
        </p:nvSpPr>
        <p:spPr bwMode="auto">
          <a:xfrm rot="-5400000">
            <a:off x="7344569" y="3466306"/>
            <a:ext cx="215900" cy="1150938"/>
          </a:xfrm>
          <a:prstGeom prst="downArrow">
            <a:avLst>
              <a:gd name="adj1" fmla="val 50000"/>
              <a:gd name="adj2" fmla="val 133272"/>
            </a:avLst>
          </a:prstGeom>
          <a:solidFill>
            <a:srgbClr val="FFFF00"/>
          </a:solidFill>
          <a:ln w="9525">
            <a:solidFill>
              <a:schemeClr val="tx1"/>
            </a:solidFill>
            <a:miter lim="800000"/>
            <a:headEnd/>
            <a:tailEnd/>
          </a:ln>
        </p:spPr>
        <p:txBody>
          <a:bodyPr vert="eaVert" wrap="none" anchor="ctr"/>
          <a:lstStyle/>
          <a:p>
            <a:endParaRPr lang="en-GB" b="1"/>
          </a:p>
        </p:txBody>
      </p:sp>
      <p:sp>
        <p:nvSpPr>
          <p:cNvPr id="46145" name="AutoShape 65"/>
          <p:cNvSpPr>
            <a:spLocks noChangeArrowheads="1"/>
          </p:cNvSpPr>
          <p:nvPr/>
        </p:nvSpPr>
        <p:spPr bwMode="auto">
          <a:xfrm rot="5400000">
            <a:off x="1510507" y="3537744"/>
            <a:ext cx="215900" cy="1150937"/>
          </a:xfrm>
          <a:prstGeom prst="downArrow">
            <a:avLst>
              <a:gd name="adj1" fmla="val 50000"/>
              <a:gd name="adj2" fmla="val 133272"/>
            </a:avLst>
          </a:prstGeom>
          <a:solidFill>
            <a:schemeClr val="bg1">
              <a:lumMod val="50000"/>
            </a:schemeClr>
          </a:solidFill>
          <a:ln w="9525">
            <a:solidFill>
              <a:schemeClr val="tx1"/>
            </a:solidFill>
            <a:miter lim="800000"/>
            <a:headEnd/>
            <a:tailEnd/>
          </a:ln>
        </p:spPr>
        <p:txBody>
          <a:bodyPr vert="eaVert" wrap="none" anchor="ctr"/>
          <a:lstStyle/>
          <a:p>
            <a:endParaRPr lang="en-GB" b="1"/>
          </a:p>
        </p:txBody>
      </p:sp>
      <p:sp>
        <p:nvSpPr>
          <p:cNvPr id="46146" name="AutoShape 66"/>
          <p:cNvSpPr>
            <a:spLocks noChangeArrowheads="1"/>
          </p:cNvSpPr>
          <p:nvPr/>
        </p:nvSpPr>
        <p:spPr bwMode="auto">
          <a:xfrm flipV="1">
            <a:off x="4932363" y="2349500"/>
            <a:ext cx="215900" cy="1150938"/>
          </a:xfrm>
          <a:prstGeom prst="downArrow">
            <a:avLst>
              <a:gd name="adj1" fmla="val 50000"/>
              <a:gd name="adj2" fmla="val 133272"/>
            </a:avLst>
          </a:prstGeom>
          <a:solidFill>
            <a:srgbClr val="FF0000"/>
          </a:solidFill>
          <a:ln w="9525">
            <a:solidFill>
              <a:schemeClr val="tx1"/>
            </a:solidFill>
            <a:miter lim="800000"/>
            <a:headEnd/>
            <a:tailEnd/>
          </a:ln>
        </p:spPr>
        <p:txBody>
          <a:bodyPr vert="eaVert" wrap="none" anchor="ctr"/>
          <a:lstStyle/>
          <a:p>
            <a:endParaRPr lang="en-GB" b="1"/>
          </a:p>
        </p:txBody>
      </p:sp>
      <p:sp>
        <p:nvSpPr>
          <p:cNvPr id="46147" name="Text Box 67"/>
          <p:cNvSpPr txBox="1">
            <a:spLocks noChangeArrowheads="1"/>
          </p:cNvSpPr>
          <p:nvPr/>
        </p:nvSpPr>
        <p:spPr bwMode="auto">
          <a:xfrm>
            <a:off x="7885113" y="3789363"/>
            <a:ext cx="2089150" cy="457200"/>
          </a:xfrm>
          <a:prstGeom prst="rect">
            <a:avLst/>
          </a:prstGeom>
          <a:noFill/>
          <a:ln w="9525">
            <a:noFill/>
            <a:miter lim="800000"/>
            <a:headEnd/>
            <a:tailEnd/>
          </a:ln>
        </p:spPr>
        <p:txBody>
          <a:bodyPr>
            <a:spAutoFit/>
          </a:bodyPr>
          <a:lstStyle/>
          <a:p>
            <a:pPr>
              <a:spcBef>
                <a:spcPct val="50000"/>
              </a:spcBef>
            </a:pPr>
            <a:r>
              <a:rPr lang="en-GB" sz="2400" b="1" dirty="0">
                <a:solidFill>
                  <a:srgbClr val="FFFF00"/>
                </a:solidFill>
              </a:rPr>
              <a:t>Thrust</a:t>
            </a:r>
          </a:p>
        </p:txBody>
      </p:sp>
      <p:sp>
        <p:nvSpPr>
          <p:cNvPr id="46148" name="Text Box 68"/>
          <p:cNvSpPr txBox="1">
            <a:spLocks noChangeArrowheads="1"/>
          </p:cNvSpPr>
          <p:nvPr/>
        </p:nvSpPr>
        <p:spPr bwMode="auto">
          <a:xfrm>
            <a:off x="4429125" y="5589588"/>
            <a:ext cx="3527425" cy="457200"/>
          </a:xfrm>
          <a:prstGeom prst="rect">
            <a:avLst/>
          </a:prstGeom>
          <a:noFill/>
          <a:ln w="9525">
            <a:noFill/>
            <a:miter lim="800000"/>
            <a:headEnd/>
            <a:tailEnd/>
          </a:ln>
        </p:spPr>
        <p:txBody>
          <a:bodyPr>
            <a:spAutoFit/>
          </a:bodyPr>
          <a:lstStyle/>
          <a:p>
            <a:pPr>
              <a:spcBef>
                <a:spcPct val="50000"/>
              </a:spcBef>
            </a:pPr>
            <a:r>
              <a:rPr lang="en-GB" sz="2400" b="1">
                <a:solidFill>
                  <a:schemeClr val="accent1"/>
                </a:solidFill>
              </a:rPr>
              <a:t>Weight</a:t>
            </a:r>
          </a:p>
        </p:txBody>
      </p:sp>
      <p:sp>
        <p:nvSpPr>
          <p:cNvPr id="46149" name="Text Box 69"/>
          <p:cNvSpPr txBox="1">
            <a:spLocks noChangeArrowheads="1"/>
          </p:cNvSpPr>
          <p:nvPr/>
        </p:nvSpPr>
        <p:spPr bwMode="auto">
          <a:xfrm>
            <a:off x="4643438" y="1963738"/>
            <a:ext cx="1943100" cy="457200"/>
          </a:xfrm>
          <a:prstGeom prst="rect">
            <a:avLst/>
          </a:prstGeom>
          <a:noFill/>
          <a:ln w="9525">
            <a:noFill/>
            <a:miter lim="800000"/>
            <a:headEnd/>
            <a:tailEnd/>
          </a:ln>
        </p:spPr>
        <p:txBody>
          <a:bodyPr>
            <a:spAutoFit/>
          </a:bodyPr>
          <a:lstStyle/>
          <a:p>
            <a:pPr>
              <a:spcBef>
                <a:spcPct val="50000"/>
              </a:spcBef>
            </a:pPr>
            <a:r>
              <a:rPr lang="en-GB" sz="2400" b="1" dirty="0">
                <a:solidFill>
                  <a:srgbClr val="C00000"/>
                </a:solidFill>
              </a:rPr>
              <a:t>Lift</a:t>
            </a:r>
          </a:p>
        </p:txBody>
      </p:sp>
      <p:sp>
        <p:nvSpPr>
          <p:cNvPr id="46150" name="Text Box 70"/>
          <p:cNvSpPr txBox="1">
            <a:spLocks noChangeArrowheads="1"/>
          </p:cNvSpPr>
          <p:nvPr/>
        </p:nvSpPr>
        <p:spPr bwMode="auto">
          <a:xfrm>
            <a:off x="179388" y="3860800"/>
            <a:ext cx="2016125" cy="457200"/>
          </a:xfrm>
          <a:prstGeom prst="rect">
            <a:avLst/>
          </a:prstGeom>
          <a:noFill/>
          <a:ln w="9525">
            <a:noFill/>
            <a:miter lim="800000"/>
            <a:headEnd/>
            <a:tailEnd/>
          </a:ln>
        </p:spPr>
        <p:txBody>
          <a:bodyPr>
            <a:spAutoFit/>
          </a:bodyPr>
          <a:lstStyle/>
          <a:p>
            <a:pPr>
              <a:spcBef>
                <a:spcPct val="50000"/>
              </a:spcBef>
            </a:pPr>
            <a:r>
              <a:rPr lang="en-GB" sz="2400" b="1" dirty="0">
                <a:solidFill>
                  <a:schemeClr val="bg1">
                    <a:lumMod val="50000"/>
                  </a:schemeClr>
                </a:solidFill>
              </a:rPr>
              <a:t>Drag</a:t>
            </a:r>
          </a:p>
        </p:txBody>
      </p:sp>
      <p:sp>
        <p:nvSpPr>
          <p:cNvPr id="46153" name="Oval 73"/>
          <p:cNvSpPr>
            <a:spLocks noChangeArrowheads="1"/>
          </p:cNvSpPr>
          <p:nvPr/>
        </p:nvSpPr>
        <p:spPr bwMode="auto">
          <a:xfrm>
            <a:off x="4932363" y="3933825"/>
            <a:ext cx="215900" cy="215900"/>
          </a:xfrm>
          <a:prstGeom prst="ellipse">
            <a:avLst/>
          </a:prstGeom>
          <a:solidFill>
            <a:schemeClr val="bg2"/>
          </a:solidFill>
          <a:ln w="9525">
            <a:solidFill>
              <a:schemeClr val="tx1"/>
            </a:solidFill>
            <a:round/>
            <a:headEnd/>
            <a:tailEnd/>
          </a:ln>
        </p:spPr>
        <p:txBody>
          <a:bodyPr wrap="none" anchor="ctr"/>
          <a:lstStyle/>
          <a:p>
            <a:endParaRPr lang="en-GB" b="1"/>
          </a:p>
        </p:txBody>
      </p:sp>
      <p:sp>
        <p:nvSpPr>
          <p:cNvPr id="41998" name="Text Box 75"/>
          <p:cNvSpPr txBox="1">
            <a:spLocks noChangeArrowheads="1"/>
          </p:cNvSpPr>
          <p:nvPr/>
        </p:nvSpPr>
        <p:spPr bwMode="auto">
          <a:xfrm>
            <a:off x="611188" y="6524625"/>
            <a:ext cx="7993062" cy="457200"/>
          </a:xfrm>
          <a:prstGeom prst="rect">
            <a:avLst/>
          </a:prstGeom>
          <a:noFill/>
          <a:ln w="9525">
            <a:noFill/>
            <a:miter lim="800000"/>
            <a:headEnd/>
            <a:tailEnd/>
          </a:ln>
        </p:spPr>
        <p:txBody>
          <a:bodyPr>
            <a:spAutoFit/>
          </a:bodyPr>
          <a:lstStyle/>
          <a:p>
            <a:pPr>
              <a:spcBef>
                <a:spcPct val="50000"/>
              </a:spcBef>
            </a:pPr>
            <a:endParaRPr lang="en-GB" sz="2400">
              <a:solidFill>
                <a:srgbClr val="FF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50000" decel="5000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0-#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46142">
                                            <p:txEl>
                                              <p:pRg st="0" end="0"/>
                                            </p:txEl>
                                          </p:spTgt>
                                        </p:tgtEl>
                                        <p:attrNameLst>
                                          <p:attrName>style.visibility</p:attrName>
                                        </p:attrNameLst>
                                      </p:cBhvr>
                                      <p:to>
                                        <p:strVal val="visible"/>
                                      </p:to>
                                    </p:set>
                                    <p:animEffect transition="in" filter="wipe(left)">
                                      <p:cBhvr>
                                        <p:cTn id="13" dur="1000"/>
                                        <p:tgtEl>
                                          <p:spTgt spid="4614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46142">
                                            <p:txEl>
                                              <p:pRg st="1" end="1"/>
                                            </p:txEl>
                                          </p:spTgt>
                                        </p:tgtEl>
                                        <p:attrNameLst>
                                          <p:attrName>style.visibility</p:attrName>
                                        </p:attrNameLst>
                                      </p:cBhvr>
                                      <p:to>
                                        <p:strVal val="visible"/>
                                      </p:to>
                                    </p:set>
                                    <p:animEffect transition="in" filter="wipe(left)">
                                      <p:cBhvr>
                                        <p:cTn id="18" dur="1000"/>
                                        <p:tgtEl>
                                          <p:spTgt spid="46142">
                                            <p:txEl>
                                              <p:pRg st="1" end="1"/>
                                            </p:txEl>
                                          </p:spTgt>
                                        </p:tgtEl>
                                      </p:cBhvr>
                                    </p:animEffect>
                                  </p:childTnLst>
                                </p:cTn>
                              </p:par>
                            </p:childTnLst>
                          </p:cTn>
                        </p:par>
                        <p:par>
                          <p:cTn id="19" fill="hold">
                            <p:stCondLst>
                              <p:cond delay="1000"/>
                            </p:stCondLst>
                            <p:childTnLst>
                              <p:par>
                                <p:cTn id="20" presetID="22" presetClass="entr" presetSubtype="8" fill="hold" nodeType="afterEffect">
                                  <p:stCondLst>
                                    <p:cond delay="0"/>
                                  </p:stCondLst>
                                  <p:childTnLst>
                                    <p:set>
                                      <p:cBhvr>
                                        <p:cTn id="21" dur="1" fill="hold">
                                          <p:stCondLst>
                                            <p:cond delay="0"/>
                                          </p:stCondLst>
                                        </p:cTn>
                                        <p:tgtEl>
                                          <p:spTgt spid="46142">
                                            <p:txEl>
                                              <p:pRg st="2" end="2"/>
                                            </p:txEl>
                                          </p:spTgt>
                                        </p:tgtEl>
                                        <p:attrNameLst>
                                          <p:attrName>style.visibility</p:attrName>
                                        </p:attrNameLst>
                                      </p:cBhvr>
                                      <p:to>
                                        <p:strVal val="visible"/>
                                      </p:to>
                                    </p:set>
                                    <p:animEffect transition="in" filter="wipe(left)">
                                      <p:cBhvr>
                                        <p:cTn id="22" dur="1000"/>
                                        <p:tgtEl>
                                          <p:spTgt spid="4614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615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46143"/>
                                        </p:tgtEl>
                                        <p:attrNameLst>
                                          <p:attrName>style.visibility</p:attrName>
                                        </p:attrNameLst>
                                      </p:cBhvr>
                                      <p:to>
                                        <p:strVal val="visible"/>
                                      </p:to>
                                    </p:set>
                                    <p:animEffect transition="in" filter="wipe(up)">
                                      <p:cBhvr>
                                        <p:cTn id="31" dur="1000"/>
                                        <p:tgtEl>
                                          <p:spTgt spid="4614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46148"/>
                                        </p:tgtEl>
                                        <p:attrNameLst>
                                          <p:attrName>style.visibility</p:attrName>
                                        </p:attrNameLst>
                                      </p:cBhvr>
                                      <p:to>
                                        <p:strVal val="visible"/>
                                      </p:to>
                                    </p:set>
                                    <p:animEffect transition="in" filter="wipe(up)">
                                      <p:cBhvr>
                                        <p:cTn id="36" dur="1000"/>
                                        <p:tgtEl>
                                          <p:spTgt spid="46148"/>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46146"/>
                                        </p:tgtEl>
                                        <p:attrNameLst>
                                          <p:attrName>style.visibility</p:attrName>
                                        </p:attrNameLst>
                                      </p:cBhvr>
                                      <p:to>
                                        <p:strVal val="visible"/>
                                      </p:to>
                                    </p:set>
                                    <p:animEffect transition="in" filter="wipe(down)">
                                      <p:cBhvr>
                                        <p:cTn id="41" dur="1000"/>
                                        <p:tgtEl>
                                          <p:spTgt spid="46146"/>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46149"/>
                                        </p:tgtEl>
                                        <p:attrNameLst>
                                          <p:attrName>style.visibility</p:attrName>
                                        </p:attrNameLst>
                                      </p:cBhvr>
                                      <p:to>
                                        <p:strVal val="visible"/>
                                      </p:to>
                                    </p:set>
                                    <p:animEffect transition="in" filter="wipe(left)">
                                      <p:cBhvr>
                                        <p:cTn id="46" dur="1000"/>
                                        <p:tgtEl>
                                          <p:spTgt spid="46149"/>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46144"/>
                                        </p:tgtEl>
                                        <p:attrNameLst>
                                          <p:attrName>style.visibility</p:attrName>
                                        </p:attrNameLst>
                                      </p:cBhvr>
                                      <p:to>
                                        <p:strVal val="visible"/>
                                      </p:to>
                                    </p:set>
                                    <p:animEffect transition="in" filter="wipe(left)">
                                      <p:cBhvr>
                                        <p:cTn id="51" dur="1000"/>
                                        <p:tgtEl>
                                          <p:spTgt spid="46144"/>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46147"/>
                                        </p:tgtEl>
                                        <p:attrNameLst>
                                          <p:attrName>style.visibility</p:attrName>
                                        </p:attrNameLst>
                                      </p:cBhvr>
                                      <p:to>
                                        <p:strVal val="visible"/>
                                      </p:to>
                                    </p:set>
                                    <p:animEffect transition="in" filter="wipe(left)">
                                      <p:cBhvr>
                                        <p:cTn id="56" dur="1000"/>
                                        <p:tgtEl>
                                          <p:spTgt spid="46147"/>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2" fill="hold" grpId="0" nodeType="clickEffect">
                                  <p:stCondLst>
                                    <p:cond delay="0"/>
                                  </p:stCondLst>
                                  <p:childTnLst>
                                    <p:set>
                                      <p:cBhvr>
                                        <p:cTn id="60" dur="1" fill="hold">
                                          <p:stCondLst>
                                            <p:cond delay="0"/>
                                          </p:stCondLst>
                                        </p:cTn>
                                        <p:tgtEl>
                                          <p:spTgt spid="46145"/>
                                        </p:tgtEl>
                                        <p:attrNameLst>
                                          <p:attrName>style.visibility</p:attrName>
                                        </p:attrNameLst>
                                      </p:cBhvr>
                                      <p:to>
                                        <p:strVal val="visible"/>
                                      </p:to>
                                    </p:set>
                                    <p:animEffect transition="in" filter="wipe(right)">
                                      <p:cBhvr>
                                        <p:cTn id="61" dur="1000"/>
                                        <p:tgtEl>
                                          <p:spTgt spid="46145"/>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46150"/>
                                        </p:tgtEl>
                                        <p:attrNameLst>
                                          <p:attrName>style.visibility</p:attrName>
                                        </p:attrNameLst>
                                      </p:cBhvr>
                                      <p:to>
                                        <p:strVal val="visible"/>
                                      </p:to>
                                    </p:set>
                                    <p:animEffect transition="in" filter="wipe(left)">
                                      <p:cBhvr>
                                        <p:cTn id="66" dur="1000"/>
                                        <p:tgtEl>
                                          <p:spTgt spid="46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43" grpId="0" animBg="1"/>
      <p:bldP spid="46144" grpId="0" animBg="1"/>
      <p:bldP spid="46145" grpId="0" animBg="1"/>
      <p:bldP spid="46146" grpId="0" animBg="1"/>
      <p:bldP spid="46147" grpId="0"/>
      <p:bldP spid="46148" grpId="0"/>
      <p:bldP spid="46149" grpId="0"/>
      <p:bldP spid="46150" grpId="0"/>
      <p:bldP spid="4615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0" y="765175"/>
            <a:ext cx="9144000" cy="7016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GB" sz="4400" b="1" i="0" u="none" strike="noStrike" kern="0" cap="none" spc="0" normalizeH="0" baseline="0" noProof="0" smtClean="0">
                <a:ln>
                  <a:noFill/>
                </a:ln>
                <a:solidFill>
                  <a:srgbClr val="FFFF00"/>
                </a:solidFill>
                <a:effectLst/>
                <a:uLnTx/>
                <a:uFillTx/>
                <a:latin typeface="+mj-lt"/>
                <a:ea typeface="+mj-ea"/>
                <a:cs typeface="+mj-cs"/>
              </a:rPr>
              <a:t>Any questions?</a:t>
            </a:r>
            <a:endParaRPr kumimoji="0" lang="en-GB" sz="4400" b="1" i="0" u="none" strike="noStrike" kern="0" cap="none" spc="0" normalizeH="0" baseline="0" noProof="0" dirty="0" smtClean="0">
              <a:ln>
                <a:noFill/>
              </a:ln>
              <a:solidFill>
                <a:srgbClr val="FFFF00"/>
              </a:solidFill>
              <a:effectLst/>
              <a:uLnTx/>
              <a:uFillTx/>
              <a:latin typeface="+mj-lt"/>
              <a:ea typeface="+mj-ea"/>
              <a:cs typeface="+mj-cs"/>
            </a:endParaRPr>
          </a:p>
        </p:txBody>
      </p:sp>
      <p:pic>
        <p:nvPicPr>
          <p:cNvPr id="3" name="Picture 4" descr="in01099_"/>
          <p:cNvPicPr>
            <a:picLocks noChangeAspect="1" noChangeArrowheads="1"/>
          </p:cNvPicPr>
          <p:nvPr/>
        </p:nvPicPr>
        <p:blipFill>
          <a:blip r:embed="rId2" cstate="email"/>
          <a:srcRect/>
          <a:stretch>
            <a:fillRect/>
          </a:stretch>
        </p:blipFill>
        <p:spPr bwMode="auto">
          <a:xfrm>
            <a:off x="2700338" y="1714500"/>
            <a:ext cx="3429000" cy="3429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300384" y="430213"/>
            <a:ext cx="4543231" cy="701731"/>
          </a:xfrm>
        </p:spPr>
        <p:txBody>
          <a:bodyPr/>
          <a:lstStyle/>
          <a:p>
            <a:pPr algn="ctr"/>
            <a:r>
              <a:rPr lang="en-GB" dirty="0" smtClean="0">
                <a:solidFill>
                  <a:srgbClr val="FFFF00"/>
                </a:solidFill>
                <a:latin typeface="Arial" charset="0"/>
              </a:rPr>
              <a:t>Drag and Thrust</a:t>
            </a:r>
          </a:p>
        </p:txBody>
      </p:sp>
      <p:sp>
        <p:nvSpPr>
          <p:cNvPr id="9221" name="Rectangle 5"/>
          <p:cNvSpPr>
            <a:spLocks noGrp="1" noChangeArrowheads="1"/>
          </p:cNvSpPr>
          <p:nvPr>
            <p:ph type="body" idx="1"/>
          </p:nvPr>
        </p:nvSpPr>
        <p:spPr>
          <a:xfrm>
            <a:off x="323850" y="1196752"/>
            <a:ext cx="8496300" cy="5004447"/>
          </a:xfrm>
        </p:spPr>
        <p:txBody>
          <a:bodyPr/>
          <a:lstStyle/>
          <a:p>
            <a:pPr marL="457200" indent="-457200">
              <a:buFontTx/>
              <a:buNone/>
            </a:pPr>
            <a:r>
              <a:rPr lang="en-GB" sz="2800" b="1" dirty="0" smtClean="0">
                <a:solidFill>
                  <a:srgbClr val="FFFF00"/>
                </a:solidFill>
                <a:latin typeface="Arial" charset="0"/>
              </a:rPr>
              <a:t>Objectives:</a:t>
            </a:r>
          </a:p>
          <a:p>
            <a:pPr marL="457200" indent="-457200">
              <a:buFontTx/>
              <a:buNone/>
            </a:pPr>
            <a:r>
              <a:rPr lang="en-GB" sz="2800" b="1" dirty="0" smtClean="0">
                <a:solidFill>
                  <a:srgbClr val="FFFF00"/>
                </a:solidFill>
                <a:latin typeface="Arial" charset="0"/>
              </a:rPr>
              <a:t>1.	Explain drag and thrust</a:t>
            </a:r>
          </a:p>
          <a:p>
            <a:pPr marL="457200" indent="-457200">
              <a:buFontTx/>
              <a:buNone/>
            </a:pPr>
            <a:r>
              <a:rPr lang="en-GB" sz="2800" b="1" dirty="0" smtClean="0">
                <a:solidFill>
                  <a:srgbClr val="FFFF00"/>
                </a:solidFill>
                <a:latin typeface="Arial" charset="0"/>
              </a:rPr>
              <a:t>2.	Describe the effect that streamlining has on drag</a:t>
            </a:r>
          </a:p>
          <a:p>
            <a:pPr marL="457200" indent="-457200">
              <a:buFontTx/>
              <a:buNone/>
            </a:pPr>
            <a:r>
              <a:rPr lang="en-GB" sz="2800" b="1" dirty="0" smtClean="0">
                <a:solidFill>
                  <a:srgbClr val="FFFF00"/>
                </a:solidFill>
                <a:latin typeface="Arial" charset="0"/>
              </a:rPr>
              <a:t>3.	</a:t>
            </a:r>
            <a:r>
              <a:rPr lang="en-GB" sz="2800" b="1" dirty="0" smtClean="0">
                <a:solidFill>
                  <a:srgbClr val="FFFF00"/>
                </a:solidFill>
                <a:latin typeface="Arial" charset="0"/>
              </a:rPr>
              <a:t>Describe </a:t>
            </a:r>
            <a:r>
              <a:rPr lang="en-GB" sz="2800" b="1" dirty="0" smtClean="0">
                <a:solidFill>
                  <a:srgbClr val="FFFF00"/>
                </a:solidFill>
                <a:latin typeface="Arial" charset="0"/>
              </a:rPr>
              <a:t>the relationship between drag and thrust </a:t>
            </a:r>
          </a:p>
          <a:p>
            <a:pPr marL="457200" indent="-457200">
              <a:buFontTx/>
              <a:buNone/>
            </a:pPr>
            <a:r>
              <a:rPr lang="en-GB" sz="2800" b="1" dirty="0" smtClean="0">
                <a:solidFill>
                  <a:srgbClr val="FFFF00"/>
                </a:solidFill>
                <a:latin typeface="Arial" charset="0"/>
              </a:rPr>
              <a:t>	when an aircraft is:</a:t>
            </a:r>
          </a:p>
          <a:p>
            <a:pPr marL="457200" indent="-457200">
              <a:buFontTx/>
              <a:buNone/>
            </a:pPr>
            <a:r>
              <a:rPr lang="en-GB" sz="2800" b="1" dirty="0" smtClean="0">
                <a:solidFill>
                  <a:srgbClr val="FFFF00"/>
                </a:solidFill>
                <a:latin typeface="Arial" charset="0"/>
              </a:rPr>
              <a:t>	a.	At constant speed</a:t>
            </a:r>
          </a:p>
          <a:p>
            <a:pPr marL="457200" indent="-457200">
              <a:buFontTx/>
              <a:buNone/>
            </a:pPr>
            <a:r>
              <a:rPr lang="en-GB" sz="2800" b="1" dirty="0" smtClean="0">
                <a:solidFill>
                  <a:srgbClr val="FFFF00"/>
                </a:solidFill>
                <a:latin typeface="Arial" charset="0"/>
              </a:rPr>
              <a:t>	b.	Accelerating</a:t>
            </a:r>
          </a:p>
          <a:p>
            <a:pPr marL="457200" indent="-457200">
              <a:buFontTx/>
              <a:buNone/>
            </a:pPr>
            <a:r>
              <a:rPr lang="en-GB" sz="2800" b="1" dirty="0" smtClean="0">
                <a:solidFill>
                  <a:srgbClr val="FFFF00"/>
                </a:solidFill>
                <a:latin typeface="Arial" charset="0"/>
              </a:rPr>
              <a:t>	c.	Decelerating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21">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221">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221">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221">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922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23528" y="2564904"/>
            <a:ext cx="8569200" cy="701731"/>
          </a:xfrm>
          <a:prstGeom prst="rect">
            <a:avLst/>
          </a:prstGeom>
        </p:spPr>
        <p:txBody>
          <a:body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0" lang="en-GB" sz="4400" b="1" i="0" u="none" strike="noStrike" kern="0" cap="none" spc="0" normalizeH="0" baseline="0" noProof="0" dirty="0" smtClean="0">
                <a:ln>
                  <a:noFill/>
                </a:ln>
                <a:solidFill>
                  <a:srgbClr val="FFFF00"/>
                </a:solidFill>
                <a:effectLst/>
                <a:uLnTx/>
                <a:uFillTx/>
                <a:latin typeface="Arial" charset="0"/>
                <a:ea typeface="+mj-ea"/>
                <a:cs typeface="+mj-cs"/>
              </a:rPr>
              <a:t>Questions for you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Text Box 3"/>
          <p:cNvSpPr txBox="1">
            <a:spLocks noChangeArrowheads="1"/>
          </p:cNvSpPr>
          <p:nvPr/>
        </p:nvSpPr>
        <p:spPr bwMode="auto">
          <a:xfrm>
            <a:off x="179512" y="548681"/>
            <a:ext cx="8964488" cy="5694448"/>
          </a:xfrm>
          <a:prstGeom prst="rect">
            <a:avLst/>
          </a:prstGeom>
          <a:noFill/>
          <a:ln w="9525">
            <a:noFill/>
            <a:miter lim="800000"/>
            <a:headEnd/>
            <a:tailEnd/>
          </a:ln>
        </p:spPr>
        <p:txBody>
          <a:bodyPr wrap="square">
            <a:spAutoFit/>
          </a:bodyPr>
          <a:lstStyle/>
          <a:p>
            <a:pPr marL="342900" indent="-342900">
              <a:spcBef>
                <a:spcPct val="50000"/>
              </a:spcBef>
            </a:pPr>
            <a:r>
              <a:rPr lang="en-GB" sz="2800" b="1" dirty="0" smtClean="0">
                <a:solidFill>
                  <a:srgbClr val="FFFF00"/>
                </a:solidFill>
              </a:rPr>
              <a:t>1. What </a:t>
            </a:r>
            <a:r>
              <a:rPr lang="en-GB" sz="2800" b="1" dirty="0">
                <a:solidFill>
                  <a:srgbClr val="FFFF00"/>
                </a:solidFill>
              </a:rPr>
              <a:t>is the force called that drives an aircraft forwards?</a:t>
            </a:r>
          </a:p>
          <a:p>
            <a:pPr marL="342900" indent="-342900" algn="ctr">
              <a:spcBef>
                <a:spcPct val="50000"/>
              </a:spcBef>
            </a:pPr>
            <a:r>
              <a:rPr lang="en-GB" sz="2800" b="1" dirty="0">
                <a:solidFill>
                  <a:srgbClr val="FFFF00"/>
                </a:solidFill>
              </a:rPr>
              <a:t>Lift</a:t>
            </a:r>
          </a:p>
          <a:p>
            <a:pPr marL="342900" indent="-342900" algn="ctr">
              <a:spcBef>
                <a:spcPct val="50000"/>
              </a:spcBef>
            </a:pPr>
            <a:endParaRPr lang="en-GB" sz="2800" b="1" dirty="0">
              <a:solidFill>
                <a:srgbClr val="FFFF00"/>
              </a:solidFill>
            </a:endParaRPr>
          </a:p>
          <a:p>
            <a:pPr marL="342900" indent="-342900" algn="ctr">
              <a:spcBef>
                <a:spcPct val="50000"/>
              </a:spcBef>
            </a:pPr>
            <a:r>
              <a:rPr lang="en-GB" sz="2800" b="1" dirty="0">
                <a:solidFill>
                  <a:srgbClr val="FFFF00"/>
                </a:solidFill>
              </a:rPr>
              <a:t>Weight</a:t>
            </a:r>
          </a:p>
          <a:p>
            <a:pPr marL="342900" indent="-342900" algn="ctr">
              <a:spcBef>
                <a:spcPct val="50000"/>
              </a:spcBef>
            </a:pPr>
            <a:endParaRPr lang="en-GB" sz="2800" b="1" dirty="0">
              <a:solidFill>
                <a:srgbClr val="FFFF00"/>
              </a:solidFill>
            </a:endParaRPr>
          </a:p>
          <a:p>
            <a:pPr marL="342900" indent="-342900" algn="ctr">
              <a:spcBef>
                <a:spcPct val="50000"/>
              </a:spcBef>
            </a:pPr>
            <a:r>
              <a:rPr lang="en-GB" sz="2800" b="1" dirty="0">
                <a:solidFill>
                  <a:srgbClr val="FFFF00"/>
                </a:solidFill>
              </a:rPr>
              <a:t>Drag</a:t>
            </a:r>
          </a:p>
          <a:p>
            <a:pPr marL="342900" indent="-342900" algn="ctr">
              <a:spcBef>
                <a:spcPct val="50000"/>
              </a:spcBef>
            </a:pPr>
            <a:endParaRPr lang="en-GB" sz="2800" b="1" dirty="0">
              <a:solidFill>
                <a:srgbClr val="FFFF00"/>
              </a:solidFill>
            </a:endParaRPr>
          </a:p>
          <a:p>
            <a:pPr marL="342900" indent="-342900" algn="ctr">
              <a:spcBef>
                <a:spcPct val="50000"/>
              </a:spcBef>
            </a:pPr>
            <a:r>
              <a:rPr lang="en-GB" sz="2800" b="1" dirty="0">
                <a:solidFill>
                  <a:srgbClr val="FFFF00"/>
                </a:solidFill>
              </a:rPr>
              <a:t>Thrust</a:t>
            </a:r>
          </a:p>
        </p:txBody>
      </p:sp>
      <p:pic>
        <p:nvPicPr>
          <p:cNvPr id="51205" name="Picture 5" descr="griffin02"/>
          <p:cNvPicPr>
            <a:picLocks noChangeAspect="1" noChangeArrowheads="1"/>
          </p:cNvPicPr>
          <p:nvPr/>
        </p:nvPicPr>
        <p:blipFill>
          <a:blip r:embed="rId2" cstate="email"/>
          <a:srcRect/>
          <a:stretch>
            <a:fillRect/>
          </a:stretch>
        </p:blipFill>
        <p:spPr bwMode="auto">
          <a:xfrm>
            <a:off x="468313" y="2349500"/>
            <a:ext cx="3384550" cy="2538413"/>
          </a:xfrm>
          <a:prstGeom prst="rect">
            <a:avLst/>
          </a:prstGeom>
          <a:noFill/>
          <a:ln w="9525">
            <a:noFill/>
            <a:miter lim="800000"/>
            <a:headEnd/>
            <a:tailEnd/>
          </a:ln>
        </p:spPr>
      </p:pic>
      <p:pic>
        <p:nvPicPr>
          <p:cNvPr id="51206" name="Picture 6" descr="harrier01"/>
          <p:cNvPicPr>
            <a:picLocks noChangeAspect="1" noChangeArrowheads="1"/>
          </p:cNvPicPr>
          <p:nvPr/>
        </p:nvPicPr>
        <p:blipFill>
          <a:blip r:embed="rId3" cstate="email"/>
          <a:srcRect/>
          <a:stretch>
            <a:fillRect/>
          </a:stretch>
        </p:blipFill>
        <p:spPr bwMode="auto">
          <a:xfrm>
            <a:off x="5364088" y="2276872"/>
            <a:ext cx="3600450" cy="2697162"/>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dissolve">
                                      <p:cBhvr>
                                        <p:cTn id="7" dur="1000"/>
                                        <p:tgtEl>
                                          <p:spTgt spid="512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51203">
                                            <p:txEl>
                                              <p:pRg st="1" end="1"/>
                                            </p:txEl>
                                          </p:spTgt>
                                        </p:tgtEl>
                                        <p:attrNameLst>
                                          <p:attrName>style.visibility</p:attrName>
                                        </p:attrNameLst>
                                      </p:cBhvr>
                                      <p:to>
                                        <p:strVal val="visible"/>
                                      </p:to>
                                    </p:set>
                                    <p:anim calcmode="lin" valueType="num">
                                      <p:cBhvr additive="base">
                                        <p:cTn id="12" dur="1000" fill="hold"/>
                                        <p:tgtEl>
                                          <p:spTgt spid="51203">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512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51203">
                                            <p:txEl>
                                              <p:pRg st="3" end="3"/>
                                            </p:txEl>
                                          </p:spTgt>
                                        </p:tgtEl>
                                        <p:attrNameLst>
                                          <p:attrName>style.visibility</p:attrName>
                                        </p:attrNameLst>
                                      </p:cBhvr>
                                      <p:to>
                                        <p:strVal val="visible"/>
                                      </p:to>
                                    </p:set>
                                    <p:anim calcmode="lin" valueType="num">
                                      <p:cBhvr additive="base">
                                        <p:cTn id="18" dur="1000" fill="hold"/>
                                        <p:tgtEl>
                                          <p:spTgt spid="51203">
                                            <p:txEl>
                                              <p:pRg st="3" end="3"/>
                                            </p:txEl>
                                          </p:spTgt>
                                        </p:tgtEl>
                                        <p:attrNameLst>
                                          <p:attrName>ppt_x</p:attrName>
                                        </p:attrNameLst>
                                      </p:cBhvr>
                                      <p:tavLst>
                                        <p:tav tm="0">
                                          <p:val>
                                            <p:strVal val="1+#ppt_w/2"/>
                                          </p:val>
                                        </p:tav>
                                        <p:tav tm="100000">
                                          <p:val>
                                            <p:strVal val="#ppt_x"/>
                                          </p:val>
                                        </p:tav>
                                      </p:tavLst>
                                    </p:anim>
                                    <p:anim calcmode="lin" valueType="num">
                                      <p:cBhvr additive="base">
                                        <p:cTn id="19" dur="1000" fill="hold"/>
                                        <p:tgtEl>
                                          <p:spTgt spid="5120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51203">
                                            <p:txEl>
                                              <p:pRg st="5" end="5"/>
                                            </p:txEl>
                                          </p:spTgt>
                                        </p:tgtEl>
                                        <p:attrNameLst>
                                          <p:attrName>style.visibility</p:attrName>
                                        </p:attrNameLst>
                                      </p:cBhvr>
                                      <p:to>
                                        <p:strVal val="visible"/>
                                      </p:to>
                                    </p:set>
                                    <p:anim calcmode="lin" valueType="num">
                                      <p:cBhvr additive="base">
                                        <p:cTn id="24" dur="1000" fill="hold"/>
                                        <p:tgtEl>
                                          <p:spTgt spid="51203">
                                            <p:txEl>
                                              <p:pRg st="5" end="5"/>
                                            </p:txEl>
                                          </p:spTgt>
                                        </p:tgtEl>
                                        <p:attrNameLst>
                                          <p:attrName>ppt_x</p:attrName>
                                        </p:attrNameLst>
                                      </p:cBhvr>
                                      <p:tavLst>
                                        <p:tav tm="0">
                                          <p:val>
                                            <p:strVal val="0-#ppt_w/2"/>
                                          </p:val>
                                        </p:tav>
                                        <p:tav tm="100000">
                                          <p:val>
                                            <p:strVal val="#ppt_x"/>
                                          </p:val>
                                        </p:tav>
                                      </p:tavLst>
                                    </p:anim>
                                    <p:anim calcmode="lin" valueType="num">
                                      <p:cBhvr additive="base">
                                        <p:cTn id="25" dur="1000" fill="hold"/>
                                        <p:tgtEl>
                                          <p:spTgt spid="5120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51203">
                                            <p:txEl>
                                              <p:pRg st="7" end="7"/>
                                            </p:txEl>
                                          </p:spTgt>
                                        </p:tgtEl>
                                        <p:attrNameLst>
                                          <p:attrName>style.visibility</p:attrName>
                                        </p:attrNameLst>
                                      </p:cBhvr>
                                      <p:to>
                                        <p:strVal val="visible"/>
                                      </p:to>
                                    </p:set>
                                    <p:anim calcmode="lin" valueType="num">
                                      <p:cBhvr additive="base">
                                        <p:cTn id="30" dur="1000" fill="hold"/>
                                        <p:tgtEl>
                                          <p:spTgt spid="51203">
                                            <p:txEl>
                                              <p:pRg st="7" end="7"/>
                                            </p:txEl>
                                          </p:spTgt>
                                        </p:tgtEl>
                                        <p:attrNameLst>
                                          <p:attrName>ppt_x</p:attrName>
                                        </p:attrNameLst>
                                      </p:cBhvr>
                                      <p:tavLst>
                                        <p:tav tm="0">
                                          <p:val>
                                            <p:strVal val="1+#ppt_w/2"/>
                                          </p:val>
                                        </p:tav>
                                        <p:tav tm="100000">
                                          <p:val>
                                            <p:strVal val="#ppt_x"/>
                                          </p:val>
                                        </p:tav>
                                      </p:tavLst>
                                    </p:anim>
                                    <p:anim calcmode="lin" valueType="num">
                                      <p:cBhvr additive="base">
                                        <p:cTn id="31" dur="1000" fill="hold"/>
                                        <p:tgtEl>
                                          <p:spTgt spid="5120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nodeType="clickEffect">
                                  <p:stCondLst>
                                    <p:cond delay="0"/>
                                  </p:stCondLst>
                                  <p:childTnLst>
                                    <p:animEffect transition="out" filter="fade">
                                      <p:cBhvr>
                                        <p:cTn id="35" dur="1000"/>
                                        <p:tgtEl>
                                          <p:spTgt spid="51203">
                                            <p:txEl>
                                              <p:pRg st="1" end="1"/>
                                            </p:txEl>
                                          </p:spTgt>
                                        </p:tgtEl>
                                      </p:cBhvr>
                                    </p:animEffect>
                                    <p:set>
                                      <p:cBhvr>
                                        <p:cTn id="36" dur="1" fill="hold">
                                          <p:stCondLst>
                                            <p:cond delay="999"/>
                                          </p:stCondLst>
                                        </p:cTn>
                                        <p:tgtEl>
                                          <p:spTgt spid="51203">
                                            <p:txEl>
                                              <p:pRg st="1" end="1"/>
                                            </p:txEl>
                                          </p:spTgt>
                                        </p:tgtEl>
                                        <p:attrNameLst>
                                          <p:attrName>style.visibility</p:attrName>
                                        </p:attrNameLst>
                                      </p:cBhvr>
                                      <p:to>
                                        <p:strVal val="hidden"/>
                                      </p:to>
                                    </p:set>
                                  </p:childTnLst>
                                </p:cTn>
                              </p:par>
                              <p:par>
                                <p:cTn id="37" presetID="10" presetClass="exit" presetSubtype="0" fill="hold" nodeType="withEffect">
                                  <p:stCondLst>
                                    <p:cond delay="0"/>
                                  </p:stCondLst>
                                  <p:childTnLst>
                                    <p:animEffect transition="out" filter="fade">
                                      <p:cBhvr>
                                        <p:cTn id="38" dur="1000"/>
                                        <p:tgtEl>
                                          <p:spTgt spid="51203">
                                            <p:txEl>
                                              <p:pRg st="3" end="3"/>
                                            </p:txEl>
                                          </p:spTgt>
                                        </p:tgtEl>
                                      </p:cBhvr>
                                    </p:animEffect>
                                    <p:set>
                                      <p:cBhvr>
                                        <p:cTn id="39" dur="1" fill="hold">
                                          <p:stCondLst>
                                            <p:cond delay="999"/>
                                          </p:stCondLst>
                                        </p:cTn>
                                        <p:tgtEl>
                                          <p:spTgt spid="51203">
                                            <p:txEl>
                                              <p:pRg st="3" end="3"/>
                                            </p:txEl>
                                          </p:spTgt>
                                        </p:tgtEl>
                                        <p:attrNameLst>
                                          <p:attrName>style.visibility</p:attrName>
                                        </p:attrNameLst>
                                      </p:cBhvr>
                                      <p:to>
                                        <p:strVal val="hidden"/>
                                      </p:to>
                                    </p:set>
                                  </p:childTnLst>
                                </p:cTn>
                              </p:par>
                              <p:par>
                                <p:cTn id="40" presetID="10" presetClass="exit" presetSubtype="0" fill="hold" nodeType="withEffect">
                                  <p:stCondLst>
                                    <p:cond delay="0"/>
                                  </p:stCondLst>
                                  <p:childTnLst>
                                    <p:animEffect transition="out" filter="fade">
                                      <p:cBhvr>
                                        <p:cTn id="41" dur="1000"/>
                                        <p:tgtEl>
                                          <p:spTgt spid="51203">
                                            <p:txEl>
                                              <p:pRg st="5" end="5"/>
                                            </p:txEl>
                                          </p:spTgt>
                                        </p:tgtEl>
                                      </p:cBhvr>
                                    </p:animEffect>
                                    <p:set>
                                      <p:cBhvr>
                                        <p:cTn id="42" dur="1" fill="hold">
                                          <p:stCondLst>
                                            <p:cond delay="999"/>
                                          </p:stCondLst>
                                        </p:cTn>
                                        <p:tgtEl>
                                          <p:spTgt spid="51203">
                                            <p:txEl>
                                              <p:pRg st="5" end="5"/>
                                            </p:txEl>
                                          </p:spTgt>
                                        </p:tgtEl>
                                        <p:attrNameLst>
                                          <p:attrName>style.visibility</p:attrName>
                                        </p:attrNameLst>
                                      </p:cBhvr>
                                      <p:to>
                                        <p:strVal val="hidden"/>
                                      </p:to>
                                    </p:set>
                                  </p:childTnLst>
                                </p:cTn>
                              </p:par>
                            </p:childTnLst>
                          </p:cTn>
                        </p:par>
                        <p:par>
                          <p:cTn id="43" fill="hold">
                            <p:stCondLst>
                              <p:cond delay="1000"/>
                            </p:stCondLst>
                            <p:childTnLst>
                              <p:par>
                                <p:cTn id="44" presetID="10" presetClass="entr" presetSubtype="0" fill="hold" nodeType="afterEffect">
                                  <p:stCondLst>
                                    <p:cond delay="0"/>
                                  </p:stCondLst>
                                  <p:childTnLst>
                                    <p:set>
                                      <p:cBhvr>
                                        <p:cTn id="45" dur="1" fill="hold">
                                          <p:stCondLst>
                                            <p:cond delay="0"/>
                                          </p:stCondLst>
                                        </p:cTn>
                                        <p:tgtEl>
                                          <p:spTgt spid="51205"/>
                                        </p:tgtEl>
                                        <p:attrNameLst>
                                          <p:attrName>style.visibility</p:attrName>
                                        </p:attrNameLst>
                                      </p:cBhvr>
                                      <p:to>
                                        <p:strVal val="visible"/>
                                      </p:to>
                                    </p:set>
                                    <p:animEffect transition="in" filter="fade">
                                      <p:cBhvr>
                                        <p:cTn id="46" dur="1000"/>
                                        <p:tgtEl>
                                          <p:spTgt spid="51205"/>
                                        </p:tgtEl>
                                      </p:cBhvr>
                                    </p:animEffect>
                                  </p:childTnLst>
                                </p:cTn>
                              </p:par>
                              <p:par>
                                <p:cTn id="47" presetID="10" presetClass="entr" presetSubtype="0" fill="hold" nodeType="withEffect">
                                  <p:stCondLst>
                                    <p:cond delay="0"/>
                                  </p:stCondLst>
                                  <p:childTnLst>
                                    <p:set>
                                      <p:cBhvr>
                                        <p:cTn id="48" dur="1" fill="hold">
                                          <p:stCondLst>
                                            <p:cond delay="0"/>
                                          </p:stCondLst>
                                        </p:cTn>
                                        <p:tgtEl>
                                          <p:spTgt spid="51206"/>
                                        </p:tgtEl>
                                        <p:attrNameLst>
                                          <p:attrName>style.visibility</p:attrName>
                                        </p:attrNameLst>
                                      </p:cBhvr>
                                      <p:to>
                                        <p:strVal val="visible"/>
                                      </p:to>
                                    </p:set>
                                    <p:animEffect transition="in" filter="fade">
                                      <p:cBhvr>
                                        <p:cTn id="49" dur="1000"/>
                                        <p:tgtEl>
                                          <p:spTgt spid="51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Text Box 3"/>
          <p:cNvSpPr txBox="1">
            <a:spLocks noChangeArrowheads="1"/>
          </p:cNvSpPr>
          <p:nvPr/>
        </p:nvSpPr>
        <p:spPr bwMode="auto">
          <a:xfrm>
            <a:off x="179512" y="908720"/>
            <a:ext cx="8784976" cy="5478423"/>
          </a:xfrm>
          <a:prstGeom prst="rect">
            <a:avLst/>
          </a:prstGeom>
          <a:noFill/>
          <a:ln w="9525">
            <a:noFill/>
            <a:miter lim="800000"/>
            <a:headEnd/>
            <a:tailEnd/>
          </a:ln>
        </p:spPr>
        <p:txBody>
          <a:bodyPr wrap="square">
            <a:spAutoFit/>
          </a:bodyPr>
          <a:lstStyle/>
          <a:p>
            <a:pPr marL="342900" indent="-342900" algn="ctr">
              <a:spcBef>
                <a:spcPct val="50000"/>
              </a:spcBef>
            </a:pPr>
            <a:r>
              <a:rPr lang="en-GB" sz="2800" b="1" dirty="0" smtClean="0">
                <a:solidFill>
                  <a:srgbClr val="FFFF00"/>
                </a:solidFill>
              </a:rPr>
              <a:t>2. What </a:t>
            </a:r>
            <a:r>
              <a:rPr lang="en-GB" sz="2800" b="1" dirty="0">
                <a:solidFill>
                  <a:srgbClr val="FFFF00"/>
                </a:solidFill>
              </a:rPr>
              <a:t>is the force called that resists the forward motion of an aircraft?</a:t>
            </a:r>
          </a:p>
          <a:p>
            <a:pPr marL="342900" indent="-342900" algn="ctr">
              <a:spcBef>
                <a:spcPct val="50000"/>
              </a:spcBef>
            </a:pPr>
            <a:r>
              <a:rPr lang="en-GB" sz="2800" b="1" dirty="0">
                <a:solidFill>
                  <a:srgbClr val="FFFF00"/>
                </a:solidFill>
              </a:rPr>
              <a:t>Lift</a:t>
            </a:r>
          </a:p>
          <a:p>
            <a:pPr marL="342900" indent="-342900" algn="ctr">
              <a:spcBef>
                <a:spcPct val="50000"/>
              </a:spcBef>
            </a:pPr>
            <a:endParaRPr lang="en-GB" sz="2800" b="1" dirty="0">
              <a:solidFill>
                <a:srgbClr val="FFFF00"/>
              </a:solidFill>
            </a:endParaRPr>
          </a:p>
          <a:p>
            <a:pPr marL="342900" indent="-342900" algn="ctr">
              <a:spcBef>
                <a:spcPct val="50000"/>
              </a:spcBef>
            </a:pPr>
            <a:r>
              <a:rPr lang="en-GB" sz="2800" b="1" dirty="0">
                <a:solidFill>
                  <a:srgbClr val="FFFF00"/>
                </a:solidFill>
              </a:rPr>
              <a:t>Weight</a:t>
            </a:r>
          </a:p>
          <a:p>
            <a:pPr marL="342900" indent="-342900" algn="ctr">
              <a:spcBef>
                <a:spcPct val="50000"/>
              </a:spcBef>
            </a:pPr>
            <a:endParaRPr lang="en-GB" sz="2800" b="1" dirty="0">
              <a:solidFill>
                <a:srgbClr val="FFFF00"/>
              </a:solidFill>
            </a:endParaRPr>
          </a:p>
          <a:p>
            <a:pPr marL="342900" indent="-342900" algn="ctr">
              <a:spcBef>
                <a:spcPct val="50000"/>
              </a:spcBef>
            </a:pPr>
            <a:r>
              <a:rPr lang="en-GB" sz="2800" b="1" dirty="0">
                <a:solidFill>
                  <a:srgbClr val="FFFF00"/>
                </a:solidFill>
              </a:rPr>
              <a:t>Drag</a:t>
            </a:r>
          </a:p>
          <a:p>
            <a:pPr marL="342900" indent="-342900" algn="ctr">
              <a:spcBef>
                <a:spcPct val="50000"/>
              </a:spcBef>
            </a:pPr>
            <a:endParaRPr lang="en-GB" sz="2800" b="1" dirty="0">
              <a:solidFill>
                <a:srgbClr val="FFFF00"/>
              </a:solidFill>
            </a:endParaRPr>
          </a:p>
          <a:p>
            <a:pPr marL="342900" indent="-342900" algn="ctr">
              <a:spcBef>
                <a:spcPct val="50000"/>
              </a:spcBef>
            </a:pPr>
            <a:r>
              <a:rPr lang="en-GB" sz="2800" b="1" dirty="0">
                <a:solidFill>
                  <a:srgbClr val="FFFF00"/>
                </a:solidFill>
              </a:rPr>
              <a:t>Thrust</a:t>
            </a:r>
          </a:p>
        </p:txBody>
      </p:sp>
      <p:pic>
        <p:nvPicPr>
          <p:cNvPr id="52230" name="Picture 6" descr="tucano01"/>
          <p:cNvPicPr>
            <a:picLocks noChangeAspect="1" noChangeArrowheads="1"/>
          </p:cNvPicPr>
          <p:nvPr/>
        </p:nvPicPr>
        <p:blipFill>
          <a:blip r:embed="rId2" cstate="email"/>
          <a:srcRect/>
          <a:stretch>
            <a:fillRect/>
          </a:stretch>
        </p:blipFill>
        <p:spPr bwMode="auto">
          <a:xfrm>
            <a:off x="251520" y="2439364"/>
            <a:ext cx="3600400" cy="2699895"/>
          </a:xfrm>
          <a:prstGeom prst="rect">
            <a:avLst/>
          </a:prstGeom>
          <a:noFill/>
          <a:ln w="9525">
            <a:noFill/>
            <a:miter lim="800000"/>
            <a:headEnd/>
            <a:tailEnd/>
          </a:ln>
        </p:spPr>
      </p:pic>
      <p:pic>
        <p:nvPicPr>
          <p:cNvPr id="52231" name="Picture 7" descr="hawk06"/>
          <p:cNvPicPr>
            <a:picLocks noChangeAspect="1" noChangeArrowheads="1"/>
          </p:cNvPicPr>
          <p:nvPr/>
        </p:nvPicPr>
        <p:blipFill>
          <a:blip r:embed="rId3" cstate="email"/>
          <a:srcRect/>
          <a:stretch>
            <a:fillRect/>
          </a:stretch>
        </p:blipFill>
        <p:spPr bwMode="auto">
          <a:xfrm>
            <a:off x="5220072" y="2420888"/>
            <a:ext cx="3744912" cy="280828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dissolve">
                                      <p:cBhvr>
                                        <p:cTn id="7" dur="1000"/>
                                        <p:tgtEl>
                                          <p:spTgt spid="522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52227">
                                            <p:txEl>
                                              <p:pRg st="1" end="1"/>
                                            </p:txEl>
                                          </p:spTgt>
                                        </p:tgtEl>
                                        <p:attrNameLst>
                                          <p:attrName>style.visibility</p:attrName>
                                        </p:attrNameLst>
                                      </p:cBhvr>
                                      <p:to>
                                        <p:strVal val="visible"/>
                                      </p:to>
                                    </p:set>
                                    <p:anim calcmode="lin" valueType="num">
                                      <p:cBhvr additive="base">
                                        <p:cTn id="12" dur="1000" fill="hold"/>
                                        <p:tgtEl>
                                          <p:spTgt spid="52227">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522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52227">
                                            <p:txEl>
                                              <p:pRg st="3" end="3"/>
                                            </p:txEl>
                                          </p:spTgt>
                                        </p:tgtEl>
                                        <p:attrNameLst>
                                          <p:attrName>style.visibility</p:attrName>
                                        </p:attrNameLst>
                                      </p:cBhvr>
                                      <p:to>
                                        <p:strVal val="visible"/>
                                      </p:to>
                                    </p:set>
                                    <p:anim calcmode="lin" valueType="num">
                                      <p:cBhvr additive="base">
                                        <p:cTn id="18" dur="1000" fill="hold"/>
                                        <p:tgtEl>
                                          <p:spTgt spid="52227">
                                            <p:txEl>
                                              <p:pRg st="3" end="3"/>
                                            </p:txEl>
                                          </p:spTgt>
                                        </p:tgtEl>
                                        <p:attrNameLst>
                                          <p:attrName>ppt_x</p:attrName>
                                        </p:attrNameLst>
                                      </p:cBhvr>
                                      <p:tavLst>
                                        <p:tav tm="0">
                                          <p:val>
                                            <p:strVal val="1+#ppt_w/2"/>
                                          </p:val>
                                        </p:tav>
                                        <p:tav tm="100000">
                                          <p:val>
                                            <p:strVal val="#ppt_x"/>
                                          </p:val>
                                        </p:tav>
                                      </p:tavLst>
                                    </p:anim>
                                    <p:anim calcmode="lin" valueType="num">
                                      <p:cBhvr additive="base">
                                        <p:cTn id="19" dur="1000" fill="hold"/>
                                        <p:tgtEl>
                                          <p:spTgt spid="522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52227">
                                            <p:txEl>
                                              <p:pRg st="5" end="5"/>
                                            </p:txEl>
                                          </p:spTgt>
                                        </p:tgtEl>
                                        <p:attrNameLst>
                                          <p:attrName>style.visibility</p:attrName>
                                        </p:attrNameLst>
                                      </p:cBhvr>
                                      <p:to>
                                        <p:strVal val="visible"/>
                                      </p:to>
                                    </p:set>
                                    <p:anim calcmode="lin" valueType="num">
                                      <p:cBhvr additive="base">
                                        <p:cTn id="24" dur="1000" fill="hold"/>
                                        <p:tgtEl>
                                          <p:spTgt spid="52227">
                                            <p:txEl>
                                              <p:pRg st="5" end="5"/>
                                            </p:txEl>
                                          </p:spTgt>
                                        </p:tgtEl>
                                        <p:attrNameLst>
                                          <p:attrName>ppt_x</p:attrName>
                                        </p:attrNameLst>
                                      </p:cBhvr>
                                      <p:tavLst>
                                        <p:tav tm="0">
                                          <p:val>
                                            <p:strVal val="0-#ppt_w/2"/>
                                          </p:val>
                                        </p:tav>
                                        <p:tav tm="100000">
                                          <p:val>
                                            <p:strVal val="#ppt_x"/>
                                          </p:val>
                                        </p:tav>
                                      </p:tavLst>
                                    </p:anim>
                                    <p:anim calcmode="lin" valueType="num">
                                      <p:cBhvr additive="base">
                                        <p:cTn id="25" dur="1000" fill="hold"/>
                                        <p:tgtEl>
                                          <p:spTgt spid="5222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52227">
                                            <p:txEl>
                                              <p:pRg st="7" end="7"/>
                                            </p:txEl>
                                          </p:spTgt>
                                        </p:tgtEl>
                                        <p:attrNameLst>
                                          <p:attrName>style.visibility</p:attrName>
                                        </p:attrNameLst>
                                      </p:cBhvr>
                                      <p:to>
                                        <p:strVal val="visible"/>
                                      </p:to>
                                    </p:set>
                                    <p:anim calcmode="lin" valueType="num">
                                      <p:cBhvr additive="base">
                                        <p:cTn id="30" dur="1000" fill="hold"/>
                                        <p:tgtEl>
                                          <p:spTgt spid="52227">
                                            <p:txEl>
                                              <p:pRg st="7" end="7"/>
                                            </p:txEl>
                                          </p:spTgt>
                                        </p:tgtEl>
                                        <p:attrNameLst>
                                          <p:attrName>ppt_x</p:attrName>
                                        </p:attrNameLst>
                                      </p:cBhvr>
                                      <p:tavLst>
                                        <p:tav tm="0">
                                          <p:val>
                                            <p:strVal val="1+#ppt_w/2"/>
                                          </p:val>
                                        </p:tav>
                                        <p:tav tm="100000">
                                          <p:val>
                                            <p:strVal val="#ppt_x"/>
                                          </p:val>
                                        </p:tav>
                                      </p:tavLst>
                                    </p:anim>
                                    <p:anim calcmode="lin" valueType="num">
                                      <p:cBhvr additive="base">
                                        <p:cTn id="31" dur="1000" fill="hold"/>
                                        <p:tgtEl>
                                          <p:spTgt spid="5222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nodeType="clickEffect">
                                  <p:stCondLst>
                                    <p:cond delay="0"/>
                                  </p:stCondLst>
                                  <p:childTnLst>
                                    <p:animEffect transition="out" filter="fade">
                                      <p:cBhvr>
                                        <p:cTn id="35" dur="1000"/>
                                        <p:tgtEl>
                                          <p:spTgt spid="52227">
                                            <p:txEl>
                                              <p:pRg st="1" end="1"/>
                                            </p:txEl>
                                          </p:spTgt>
                                        </p:tgtEl>
                                      </p:cBhvr>
                                    </p:animEffect>
                                    <p:set>
                                      <p:cBhvr>
                                        <p:cTn id="36" dur="1" fill="hold">
                                          <p:stCondLst>
                                            <p:cond delay="999"/>
                                          </p:stCondLst>
                                        </p:cTn>
                                        <p:tgtEl>
                                          <p:spTgt spid="52227">
                                            <p:txEl>
                                              <p:pRg st="1" end="1"/>
                                            </p:txEl>
                                          </p:spTgt>
                                        </p:tgtEl>
                                        <p:attrNameLst>
                                          <p:attrName>style.visibility</p:attrName>
                                        </p:attrNameLst>
                                      </p:cBhvr>
                                      <p:to>
                                        <p:strVal val="hidden"/>
                                      </p:to>
                                    </p:set>
                                  </p:childTnLst>
                                </p:cTn>
                              </p:par>
                              <p:par>
                                <p:cTn id="37" presetID="10" presetClass="exit" presetSubtype="0" fill="hold" nodeType="withEffect">
                                  <p:stCondLst>
                                    <p:cond delay="0"/>
                                  </p:stCondLst>
                                  <p:childTnLst>
                                    <p:animEffect transition="out" filter="fade">
                                      <p:cBhvr>
                                        <p:cTn id="38" dur="1000"/>
                                        <p:tgtEl>
                                          <p:spTgt spid="52227">
                                            <p:txEl>
                                              <p:pRg st="3" end="3"/>
                                            </p:txEl>
                                          </p:spTgt>
                                        </p:tgtEl>
                                      </p:cBhvr>
                                    </p:animEffect>
                                    <p:set>
                                      <p:cBhvr>
                                        <p:cTn id="39" dur="1" fill="hold">
                                          <p:stCondLst>
                                            <p:cond delay="999"/>
                                          </p:stCondLst>
                                        </p:cTn>
                                        <p:tgtEl>
                                          <p:spTgt spid="52227">
                                            <p:txEl>
                                              <p:pRg st="3" end="3"/>
                                            </p:txEl>
                                          </p:spTgt>
                                        </p:tgtEl>
                                        <p:attrNameLst>
                                          <p:attrName>style.visibility</p:attrName>
                                        </p:attrNameLst>
                                      </p:cBhvr>
                                      <p:to>
                                        <p:strVal val="hidden"/>
                                      </p:to>
                                    </p:set>
                                  </p:childTnLst>
                                </p:cTn>
                              </p:par>
                              <p:par>
                                <p:cTn id="40" presetID="10" presetClass="exit" presetSubtype="0" fill="hold" nodeType="withEffect">
                                  <p:stCondLst>
                                    <p:cond delay="0"/>
                                  </p:stCondLst>
                                  <p:childTnLst>
                                    <p:animEffect transition="out" filter="fade">
                                      <p:cBhvr>
                                        <p:cTn id="41" dur="1000"/>
                                        <p:tgtEl>
                                          <p:spTgt spid="52227">
                                            <p:txEl>
                                              <p:pRg st="7" end="7"/>
                                            </p:txEl>
                                          </p:spTgt>
                                        </p:tgtEl>
                                      </p:cBhvr>
                                    </p:animEffect>
                                    <p:set>
                                      <p:cBhvr>
                                        <p:cTn id="42" dur="1" fill="hold">
                                          <p:stCondLst>
                                            <p:cond delay="999"/>
                                          </p:stCondLst>
                                        </p:cTn>
                                        <p:tgtEl>
                                          <p:spTgt spid="52227">
                                            <p:txEl>
                                              <p:pRg st="7" end="7"/>
                                            </p:txEl>
                                          </p:spTgt>
                                        </p:tgtEl>
                                        <p:attrNameLst>
                                          <p:attrName>style.visibility</p:attrName>
                                        </p:attrNameLst>
                                      </p:cBhvr>
                                      <p:to>
                                        <p:strVal val="hidden"/>
                                      </p:to>
                                    </p:set>
                                  </p:childTnLst>
                                </p:cTn>
                              </p:par>
                            </p:childTnLst>
                          </p:cTn>
                        </p:par>
                        <p:par>
                          <p:cTn id="43" fill="hold">
                            <p:stCondLst>
                              <p:cond delay="1000"/>
                            </p:stCondLst>
                            <p:childTnLst>
                              <p:par>
                                <p:cTn id="44" presetID="10" presetClass="entr" presetSubtype="0" fill="hold" nodeType="afterEffect">
                                  <p:stCondLst>
                                    <p:cond delay="0"/>
                                  </p:stCondLst>
                                  <p:childTnLst>
                                    <p:set>
                                      <p:cBhvr>
                                        <p:cTn id="45" dur="1" fill="hold">
                                          <p:stCondLst>
                                            <p:cond delay="0"/>
                                          </p:stCondLst>
                                        </p:cTn>
                                        <p:tgtEl>
                                          <p:spTgt spid="52230"/>
                                        </p:tgtEl>
                                        <p:attrNameLst>
                                          <p:attrName>style.visibility</p:attrName>
                                        </p:attrNameLst>
                                      </p:cBhvr>
                                      <p:to>
                                        <p:strVal val="visible"/>
                                      </p:to>
                                    </p:set>
                                    <p:animEffect transition="in" filter="fade">
                                      <p:cBhvr>
                                        <p:cTn id="46" dur="1000"/>
                                        <p:tgtEl>
                                          <p:spTgt spid="52230"/>
                                        </p:tgtEl>
                                      </p:cBhvr>
                                    </p:animEffect>
                                  </p:childTnLst>
                                </p:cTn>
                              </p:par>
                              <p:par>
                                <p:cTn id="47" presetID="10" presetClass="entr" presetSubtype="0" fill="hold" nodeType="withEffect">
                                  <p:stCondLst>
                                    <p:cond delay="0"/>
                                  </p:stCondLst>
                                  <p:childTnLst>
                                    <p:set>
                                      <p:cBhvr>
                                        <p:cTn id="48" dur="1" fill="hold">
                                          <p:stCondLst>
                                            <p:cond delay="0"/>
                                          </p:stCondLst>
                                        </p:cTn>
                                        <p:tgtEl>
                                          <p:spTgt spid="52231"/>
                                        </p:tgtEl>
                                        <p:attrNameLst>
                                          <p:attrName>style.visibility</p:attrName>
                                        </p:attrNameLst>
                                      </p:cBhvr>
                                      <p:to>
                                        <p:strVal val="visible"/>
                                      </p:to>
                                    </p:set>
                                    <p:animEffect transition="in" filter="fade">
                                      <p:cBhvr>
                                        <p:cTn id="49" dur="1000"/>
                                        <p:tgtEl>
                                          <p:spTgt spid="52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Text Box 3"/>
          <p:cNvSpPr txBox="1">
            <a:spLocks noChangeArrowheads="1"/>
          </p:cNvSpPr>
          <p:nvPr/>
        </p:nvSpPr>
        <p:spPr bwMode="auto">
          <a:xfrm>
            <a:off x="395536" y="836712"/>
            <a:ext cx="8280400" cy="5478423"/>
          </a:xfrm>
          <a:prstGeom prst="rect">
            <a:avLst/>
          </a:prstGeom>
          <a:noFill/>
          <a:ln w="9525">
            <a:noFill/>
            <a:miter lim="800000"/>
            <a:headEnd/>
            <a:tailEnd/>
          </a:ln>
        </p:spPr>
        <p:txBody>
          <a:bodyPr>
            <a:spAutoFit/>
          </a:bodyPr>
          <a:lstStyle/>
          <a:p>
            <a:pPr marL="342900" indent="-342900" algn="ctr">
              <a:spcBef>
                <a:spcPct val="50000"/>
              </a:spcBef>
            </a:pPr>
            <a:r>
              <a:rPr lang="en-GB" sz="2800" b="1" dirty="0" smtClean="0">
                <a:solidFill>
                  <a:srgbClr val="FFFF00"/>
                </a:solidFill>
              </a:rPr>
              <a:t>3. If </a:t>
            </a:r>
            <a:r>
              <a:rPr lang="en-GB" sz="2800" b="1" dirty="0">
                <a:solidFill>
                  <a:srgbClr val="FFFF00"/>
                </a:solidFill>
              </a:rPr>
              <a:t>you speed is doubled, by how much would the </a:t>
            </a:r>
            <a:r>
              <a:rPr lang="en-GB" sz="2800" b="1" dirty="0" smtClean="0">
                <a:solidFill>
                  <a:srgbClr val="FFFF00"/>
                </a:solidFill>
              </a:rPr>
              <a:t>drag </a:t>
            </a:r>
            <a:r>
              <a:rPr lang="en-GB" sz="2800" b="1" dirty="0">
                <a:solidFill>
                  <a:srgbClr val="FFFF00"/>
                </a:solidFill>
              </a:rPr>
              <a:t>be increased?</a:t>
            </a:r>
          </a:p>
          <a:p>
            <a:pPr marL="342900" indent="-342900" algn="ctr">
              <a:spcBef>
                <a:spcPct val="50000"/>
              </a:spcBef>
            </a:pPr>
            <a:r>
              <a:rPr lang="en-GB" sz="2800" b="1" dirty="0">
                <a:solidFill>
                  <a:srgbClr val="FFFF00"/>
                </a:solidFill>
              </a:rPr>
              <a:t>x2</a:t>
            </a:r>
          </a:p>
          <a:p>
            <a:pPr marL="342900" indent="-342900" algn="ctr">
              <a:spcBef>
                <a:spcPct val="50000"/>
              </a:spcBef>
            </a:pPr>
            <a:endParaRPr lang="en-GB" sz="2800" b="1" dirty="0">
              <a:solidFill>
                <a:srgbClr val="FFFF00"/>
              </a:solidFill>
            </a:endParaRPr>
          </a:p>
          <a:p>
            <a:pPr marL="342900" indent="-342900" algn="ctr">
              <a:spcBef>
                <a:spcPct val="50000"/>
              </a:spcBef>
            </a:pPr>
            <a:r>
              <a:rPr lang="en-GB" sz="2800" b="1" dirty="0">
                <a:solidFill>
                  <a:srgbClr val="FFFF00"/>
                </a:solidFill>
              </a:rPr>
              <a:t>x4</a:t>
            </a:r>
          </a:p>
          <a:p>
            <a:pPr marL="342900" indent="-342900" algn="ctr">
              <a:spcBef>
                <a:spcPct val="50000"/>
              </a:spcBef>
            </a:pPr>
            <a:endParaRPr lang="en-GB" sz="2800" b="1" dirty="0">
              <a:solidFill>
                <a:srgbClr val="FFFF00"/>
              </a:solidFill>
            </a:endParaRPr>
          </a:p>
          <a:p>
            <a:pPr marL="342900" indent="-342900" algn="ctr">
              <a:spcBef>
                <a:spcPct val="50000"/>
              </a:spcBef>
            </a:pPr>
            <a:r>
              <a:rPr lang="en-GB" sz="2800" b="1" dirty="0">
                <a:solidFill>
                  <a:srgbClr val="FFFF00"/>
                </a:solidFill>
              </a:rPr>
              <a:t>x6</a:t>
            </a:r>
          </a:p>
          <a:p>
            <a:pPr marL="342900" indent="-342900" algn="ctr">
              <a:spcBef>
                <a:spcPct val="50000"/>
              </a:spcBef>
            </a:pPr>
            <a:endParaRPr lang="en-GB" sz="2800" b="1" dirty="0">
              <a:solidFill>
                <a:srgbClr val="FFFF00"/>
              </a:solidFill>
            </a:endParaRPr>
          </a:p>
          <a:p>
            <a:pPr marL="342900" indent="-342900" algn="ctr">
              <a:spcBef>
                <a:spcPct val="50000"/>
              </a:spcBef>
            </a:pPr>
            <a:r>
              <a:rPr lang="en-GB" sz="2800" b="1" dirty="0">
                <a:solidFill>
                  <a:srgbClr val="FFFF00"/>
                </a:solidFill>
              </a:rPr>
              <a:t>x8</a:t>
            </a:r>
          </a:p>
        </p:txBody>
      </p:sp>
      <p:pic>
        <p:nvPicPr>
          <p:cNvPr id="53256" name="Picture 8" descr="Eurofighter High Res"/>
          <p:cNvPicPr>
            <a:picLocks noChangeAspect="1" noChangeArrowheads="1"/>
          </p:cNvPicPr>
          <p:nvPr/>
        </p:nvPicPr>
        <p:blipFill>
          <a:blip r:embed="rId2" cstate="email"/>
          <a:srcRect/>
          <a:stretch>
            <a:fillRect/>
          </a:stretch>
        </p:blipFill>
        <p:spPr bwMode="auto">
          <a:xfrm>
            <a:off x="5292080" y="2060848"/>
            <a:ext cx="3529013" cy="3529013"/>
          </a:xfrm>
          <a:prstGeom prst="rect">
            <a:avLst/>
          </a:prstGeom>
          <a:noFill/>
          <a:ln w="9525">
            <a:noFill/>
            <a:miter lim="800000"/>
            <a:headEnd/>
            <a:tailEnd/>
          </a:ln>
        </p:spPr>
      </p:pic>
      <p:pic>
        <p:nvPicPr>
          <p:cNvPr id="53257" name="Picture 9" descr="Catting%20a%20Ford"/>
          <p:cNvPicPr>
            <a:picLocks noChangeAspect="1" noChangeArrowheads="1"/>
          </p:cNvPicPr>
          <p:nvPr/>
        </p:nvPicPr>
        <p:blipFill>
          <a:blip r:embed="rId3" cstate="email"/>
          <a:srcRect/>
          <a:stretch>
            <a:fillRect/>
          </a:stretch>
        </p:blipFill>
        <p:spPr bwMode="auto">
          <a:xfrm>
            <a:off x="251520" y="2276872"/>
            <a:ext cx="3744913" cy="31242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dissolve">
                                      <p:cBhvr>
                                        <p:cTn id="7" dur="1000"/>
                                        <p:tgtEl>
                                          <p:spTgt spid="532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53251">
                                            <p:txEl>
                                              <p:pRg st="1" end="1"/>
                                            </p:txEl>
                                          </p:spTgt>
                                        </p:tgtEl>
                                        <p:attrNameLst>
                                          <p:attrName>style.visibility</p:attrName>
                                        </p:attrNameLst>
                                      </p:cBhvr>
                                      <p:to>
                                        <p:strVal val="visible"/>
                                      </p:to>
                                    </p:set>
                                    <p:anim calcmode="lin" valueType="num">
                                      <p:cBhvr additive="base">
                                        <p:cTn id="12" dur="1000" fill="hold"/>
                                        <p:tgtEl>
                                          <p:spTgt spid="53251">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532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53251">
                                            <p:txEl>
                                              <p:pRg st="3" end="3"/>
                                            </p:txEl>
                                          </p:spTgt>
                                        </p:tgtEl>
                                        <p:attrNameLst>
                                          <p:attrName>style.visibility</p:attrName>
                                        </p:attrNameLst>
                                      </p:cBhvr>
                                      <p:to>
                                        <p:strVal val="visible"/>
                                      </p:to>
                                    </p:set>
                                    <p:anim calcmode="lin" valueType="num">
                                      <p:cBhvr additive="base">
                                        <p:cTn id="18" dur="1000" fill="hold"/>
                                        <p:tgtEl>
                                          <p:spTgt spid="53251">
                                            <p:txEl>
                                              <p:pRg st="3" end="3"/>
                                            </p:txEl>
                                          </p:spTgt>
                                        </p:tgtEl>
                                        <p:attrNameLst>
                                          <p:attrName>ppt_x</p:attrName>
                                        </p:attrNameLst>
                                      </p:cBhvr>
                                      <p:tavLst>
                                        <p:tav tm="0">
                                          <p:val>
                                            <p:strVal val="1+#ppt_w/2"/>
                                          </p:val>
                                        </p:tav>
                                        <p:tav tm="100000">
                                          <p:val>
                                            <p:strVal val="#ppt_x"/>
                                          </p:val>
                                        </p:tav>
                                      </p:tavLst>
                                    </p:anim>
                                    <p:anim calcmode="lin" valueType="num">
                                      <p:cBhvr additive="base">
                                        <p:cTn id="19" dur="1000" fill="hold"/>
                                        <p:tgtEl>
                                          <p:spTgt spid="532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53251">
                                            <p:txEl>
                                              <p:pRg st="5" end="5"/>
                                            </p:txEl>
                                          </p:spTgt>
                                        </p:tgtEl>
                                        <p:attrNameLst>
                                          <p:attrName>style.visibility</p:attrName>
                                        </p:attrNameLst>
                                      </p:cBhvr>
                                      <p:to>
                                        <p:strVal val="visible"/>
                                      </p:to>
                                    </p:set>
                                    <p:anim calcmode="lin" valueType="num">
                                      <p:cBhvr additive="base">
                                        <p:cTn id="24" dur="1000" fill="hold"/>
                                        <p:tgtEl>
                                          <p:spTgt spid="53251">
                                            <p:txEl>
                                              <p:pRg st="5" end="5"/>
                                            </p:txEl>
                                          </p:spTgt>
                                        </p:tgtEl>
                                        <p:attrNameLst>
                                          <p:attrName>ppt_x</p:attrName>
                                        </p:attrNameLst>
                                      </p:cBhvr>
                                      <p:tavLst>
                                        <p:tav tm="0">
                                          <p:val>
                                            <p:strVal val="0-#ppt_w/2"/>
                                          </p:val>
                                        </p:tav>
                                        <p:tav tm="100000">
                                          <p:val>
                                            <p:strVal val="#ppt_x"/>
                                          </p:val>
                                        </p:tav>
                                      </p:tavLst>
                                    </p:anim>
                                    <p:anim calcmode="lin" valueType="num">
                                      <p:cBhvr additive="base">
                                        <p:cTn id="25" dur="1000" fill="hold"/>
                                        <p:tgtEl>
                                          <p:spTgt spid="5325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53251">
                                            <p:txEl>
                                              <p:pRg st="7" end="7"/>
                                            </p:txEl>
                                          </p:spTgt>
                                        </p:tgtEl>
                                        <p:attrNameLst>
                                          <p:attrName>style.visibility</p:attrName>
                                        </p:attrNameLst>
                                      </p:cBhvr>
                                      <p:to>
                                        <p:strVal val="visible"/>
                                      </p:to>
                                    </p:set>
                                    <p:anim calcmode="lin" valueType="num">
                                      <p:cBhvr additive="base">
                                        <p:cTn id="30" dur="1000" fill="hold"/>
                                        <p:tgtEl>
                                          <p:spTgt spid="53251">
                                            <p:txEl>
                                              <p:pRg st="7" end="7"/>
                                            </p:txEl>
                                          </p:spTgt>
                                        </p:tgtEl>
                                        <p:attrNameLst>
                                          <p:attrName>ppt_x</p:attrName>
                                        </p:attrNameLst>
                                      </p:cBhvr>
                                      <p:tavLst>
                                        <p:tav tm="0">
                                          <p:val>
                                            <p:strVal val="1+#ppt_w/2"/>
                                          </p:val>
                                        </p:tav>
                                        <p:tav tm="100000">
                                          <p:val>
                                            <p:strVal val="#ppt_x"/>
                                          </p:val>
                                        </p:tav>
                                      </p:tavLst>
                                    </p:anim>
                                    <p:anim calcmode="lin" valueType="num">
                                      <p:cBhvr additive="base">
                                        <p:cTn id="31" dur="1000" fill="hold"/>
                                        <p:tgtEl>
                                          <p:spTgt spid="5325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nodeType="clickEffect">
                                  <p:stCondLst>
                                    <p:cond delay="0"/>
                                  </p:stCondLst>
                                  <p:childTnLst>
                                    <p:animEffect transition="out" filter="fade">
                                      <p:cBhvr>
                                        <p:cTn id="35" dur="1000"/>
                                        <p:tgtEl>
                                          <p:spTgt spid="53251">
                                            <p:txEl>
                                              <p:pRg st="1" end="1"/>
                                            </p:txEl>
                                          </p:spTgt>
                                        </p:tgtEl>
                                      </p:cBhvr>
                                    </p:animEffect>
                                    <p:set>
                                      <p:cBhvr>
                                        <p:cTn id="36" dur="1" fill="hold">
                                          <p:stCondLst>
                                            <p:cond delay="999"/>
                                          </p:stCondLst>
                                        </p:cTn>
                                        <p:tgtEl>
                                          <p:spTgt spid="53251">
                                            <p:txEl>
                                              <p:pRg st="1" end="1"/>
                                            </p:txEl>
                                          </p:spTgt>
                                        </p:tgtEl>
                                        <p:attrNameLst>
                                          <p:attrName>style.visibility</p:attrName>
                                        </p:attrNameLst>
                                      </p:cBhvr>
                                      <p:to>
                                        <p:strVal val="hidden"/>
                                      </p:to>
                                    </p:set>
                                  </p:childTnLst>
                                </p:cTn>
                              </p:par>
                              <p:par>
                                <p:cTn id="37" presetID="10" presetClass="exit" presetSubtype="0" fill="hold" nodeType="withEffect">
                                  <p:stCondLst>
                                    <p:cond delay="0"/>
                                  </p:stCondLst>
                                  <p:childTnLst>
                                    <p:animEffect transition="out" filter="fade">
                                      <p:cBhvr>
                                        <p:cTn id="38" dur="1000"/>
                                        <p:tgtEl>
                                          <p:spTgt spid="53251">
                                            <p:txEl>
                                              <p:pRg st="5" end="5"/>
                                            </p:txEl>
                                          </p:spTgt>
                                        </p:tgtEl>
                                      </p:cBhvr>
                                    </p:animEffect>
                                    <p:set>
                                      <p:cBhvr>
                                        <p:cTn id="39" dur="1" fill="hold">
                                          <p:stCondLst>
                                            <p:cond delay="999"/>
                                          </p:stCondLst>
                                        </p:cTn>
                                        <p:tgtEl>
                                          <p:spTgt spid="53251">
                                            <p:txEl>
                                              <p:pRg st="5" end="5"/>
                                            </p:txEl>
                                          </p:spTgt>
                                        </p:tgtEl>
                                        <p:attrNameLst>
                                          <p:attrName>style.visibility</p:attrName>
                                        </p:attrNameLst>
                                      </p:cBhvr>
                                      <p:to>
                                        <p:strVal val="hidden"/>
                                      </p:to>
                                    </p:set>
                                  </p:childTnLst>
                                </p:cTn>
                              </p:par>
                              <p:par>
                                <p:cTn id="40" presetID="10" presetClass="exit" presetSubtype="0" fill="hold" nodeType="withEffect">
                                  <p:stCondLst>
                                    <p:cond delay="0"/>
                                  </p:stCondLst>
                                  <p:childTnLst>
                                    <p:animEffect transition="out" filter="fade">
                                      <p:cBhvr>
                                        <p:cTn id="41" dur="1000"/>
                                        <p:tgtEl>
                                          <p:spTgt spid="53251">
                                            <p:txEl>
                                              <p:pRg st="7" end="7"/>
                                            </p:txEl>
                                          </p:spTgt>
                                        </p:tgtEl>
                                      </p:cBhvr>
                                    </p:animEffect>
                                    <p:set>
                                      <p:cBhvr>
                                        <p:cTn id="42" dur="1" fill="hold">
                                          <p:stCondLst>
                                            <p:cond delay="999"/>
                                          </p:stCondLst>
                                        </p:cTn>
                                        <p:tgtEl>
                                          <p:spTgt spid="53251">
                                            <p:txEl>
                                              <p:pRg st="7" end="7"/>
                                            </p:txEl>
                                          </p:spTgt>
                                        </p:tgtEl>
                                        <p:attrNameLst>
                                          <p:attrName>style.visibility</p:attrName>
                                        </p:attrNameLst>
                                      </p:cBhvr>
                                      <p:to>
                                        <p:strVal val="hidden"/>
                                      </p:to>
                                    </p:set>
                                  </p:childTnLst>
                                </p:cTn>
                              </p:par>
                            </p:childTnLst>
                          </p:cTn>
                        </p:par>
                        <p:par>
                          <p:cTn id="43" fill="hold">
                            <p:stCondLst>
                              <p:cond delay="1000"/>
                            </p:stCondLst>
                            <p:childTnLst>
                              <p:par>
                                <p:cTn id="44" presetID="10" presetClass="entr" presetSubtype="0" fill="hold" nodeType="afterEffect">
                                  <p:stCondLst>
                                    <p:cond delay="0"/>
                                  </p:stCondLst>
                                  <p:childTnLst>
                                    <p:set>
                                      <p:cBhvr>
                                        <p:cTn id="45" dur="1" fill="hold">
                                          <p:stCondLst>
                                            <p:cond delay="0"/>
                                          </p:stCondLst>
                                        </p:cTn>
                                        <p:tgtEl>
                                          <p:spTgt spid="53257"/>
                                        </p:tgtEl>
                                        <p:attrNameLst>
                                          <p:attrName>style.visibility</p:attrName>
                                        </p:attrNameLst>
                                      </p:cBhvr>
                                      <p:to>
                                        <p:strVal val="visible"/>
                                      </p:to>
                                    </p:set>
                                    <p:animEffect transition="in" filter="fade">
                                      <p:cBhvr>
                                        <p:cTn id="46" dur="1000"/>
                                        <p:tgtEl>
                                          <p:spTgt spid="53257"/>
                                        </p:tgtEl>
                                      </p:cBhvr>
                                    </p:animEffect>
                                  </p:childTnLst>
                                </p:cTn>
                              </p:par>
                              <p:par>
                                <p:cTn id="47" presetID="10" presetClass="entr" presetSubtype="0" fill="hold" nodeType="withEffect">
                                  <p:stCondLst>
                                    <p:cond delay="0"/>
                                  </p:stCondLst>
                                  <p:childTnLst>
                                    <p:set>
                                      <p:cBhvr>
                                        <p:cTn id="48" dur="1" fill="hold">
                                          <p:stCondLst>
                                            <p:cond delay="0"/>
                                          </p:stCondLst>
                                        </p:cTn>
                                        <p:tgtEl>
                                          <p:spTgt spid="53256"/>
                                        </p:tgtEl>
                                        <p:attrNameLst>
                                          <p:attrName>style.visibility</p:attrName>
                                        </p:attrNameLst>
                                      </p:cBhvr>
                                      <p:to>
                                        <p:strVal val="visible"/>
                                      </p:to>
                                    </p:set>
                                    <p:animEffect transition="in" filter="fade">
                                      <p:cBhvr>
                                        <p:cTn id="49" dur="1000"/>
                                        <p:tgtEl>
                                          <p:spTgt spid="532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Text Box 3"/>
          <p:cNvSpPr txBox="1">
            <a:spLocks noChangeArrowheads="1"/>
          </p:cNvSpPr>
          <p:nvPr/>
        </p:nvSpPr>
        <p:spPr bwMode="auto">
          <a:xfrm>
            <a:off x="395536" y="548680"/>
            <a:ext cx="8280400" cy="5693866"/>
          </a:xfrm>
          <a:prstGeom prst="rect">
            <a:avLst/>
          </a:prstGeom>
          <a:noFill/>
          <a:ln w="9525">
            <a:noFill/>
            <a:miter lim="800000"/>
            <a:headEnd/>
            <a:tailEnd/>
          </a:ln>
        </p:spPr>
        <p:txBody>
          <a:bodyPr>
            <a:spAutoFit/>
          </a:bodyPr>
          <a:lstStyle/>
          <a:p>
            <a:pPr marL="342900" indent="-342900" algn="ctr">
              <a:spcBef>
                <a:spcPct val="50000"/>
              </a:spcBef>
            </a:pPr>
            <a:r>
              <a:rPr lang="en-GB" sz="2800" b="1" dirty="0" smtClean="0">
                <a:solidFill>
                  <a:srgbClr val="FFFF00"/>
                </a:solidFill>
              </a:rPr>
              <a:t>4. If </a:t>
            </a:r>
            <a:r>
              <a:rPr lang="en-GB" sz="2800" b="1" dirty="0">
                <a:solidFill>
                  <a:srgbClr val="FFFF00"/>
                </a:solidFill>
              </a:rPr>
              <a:t>Thrust = Drag and Lift = Weight</a:t>
            </a:r>
          </a:p>
          <a:p>
            <a:pPr marL="342900" indent="-342900" algn="ctr">
              <a:spcBef>
                <a:spcPct val="50000"/>
              </a:spcBef>
            </a:pPr>
            <a:r>
              <a:rPr lang="en-GB" sz="2800" b="1" dirty="0">
                <a:solidFill>
                  <a:srgbClr val="FFFF00"/>
                </a:solidFill>
              </a:rPr>
              <a:t>then the aircraft is:</a:t>
            </a:r>
          </a:p>
          <a:p>
            <a:pPr marL="342900" indent="-342900" algn="ctr">
              <a:spcBef>
                <a:spcPct val="50000"/>
              </a:spcBef>
            </a:pPr>
            <a:r>
              <a:rPr lang="en-GB" sz="2800" b="1" dirty="0">
                <a:solidFill>
                  <a:srgbClr val="FFFF00"/>
                </a:solidFill>
              </a:rPr>
              <a:t>Climbing</a:t>
            </a:r>
          </a:p>
          <a:p>
            <a:pPr marL="342900" indent="-342900" algn="ctr">
              <a:spcBef>
                <a:spcPct val="50000"/>
              </a:spcBef>
            </a:pPr>
            <a:endParaRPr lang="en-GB" sz="2800" b="1" dirty="0">
              <a:solidFill>
                <a:srgbClr val="FFFF00"/>
              </a:solidFill>
            </a:endParaRPr>
          </a:p>
          <a:p>
            <a:pPr marL="342900" indent="-342900" algn="ctr">
              <a:spcBef>
                <a:spcPct val="50000"/>
              </a:spcBef>
            </a:pPr>
            <a:r>
              <a:rPr lang="en-GB" sz="2800" b="1" dirty="0">
                <a:solidFill>
                  <a:srgbClr val="FFFF00"/>
                </a:solidFill>
              </a:rPr>
              <a:t>Flying </a:t>
            </a:r>
            <a:r>
              <a:rPr lang="en-GB" sz="2800" b="1" dirty="0" smtClean="0">
                <a:solidFill>
                  <a:srgbClr val="FFFF00"/>
                </a:solidFill>
              </a:rPr>
              <a:t>straight and level </a:t>
            </a:r>
            <a:r>
              <a:rPr lang="en-GB" sz="2800" b="1" dirty="0">
                <a:solidFill>
                  <a:srgbClr val="FFFF00"/>
                </a:solidFill>
              </a:rPr>
              <a:t>and </a:t>
            </a:r>
            <a:r>
              <a:rPr lang="en-GB" sz="2800" b="1" dirty="0" smtClean="0">
                <a:solidFill>
                  <a:srgbClr val="FFFF00"/>
                </a:solidFill>
              </a:rPr>
              <a:t>accelerating</a:t>
            </a:r>
            <a:endParaRPr lang="en-GB" sz="2800" b="1" dirty="0">
              <a:solidFill>
                <a:srgbClr val="FFFF00"/>
              </a:solidFill>
            </a:endParaRPr>
          </a:p>
          <a:p>
            <a:pPr marL="342900" indent="-342900" algn="ctr">
              <a:spcBef>
                <a:spcPct val="50000"/>
              </a:spcBef>
            </a:pPr>
            <a:endParaRPr lang="en-GB" sz="2800" b="1" dirty="0">
              <a:solidFill>
                <a:srgbClr val="FFFF00"/>
              </a:solidFill>
            </a:endParaRPr>
          </a:p>
          <a:p>
            <a:pPr marL="342900" indent="-342900" algn="ctr">
              <a:spcBef>
                <a:spcPct val="50000"/>
              </a:spcBef>
            </a:pPr>
            <a:r>
              <a:rPr lang="en-GB" sz="2800" b="1" dirty="0">
                <a:solidFill>
                  <a:srgbClr val="FFFF00"/>
                </a:solidFill>
              </a:rPr>
              <a:t>Flying </a:t>
            </a:r>
            <a:r>
              <a:rPr lang="en-GB" sz="2800" b="1" dirty="0" smtClean="0">
                <a:solidFill>
                  <a:srgbClr val="FFFF00"/>
                </a:solidFill>
              </a:rPr>
              <a:t>straight and level </a:t>
            </a:r>
            <a:r>
              <a:rPr lang="en-GB" sz="2800" b="1" dirty="0">
                <a:solidFill>
                  <a:srgbClr val="FFFF00"/>
                </a:solidFill>
              </a:rPr>
              <a:t>and </a:t>
            </a:r>
            <a:r>
              <a:rPr lang="en-GB" sz="2800" b="1" dirty="0" smtClean="0">
                <a:solidFill>
                  <a:srgbClr val="FFFF00"/>
                </a:solidFill>
              </a:rPr>
              <a:t>decelerating</a:t>
            </a:r>
            <a:endParaRPr lang="en-GB" sz="2800" b="1" dirty="0">
              <a:solidFill>
                <a:srgbClr val="FFFF00"/>
              </a:solidFill>
            </a:endParaRPr>
          </a:p>
          <a:p>
            <a:pPr marL="342900" indent="-342900" algn="ctr">
              <a:spcBef>
                <a:spcPct val="50000"/>
              </a:spcBef>
            </a:pPr>
            <a:endParaRPr lang="en-GB" sz="2800" b="1" dirty="0">
              <a:solidFill>
                <a:srgbClr val="FFFF00"/>
              </a:solidFill>
            </a:endParaRPr>
          </a:p>
          <a:p>
            <a:pPr marL="342900" indent="-342900" algn="ctr">
              <a:spcBef>
                <a:spcPct val="50000"/>
              </a:spcBef>
            </a:pPr>
            <a:r>
              <a:rPr lang="en-GB" sz="2800" b="1" dirty="0">
                <a:solidFill>
                  <a:srgbClr val="FFFF00"/>
                </a:solidFill>
              </a:rPr>
              <a:t>Flying </a:t>
            </a:r>
            <a:r>
              <a:rPr lang="en-GB" sz="2800" b="1" dirty="0" smtClean="0">
                <a:solidFill>
                  <a:srgbClr val="FFFF00"/>
                </a:solidFill>
              </a:rPr>
              <a:t>straight and level </a:t>
            </a:r>
            <a:r>
              <a:rPr lang="en-GB" sz="2800" b="1" dirty="0">
                <a:solidFill>
                  <a:srgbClr val="FFFF00"/>
                </a:solidFill>
              </a:rPr>
              <a:t>at </a:t>
            </a:r>
            <a:r>
              <a:rPr lang="en-GB" sz="2800" b="1" dirty="0" smtClean="0">
                <a:solidFill>
                  <a:srgbClr val="FFFF00"/>
                </a:solidFill>
              </a:rPr>
              <a:t>a constant speed</a:t>
            </a:r>
            <a:endParaRPr lang="en-GB" sz="2800" b="1" dirty="0">
              <a:solidFill>
                <a:srgbClr val="FFFF00"/>
              </a:solidFill>
            </a:endParaRPr>
          </a:p>
        </p:txBody>
      </p:sp>
      <p:pic>
        <p:nvPicPr>
          <p:cNvPr id="57350" name="Picture 6" descr="TRISTAR"/>
          <p:cNvPicPr>
            <a:picLocks noChangeAspect="1" noChangeArrowheads="1"/>
          </p:cNvPicPr>
          <p:nvPr/>
        </p:nvPicPr>
        <p:blipFill>
          <a:blip r:embed="rId2" cstate="print"/>
          <a:srcRect/>
          <a:stretch>
            <a:fillRect/>
          </a:stretch>
        </p:blipFill>
        <p:spPr bwMode="auto">
          <a:xfrm>
            <a:off x="5148064" y="2420888"/>
            <a:ext cx="3744912" cy="2943225"/>
          </a:xfrm>
          <a:prstGeom prst="rect">
            <a:avLst/>
          </a:prstGeom>
          <a:noFill/>
          <a:ln w="9525">
            <a:noFill/>
            <a:miter lim="800000"/>
            <a:headEnd/>
            <a:tailEnd/>
          </a:ln>
        </p:spPr>
      </p:pic>
      <p:pic>
        <p:nvPicPr>
          <p:cNvPr id="57351" name="Picture 7" descr="PUMA_T~1"/>
          <p:cNvPicPr>
            <a:picLocks noChangeAspect="1" noChangeArrowheads="1"/>
          </p:cNvPicPr>
          <p:nvPr/>
        </p:nvPicPr>
        <p:blipFill>
          <a:blip r:embed="rId3" cstate="print"/>
          <a:srcRect/>
          <a:stretch>
            <a:fillRect/>
          </a:stretch>
        </p:blipFill>
        <p:spPr bwMode="auto">
          <a:xfrm>
            <a:off x="611560" y="2276872"/>
            <a:ext cx="3529012" cy="332105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dissolve">
                                      <p:cBhvr>
                                        <p:cTn id="7" dur="1000"/>
                                        <p:tgtEl>
                                          <p:spTgt spid="57347">
                                            <p:txEl>
                                              <p:pRg st="0" end="0"/>
                                            </p:txEl>
                                          </p:spTgt>
                                        </p:tgtEl>
                                      </p:cBhvr>
                                    </p:animEffect>
                                  </p:childTnLst>
                                </p:cTn>
                              </p:par>
                            </p:childTnLst>
                          </p:cTn>
                        </p:par>
                        <p:par>
                          <p:cTn id="8" fill="hold">
                            <p:stCondLst>
                              <p:cond delay="1000"/>
                            </p:stCondLst>
                            <p:childTnLst>
                              <p:par>
                                <p:cTn id="9" presetID="9" presetClass="entr" presetSubtype="0" fill="hold" nodeType="afterEffect">
                                  <p:stCondLst>
                                    <p:cond delay="0"/>
                                  </p:stCondLst>
                                  <p:childTnLst>
                                    <p:set>
                                      <p:cBhvr>
                                        <p:cTn id="10" dur="1" fill="hold">
                                          <p:stCondLst>
                                            <p:cond delay="0"/>
                                          </p:stCondLst>
                                        </p:cTn>
                                        <p:tgtEl>
                                          <p:spTgt spid="57347">
                                            <p:txEl>
                                              <p:pRg st="1" end="1"/>
                                            </p:txEl>
                                          </p:spTgt>
                                        </p:tgtEl>
                                        <p:attrNameLst>
                                          <p:attrName>style.visibility</p:attrName>
                                        </p:attrNameLst>
                                      </p:cBhvr>
                                      <p:to>
                                        <p:strVal val="visible"/>
                                      </p:to>
                                    </p:set>
                                    <p:animEffect transition="in" filter="dissolve">
                                      <p:cBhvr>
                                        <p:cTn id="11" dur="1000"/>
                                        <p:tgtEl>
                                          <p:spTgt spid="57347">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2" fill="hold" nodeType="clickEffect">
                                  <p:stCondLst>
                                    <p:cond delay="0"/>
                                  </p:stCondLst>
                                  <p:childTnLst>
                                    <p:set>
                                      <p:cBhvr>
                                        <p:cTn id="15" dur="1" fill="hold">
                                          <p:stCondLst>
                                            <p:cond delay="0"/>
                                          </p:stCondLst>
                                        </p:cTn>
                                        <p:tgtEl>
                                          <p:spTgt spid="57347">
                                            <p:txEl>
                                              <p:pRg st="2" end="2"/>
                                            </p:txEl>
                                          </p:spTgt>
                                        </p:tgtEl>
                                        <p:attrNameLst>
                                          <p:attrName>style.visibility</p:attrName>
                                        </p:attrNameLst>
                                      </p:cBhvr>
                                      <p:to>
                                        <p:strVal val="visible"/>
                                      </p:to>
                                    </p:set>
                                    <p:anim calcmode="lin" valueType="num">
                                      <p:cBhvr additive="base">
                                        <p:cTn id="16" dur="1000" fill="hold"/>
                                        <p:tgtEl>
                                          <p:spTgt spid="57347">
                                            <p:txEl>
                                              <p:pRg st="2" end="2"/>
                                            </p:txEl>
                                          </p:spTgt>
                                        </p:tgtEl>
                                        <p:attrNameLst>
                                          <p:attrName>ppt_x</p:attrName>
                                        </p:attrNameLst>
                                      </p:cBhvr>
                                      <p:tavLst>
                                        <p:tav tm="0">
                                          <p:val>
                                            <p:strVal val="1+#ppt_w/2"/>
                                          </p:val>
                                        </p:tav>
                                        <p:tav tm="100000">
                                          <p:val>
                                            <p:strVal val="#ppt_x"/>
                                          </p:val>
                                        </p:tav>
                                      </p:tavLst>
                                    </p:anim>
                                    <p:anim calcmode="lin" valueType="num">
                                      <p:cBhvr additive="base">
                                        <p:cTn id="17" dur="1000" fill="hold"/>
                                        <p:tgtEl>
                                          <p:spTgt spid="573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2" fill="hold" nodeType="clickEffect">
                                  <p:stCondLst>
                                    <p:cond delay="0"/>
                                  </p:stCondLst>
                                  <p:childTnLst>
                                    <p:set>
                                      <p:cBhvr>
                                        <p:cTn id="21" dur="1" fill="hold">
                                          <p:stCondLst>
                                            <p:cond delay="0"/>
                                          </p:stCondLst>
                                        </p:cTn>
                                        <p:tgtEl>
                                          <p:spTgt spid="57347">
                                            <p:txEl>
                                              <p:pRg st="4" end="4"/>
                                            </p:txEl>
                                          </p:spTgt>
                                        </p:tgtEl>
                                        <p:attrNameLst>
                                          <p:attrName>style.visibility</p:attrName>
                                        </p:attrNameLst>
                                      </p:cBhvr>
                                      <p:to>
                                        <p:strVal val="visible"/>
                                      </p:to>
                                    </p:set>
                                    <p:anim calcmode="lin" valueType="num">
                                      <p:cBhvr additive="base">
                                        <p:cTn id="22" dur="1000" fill="hold"/>
                                        <p:tgtEl>
                                          <p:spTgt spid="57347">
                                            <p:txEl>
                                              <p:pRg st="4" end="4"/>
                                            </p:txEl>
                                          </p:spTgt>
                                        </p:tgtEl>
                                        <p:attrNameLst>
                                          <p:attrName>ppt_x</p:attrName>
                                        </p:attrNameLst>
                                      </p:cBhvr>
                                      <p:tavLst>
                                        <p:tav tm="0">
                                          <p:val>
                                            <p:strVal val="1+#ppt_w/2"/>
                                          </p:val>
                                        </p:tav>
                                        <p:tav tm="100000">
                                          <p:val>
                                            <p:strVal val="#ppt_x"/>
                                          </p:val>
                                        </p:tav>
                                      </p:tavLst>
                                    </p:anim>
                                    <p:anim calcmode="lin" valueType="num">
                                      <p:cBhvr additive="base">
                                        <p:cTn id="23" dur="1000" fill="hold"/>
                                        <p:tgtEl>
                                          <p:spTgt spid="5734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nodeType="clickEffect">
                                  <p:stCondLst>
                                    <p:cond delay="0"/>
                                  </p:stCondLst>
                                  <p:childTnLst>
                                    <p:set>
                                      <p:cBhvr>
                                        <p:cTn id="27" dur="1" fill="hold">
                                          <p:stCondLst>
                                            <p:cond delay="0"/>
                                          </p:stCondLst>
                                        </p:cTn>
                                        <p:tgtEl>
                                          <p:spTgt spid="57347">
                                            <p:txEl>
                                              <p:pRg st="6" end="6"/>
                                            </p:txEl>
                                          </p:spTgt>
                                        </p:tgtEl>
                                        <p:attrNameLst>
                                          <p:attrName>style.visibility</p:attrName>
                                        </p:attrNameLst>
                                      </p:cBhvr>
                                      <p:to>
                                        <p:strVal val="visible"/>
                                      </p:to>
                                    </p:set>
                                    <p:anim calcmode="lin" valueType="num">
                                      <p:cBhvr additive="base">
                                        <p:cTn id="28" dur="1000" fill="hold"/>
                                        <p:tgtEl>
                                          <p:spTgt spid="57347">
                                            <p:txEl>
                                              <p:pRg st="6" end="6"/>
                                            </p:txEl>
                                          </p:spTgt>
                                        </p:tgtEl>
                                        <p:attrNameLst>
                                          <p:attrName>ppt_x</p:attrName>
                                        </p:attrNameLst>
                                      </p:cBhvr>
                                      <p:tavLst>
                                        <p:tav tm="0">
                                          <p:val>
                                            <p:strVal val="1+#ppt_w/2"/>
                                          </p:val>
                                        </p:tav>
                                        <p:tav tm="100000">
                                          <p:val>
                                            <p:strVal val="#ppt_x"/>
                                          </p:val>
                                        </p:tav>
                                      </p:tavLst>
                                    </p:anim>
                                    <p:anim calcmode="lin" valueType="num">
                                      <p:cBhvr additive="base">
                                        <p:cTn id="29" dur="1000" fill="hold"/>
                                        <p:tgtEl>
                                          <p:spTgt spid="5734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2" fill="hold" nodeType="clickEffect">
                                  <p:stCondLst>
                                    <p:cond delay="0"/>
                                  </p:stCondLst>
                                  <p:childTnLst>
                                    <p:set>
                                      <p:cBhvr>
                                        <p:cTn id="33" dur="1" fill="hold">
                                          <p:stCondLst>
                                            <p:cond delay="0"/>
                                          </p:stCondLst>
                                        </p:cTn>
                                        <p:tgtEl>
                                          <p:spTgt spid="57347">
                                            <p:txEl>
                                              <p:pRg st="8" end="8"/>
                                            </p:txEl>
                                          </p:spTgt>
                                        </p:tgtEl>
                                        <p:attrNameLst>
                                          <p:attrName>style.visibility</p:attrName>
                                        </p:attrNameLst>
                                      </p:cBhvr>
                                      <p:to>
                                        <p:strVal val="visible"/>
                                      </p:to>
                                    </p:set>
                                    <p:anim calcmode="lin" valueType="num">
                                      <p:cBhvr additive="base">
                                        <p:cTn id="34" dur="1000" fill="hold"/>
                                        <p:tgtEl>
                                          <p:spTgt spid="57347">
                                            <p:txEl>
                                              <p:pRg st="8" end="8"/>
                                            </p:txEl>
                                          </p:spTgt>
                                        </p:tgtEl>
                                        <p:attrNameLst>
                                          <p:attrName>ppt_x</p:attrName>
                                        </p:attrNameLst>
                                      </p:cBhvr>
                                      <p:tavLst>
                                        <p:tav tm="0">
                                          <p:val>
                                            <p:strVal val="1+#ppt_w/2"/>
                                          </p:val>
                                        </p:tav>
                                        <p:tav tm="100000">
                                          <p:val>
                                            <p:strVal val="#ppt_x"/>
                                          </p:val>
                                        </p:tav>
                                      </p:tavLst>
                                    </p:anim>
                                    <p:anim calcmode="lin" valueType="num">
                                      <p:cBhvr additive="base">
                                        <p:cTn id="35" dur="1000" fill="hold"/>
                                        <p:tgtEl>
                                          <p:spTgt spid="5734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nodeType="clickEffect">
                                  <p:stCondLst>
                                    <p:cond delay="0"/>
                                  </p:stCondLst>
                                  <p:childTnLst>
                                    <p:animEffect transition="out" filter="fade">
                                      <p:cBhvr>
                                        <p:cTn id="39" dur="1000"/>
                                        <p:tgtEl>
                                          <p:spTgt spid="57347">
                                            <p:txEl>
                                              <p:pRg st="2" end="2"/>
                                            </p:txEl>
                                          </p:spTgt>
                                        </p:tgtEl>
                                      </p:cBhvr>
                                    </p:animEffect>
                                    <p:set>
                                      <p:cBhvr>
                                        <p:cTn id="40" dur="1" fill="hold">
                                          <p:stCondLst>
                                            <p:cond delay="999"/>
                                          </p:stCondLst>
                                        </p:cTn>
                                        <p:tgtEl>
                                          <p:spTgt spid="57347">
                                            <p:txEl>
                                              <p:pRg st="2" end="2"/>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1000"/>
                                        <p:tgtEl>
                                          <p:spTgt spid="57347">
                                            <p:txEl>
                                              <p:pRg st="4" end="4"/>
                                            </p:txEl>
                                          </p:spTgt>
                                        </p:tgtEl>
                                      </p:cBhvr>
                                    </p:animEffect>
                                    <p:set>
                                      <p:cBhvr>
                                        <p:cTn id="43" dur="1" fill="hold">
                                          <p:stCondLst>
                                            <p:cond delay="999"/>
                                          </p:stCondLst>
                                        </p:cTn>
                                        <p:tgtEl>
                                          <p:spTgt spid="57347">
                                            <p:txEl>
                                              <p:pRg st="4" end="4"/>
                                            </p:txEl>
                                          </p:spTgt>
                                        </p:tgtEl>
                                        <p:attrNameLst>
                                          <p:attrName>style.visibility</p:attrName>
                                        </p:attrNameLst>
                                      </p:cBhvr>
                                      <p:to>
                                        <p:strVal val="hidden"/>
                                      </p:to>
                                    </p:set>
                                  </p:childTnLst>
                                </p:cTn>
                              </p:par>
                              <p:par>
                                <p:cTn id="44" presetID="10" presetClass="exit" presetSubtype="0" fill="hold" nodeType="withEffect">
                                  <p:stCondLst>
                                    <p:cond delay="0"/>
                                  </p:stCondLst>
                                  <p:childTnLst>
                                    <p:animEffect transition="out" filter="fade">
                                      <p:cBhvr>
                                        <p:cTn id="45" dur="1000"/>
                                        <p:tgtEl>
                                          <p:spTgt spid="57347">
                                            <p:txEl>
                                              <p:pRg st="6" end="6"/>
                                            </p:txEl>
                                          </p:spTgt>
                                        </p:tgtEl>
                                      </p:cBhvr>
                                    </p:animEffect>
                                    <p:set>
                                      <p:cBhvr>
                                        <p:cTn id="46" dur="1" fill="hold">
                                          <p:stCondLst>
                                            <p:cond delay="999"/>
                                          </p:stCondLst>
                                        </p:cTn>
                                        <p:tgtEl>
                                          <p:spTgt spid="57347">
                                            <p:txEl>
                                              <p:pRg st="6" end="6"/>
                                            </p:txEl>
                                          </p:spTgt>
                                        </p:tgtEl>
                                        <p:attrNameLst>
                                          <p:attrName>style.visibility</p:attrName>
                                        </p:attrNameLst>
                                      </p:cBhvr>
                                      <p:to>
                                        <p:strVal val="hidden"/>
                                      </p:to>
                                    </p:set>
                                  </p:childTnLst>
                                </p:cTn>
                              </p:par>
                            </p:childTnLst>
                          </p:cTn>
                        </p:par>
                        <p:par>
                          <p:cTn id="47" fill="hold">
                            <p:stCondLst>
                              <p:cond delay="1000"/>
                            </p:stCondLst>
                            <p:childTnLst>
                              <p:par>
                                <p:cTn id="48" presetID="10" presetClass="entr" presetSubtype="0" fill="hold" nodeType="afterEffect">
                                  <p:stCondLst>
                                    <p:cond delay="1000"/>
                                  </p:stCondLst>
                                  <p:childTnLst>
                                    <p:set>
                                      <p:cBhvr>
                                        <p:cTn id="49" dur="1" fill="hold">
                                          <p:stCondLst>
                                            <p:cond delay="0"/>
                                          </p:stCondLst>
                                        </p:cTn>
                                        <p:tgtEl>
                                          <p:spTgt spid="57350"/>
                                        </p:tgtEl>
                                        <p:attrNameLst>
                                          <p:attrName>style.visibility</p:attrName>
                                        </p:attrNameLst>
                                      </p:cBhvr>
                                      <p:to>
                                        <p:strVal val="visible"/>
                                      </p:to>
                                    </p:set>
                                    <p:animEffect transition="in" filter="fade">
                                      <p:cBhvr>
                                        <p:cTn id="50" dur="1000"/>
                                        <p:tgtEl>
                                          <p:spTgt spid="57350"/>
                                        </p:tgtEl>
                                      </p:cBhvr>
                                    </p:animEffect>
                                  </p:childTnLst>
                                </p:cTn>
                              </p:par>
                              <p:par>
                                <p:cTn id="51" presetID="10" presetClass="entr" presetSubtype="0" fill="hold" nodeType="withEffect">
                                  <p:stCondLst>
                                    <p:cond delay="1000"/>
                                  </p:stCondLst>
                                  <p:childTnLst>
                                    <p:set>
                                      <p:cBhvr>
                                        <p:cTn id="52" dur="1" fill="hold">
                                          <p:stCondLst>
                                            <p:cond delay="0"/>
                                          </p:stCondLst>
                                        </p:cTn>
                                        <p:tgtEl>
                                          <p:spTgt spid="57351"/>
                                        </p:tgtEl>
                                        <p:attrNameLst>
                                          <p:attrName>style.visibility</p:attrName>
                                        </p:attrNameLst>
                                      </p:cBhvr>
                                      <p:to>
                                        <p:strVal val="visible"/>
                                      </p:to>
                                    </p:set>
                                    <p:animEffect transition="in" filter="fade">
                                      <p:cBhvr>
                                        <p:cTn id="53" dur="1000"/>
                                        <p:tgtEl>
                                          <p:spTgt spid="573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300384" y="430213"/>
            <a:ext cx="4543231" cy="701731"/>
          </a:xfrm>
        </p:spPr>
        <p:txBody>
          <a:bodyPr/>
          <a:lstStyle/>
          <a:p>
            <a:pPr algn="ctr"/>
            <a:r>
              <a:rPr lang="en-GB" dirty="0" smtClean="0">
                <a:solidFill>
                  <a:srgbClr val="FFFF00"/>
                </a:solidFill>
                <a:latin typeface="Arial" charset="0"/>
              </a:rPr>
              <a:t>Drag and Thrust</a:t>
            </a:r>
          </a:p>
        </p:txBody>
      </p:sp>
      <p:grpSp>
        <p:nvGrpSpPr>
          <p:cNvPr id="2" name="Group 3"/>
          <p:cNvGrpSpPr>
            <a:grpSpLocks/>
          </p:cNvGrpSpPr>
          <p:nvPr/>
        </p:nvGrpSpPr>
        <p:grpSpPr bwMode="auto">
          <a:xfrm>
            <a:off x="2266950" y="3213100"/>
            <a:ext cx="4487863" cy="1301750"/>
            <a:chOff x="1428" y="1536"/>
            <a:chExt cx="2827" cy="820"/>
          </a:xfrm>
        </p:grpSpPr>
        <p:sp>
          <p:nvSpPr>
            <p:cNvPr id="18446" name="Freeform 4"/>
            <p:cNvSpPr>
              <a:spLocks/>
            </p:cNvSpPr>
            <p:nvPr/>
          </p:nvSpPr>
          <p:spPr bwMode="auto">
            <a:xfrm>
              <a:off x="1870" y="1783"/>
              <a:ext cx="501" cy="181"/>
            </a:xfrm>
            <a:custGeom>
              <a:avLst/>
              <a:gdLst>
                <a:gd name="T0" fmla="*/ 498 w 501"/>
                <a:gd name="T1" fmla="*/ 134 h 181"/>
                <a:gd name="T2" fmla="*/ 495 w 501"/>
                <a:gd name="T3" fmla="*/ 133 h 181"/>
                <a:gd name="T4" fmla="*/ 485 w 501"/>
                <a:gd name="T5" fmla="*/ 133 h 181"/>
                <a:gd name="T6" fmla="*/ 469 w 501"/>
                <a:gd name="T7" fmla="*/ 132 h 181"/>
                <a:gd name="T8" fmla="*/ 451 w 501"/>
                <a:gd name="T9" fmla="*/ 130 h 181"/>
                <a:gd name="T10" fmla="*/ 428 w 501"/>
                <a:gd name="T11" fmla="*/ 128 h 181"/>
                <a:gd name="T12" fmla="*/ 399 w 501"/>
                <a:gd name="T13" fmla="*/ 125 h 181"/>
                <a:gd name="T14" fmla="*/ 371 w 501"/>
                <a:gd name="T15" fmla="*/ 124 h 181"/>
                <a:gd name="T16" fmla="*/ 339 w 501"/>
                <a:gd name="T17" fmla="*/ 121 h 181"/>
                <a:gd name="T18" fmla="*/ 308 w 501"/>
                <a:gd name="T19" fmla="*/ 119 h 181"/>
                <a:gd name="T20" fmla="*/ 276 w 501"/>
                <a:gd name="T21" fmla="*/ 116 h 181"/>
                <a:gd name="T22" fmla="*/ 245 w 501"/>
                <a:gd name="T23" fmla="*/ 113 h 181"/>
                <a:gd name="T24" fmla="*/ 216 w 501"/>
                <a:gd name="T25" fmla="*/ 111 h 181"/>
                <a:gd name="T26" fmla="*/ 189 w 501"/>
                <a:gd name="T27" fmla="*/ 109 h 181"/>
                <a:gd name="T28" fmla="*/ 166 w 501"/>
                <a:gd name="T29" fmla="*/ 106 h 181"/>
                <a:gd name="T30" fmla="*/ 146 w 501"/>
                <a:gd name="T31" fmla="*/ 103 h 181"/>
                <a:gd name="T32" fmla="*/ 131 w 501"/>
                <a:gd name="T33" fmla="*/ 101 h 181"/>
                <a:gd name="T34" fmla="*/ 119 w 501"/>
                <a:gd name="T35" fmla="*/ 100 h 181"/>
                <a:gd name="T36" fmla="*/ 107 w 501"/>
                <a:gd name="T37" fmla="*/ 96 h 181"/>
                <a:gd name="T38" fmla="*/ 95 w 501"/>
                <a:gd name="T39" fmla="*/ 89 h 181"/>
                <a:gd name="T40" fmla="*/ 85 w 501"/>
                <a:gd name="T41" fmla="*/ 82 h 181"/>
                <a:gd name="T42" fmla="*/ 74 w 501"/>
                <a:gd name="T43" fmla="*/ 72 h 181"/>
                <a:gd name="T44" fmla="*/ 62 w 501"/>
                <a:gd name="T45" fmla="*/ 63 h 181"/>
                <a:gd name="T46" fmla="*/ 52 w 501"/>
                <a:gd name="T47" fmla="*/ 55 h 181"/>
                <a:gd name="T48" fmla="*/ 41 w 501"/>
                <a:gd name="T49" fmla="*/ 45 h 181"/>
                <a:gd name="T50" fmla="*/ 33 w 501"/>
                <a:gd name="T51" fmla="*/ 36 h 181"/>
                <a:gd name="T52" fmla="*/ 26 w 501"/>
                <a:gd name="T53" fmla="*/ 27 h 181"/>
                <a:gd name="T54" fmla="*/ 18 w 501"/>
                <a:gd name="T55" fmla="*/ 18 h 181"/>
                <a:gd name="T56" fmla="*/ 12 w 501"/>
                <a:gd name="T57" fmla="*/ 11 h 181"/>
                <a:gd name="T58" fmla="*/ 7 w 501"/>
                <a:gd name="T59" fmla="*/ 4 h 181"/>
                <a:gd name="T60" fmla="*/ 3 w 501"/>
                <a:gd name="T61" fmla="*/ 2 h 181"/>
                <a:gd name="T62" fmla="*/ 0 w 501"/>
                <a:gd name="T63" fmla="*/ 0 h 181"/>
                <a:gd name="T64" fmla="*/ 0 w 501"/>
                <a:gd name="T65" fmla="*/ 1 h 181"/>
                <a:gd name="T66" fmla="*/ 6 w 501"/>
                <a:gd name="T67" fmla="*/ 180 h 181"/>
                <a:gd name="T68" fmla="*/ 500 w 501"/>
                <a:gd name="T69" fmla="*/ 176 h 181"/>
                <a:gd name="T70" fmla="*/ 498 w 501"/>
                <a:gd name="T71" fmla="*/ 134 h 18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1"/>
                <a:gd name="T109" fmla="*/ 0 h 181"/>
                <a:gd name="T110" fmla="*/ 501 w 501"/>
                <a:gd name="T111" fmla="*/ 181 h 18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1" h="181">
                  <a:moveTo>
                    <a:pt x="498" y="134"/>
                  </a:moveTo>
                  <a:lnTo>
                    <a:pt x="495" y="133"/>
                  </a:lnTo>
                  <a:lnTo>
                    <a:pt x="485" y="133"/>
                  </a:lnTo>
                  <a:lnTo>
                    <a:pt x="469" y="132"/>
                  </a:lnTo>
                  <a:lnTo>
                    <a:pt x="451" y="130"/>
                  </a:lnTo>
                  <a:lnTo>
                    <a:pt x="428" y="128"/>
                  </a:lnTo>
                  <a:lnTo>
                    <a:pt x="399" y="125"/>
                  </a:lnTo>
                  <a:lnTo>
                    <a:pt x="371" y="124"/>
                  </a:lnTo>
                  <a:lnTo>
                    <a:pt x="339" y="121"/>
                  </a:lnTo>
                  <a:lnTo>
                    <a:pt x="308" y="119"/>
                  </a:lnTo>
                  <a:lnTo>
                    <a:pt x="276" y="116"/>
                  </a:lnTo>
                  <a:lnTo>
                    <a:pt x="245" y="113"/>
                  </a:lnTo>
                  <a:lnTo>
                    <a:pt x="216" y="111"/>
                  </a:lnTo>
                  <a:lnTo>
                    <a:pt x="189" y="109"/>
                  </a:lnTo>
                  <a:lnTo>
                    <a:pt x="166" y="106"/>
                  </a:lnTo>
                  <a:lnTo>
                    <a:pt x="146" y="103"/>
                  </a:lnTo>
                  <a:lnTo>
                    <a:pt x="131" y="101"/>
                  </a:lnTo>
                  <a:lnTo>
                    <a:pt x="119" y="100"/>
                  </a:lnTo>
                  <a:lnTo>
                    <a:pt x="107" y="96"/>
                  </a:lnTo>
                  <a:lnTo>
                    <a:pt x="95" y="89"/>
                  </a:lnTo>
                  <a:lnTo>
                    <a:pt x="85" y="82"/>
                  </a:lnTo>
                  <a:lnTo>
                    <a:pt x="74" y="72"/>
                  </a:lnTo>
                  <a:lnTo>
                    <a:pt x="62" y="63"/>
                  </a:lnTo>
                  <a:lnTo>
                    <a:pt x="52" y="55"/>
                  </a:lnTo>
                  <a:lnTo>
                    <a:pt x="41" y="45"/>
                  </a:lnTo>
                  <a:lnTo>
                    <a:pt x="33" y="36"/>
                  </a:lnTo>
                  <a:lnTo>
                    <a:pt x="26" y="27"/>
                  </a:lnTo>
                  <a:lnTo>
                    <a:pt x="18" y="18"/>
                  </a:lnTo>
                  <a:lnTo>
                    <a:pt x="12" y="11"/>
                  </a:lnTo>
                  <a:lnTo>
                    <a:pt x="7" y="4"/>
                  </a:lnTo>
                  <a:lnTo>
                    <a:pt x="3" y="2"/>
                  </a:lnTo>
                  <a:lnTo>
                    <a:pt x="0" y="0"/>
                  </a:lnTo>
                  <a:lnTo>
                    <a:pt x="0" y="1"/>
                  </a:lnTo>
                  <a:lnTo>
                    <a:pt x="6" y="180"/>
                  </a:lnTo>
                  <a:lnTo>
                    <a:pt x="500" y="176"/>
                  </a:lnTo>
                  <a:lnTo>
                    <a:pt x="498" y="134"/>
                  </a:lnTo>
                </a:path>
              </a:pathLst>
            </a:custGeom>
            <a:solidFill>
              <a:srgbClr val="FFFFFF"/>
            </a:solidFill>
            <a:ln w="12700" cap="rnd" cmpd="sng">
              <a:noFill/>
              <a:prstDash val="solid"/>
              <a:round/>
              <a:headEnd type="none" w="med" len="med"/>
              <a:tailEnd type="none" w="med" len="med"/>
            </a:ln>
          </p:spPr>
          <p:txBody>
            <a:bodyPr/>
            <a:lstStyle/>
            <a:p>
              <a:endParaRPr lang="en-GB" b="1"/>
            </a:p>
          </p:txBody>
        </p:sp>
        <p:sp>
          <p:nvSpPr>
            <p:cNvPr id="18447" name="Freeform 5"/>
            <p:cNvSpPr>
              <a:spLocks/>
            </p:cNvSpPr>
            <p:nvPr/>
          </p:nvSpPr>
          <p:spPr bwMode="auto">
            <a:xfrm>
              <a:off x="1869" y="1785"/>
              <a:ext cx="506" cy="184"/>
            </a:xfrm>
            <a:custGeom>
              <a:avLst/>
              <a:gdLst>
                <a:gd name="T0" fmla="*/ 504 w 506"/>
                <a:gd name="T1" fmla="*/ 134 h 184"/>
                <a:gd name="T2" fmla="*/ 504 w 506"/>
                <a:gd name="T3" fmla="*/ 134 h 184"/>
                <a:gd name="T4" fmla="*/ 501 w 506"/>
                <a:gd name="T5" fmla="*/ 133 h 184"/>
                <a:gd name="T6" fmla="*/ 492 w 506"/>
                <a:gd name="T7" fmla="*/ 133 h 184"/>
                <a:gd name="T8" fmla="*/ 476 w 506"/>
                <a:gd name="T9" fmla="*/ 132 h 184"/>
                <a:gd name="T10" fmla="*/ 456 w 506"/>
                <a:gd name="T11" fmla="*/ 130 h 184"/>
                <a:gd name="T12" fmla="*/ 431 w 506"/>
                <a:gd name="T13" fmla="*/ 128 h 184"/>
                <a:gd name="T14" fmla="*/ 404 w 506"/>
                <a:gd name="T15" fmla="*/ 126 h 184"/>
                <a:gd name="T16" fmla="*/ 375 w 506"/>
                <a:gd name="T17" fmla="*/ 124 h 184"/>
                <a:gd name="T18" fmla="*/ 344 w 506"/>
                <a:gd name="T19" fmla="*/ 121 h 184"/>
                <a:gd name="T20" fmla="*/ 312 w 506"/>
                <a:gd name="T21" fmla="*/ 119 h 184"/>
                <a:gd name="T22" fmla="*/ 279 w 506"/>
                <a:gd name="T23" fmla="*/ 117 h 184"/>
                <a:gd name="T24" fmla="*/ 248 w 506"/>
                <a:gd name="T25" fmla="*/ 115 h 184"/>
                <a:gd name="T26" fmla="*/ 219 w 506"/>
                <a:gd name="T27" fmla="*/ 112 h 184"/>
                <a:gd name="T28" fmla="*/ 190 w 506"/>
                <a:gd name="T29" fmla="*/ 108 h 184"/>
                <a:gd name="T30" fmla="*/ 168 w 506"/>
                <a:gd name="T31" fmla="*/ 108 h 184"/>
                <a:gd name="T32" fmla="*/ 148 w 506"/>
                <a:gd name="T33" fmla="*/ 105 h 184"/>
                <a:gd name="T34" fmla="*/ 133 w 506"/>
                <a:gd name="T35" fmla="*/ 103 h 184"/>
                <a:gd name="T36" fmla="*/ 121 w 506"/>
                <a:gd name="T37" fmla="*/ 101 h 184"/>
                <a:gd name="T38" fmla="*/ 109 w 506"/>
                <a:gd name="T39" fmla="*/ 97 h 184"/>
                <a:gd name="T40" fmla="*/ 96 w 506"/>
                <a:gd name="T41" fmla="*/ 90 h 184"/>
                <a:gd name="T42" fmla="*/ 86 w 506"/>
                <a:gd name="T43" fmla="*/ 83 h 184"/>
                <a:gd name="T44" fmla="*/ 75 w 506"/>
                <a:gd name="T45" fmla="*/ 74 h 184"/>
                <a:gd name="T46" fmla="*/ 63 w 506"/>
                <a:gd name="T47" fmla="*/ 65 h 184"/>
                <a:gd name="T48" fmla="*/ 53 w 506"/>
                <a:gd name="T49" fmla="*/ 54 h 184"/>
                <a:gd name="T50" fmla="*/ 43 w 506"/>
                <a:gd name="T51" fmla="*/ 45 h 184"/>
                <a:gd name="T52" fmla="*/ 33 w 506"/>
                <a:gd name="T53" fmla="*/ 36 h 184"/>
                <a:gd name="T54" fmla="*/ 27 w 506"/>
                <a:gd name="T55" fmla="*/ 26 h 184"/>
                <a:gd name="T56" fmla="*/ 18 w 506"/>
                <a:gd name="T57" fmla="*/ 18 h 184"/>
                <a:gd name="T58" fmla="*/ 13 w 506"/>
                <a:gd name="T59" fmla="*/ 11 h 184"/>
                <a:gd name="T60" fmla="*/ 7 w 506"/>
                <a:gd name="T61" fmla="*/ 4 h 184"/>
                <a:gd name="T62" fmla="*/ 3 w 506"/>
                <a:gd name="T63" fmla="*/ 2 h 184"/>
                <a:gd name="T64" fmla="*/ 1 w 506"/>
                <a:gd name="T65" fmla="*/ 0 h 184"/>
                <a:gd name="T66" fmla="*/ 0 w 506"/>
                <a:gd name="T67" fmla="*/ 1 h 184"/>
                <a:gd name="T68" fmla="*/ 6 w 506"/>
                <a:gd name="T69" fmla="*/ 183 h 184"/>
                <a:gd name="T70" fmla="*/ 505 w 506"/>
                <a:gd name="T71" fmla="*/ 178 h 184"/>
                <a:gd name="T72" fmla="*/ 504 w 506"/>
                <a:gd name="T73" fmla="*/ 134 h 18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06"/>
                <a:gd name="T112" fmla="*/ 0 h 184"/>
                <a:gd name="T113" fmla="*/ 506 w 506"/>
                <a:gd name="T114" fmla="*/ 184 h 18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06" h="184">
                  <a:moveTo>
                    <a:pt x="504" y="134"/>
                  </a:moveTo>
                  <a:lnTo>
                    <a:pt x="504" y="134"/>
                  </a:lnTo>
                  <a:lnTo>
                    <a:pt x="501" y="133"/>
                  </a:lnTo>
                  <a:lnTo>
                    <a:pt x="492" y="133"/>
                  </a:lnTo>
                  <a:lnTo>
                    <a:pt x="476" y="132"/>
                  </a:lnTo>
                  <a:lnTo>
                    <a:pt x="456" y="130"/>
                  </a:lnTo>
                  <a:lnTo>
                    <a:pt x="431" y="128"/>
                  </a:lnTo>
                  <a:lnTo>
                    <a:pt x="404" y="126"/>
                  </a:lnTo>
                  <a:lnTo>
                    <a:pt x="375" y="124"/>
                  </a:lnTo>
                  <a:lnTo>
                    <a:pt x="344" y="121"/>
                  </a:lnTo>
                  <a:lnTo>
                    <a:pt x="312" y="119"/>
                  </a:lnTo>
                  <a:lnTo>
                    <a:pt x="279" y="117"/>
                  </a:lnTo>
                  <a:lnTo>
                    <a:pt x="248" y="115"/>
                  </a:lnTo>
                  <a:lnTo>
                    <a:pt x="219" y="112"/>
                  </a:lnTo>
                  <a:lnTo>
                    <a:pt x="190" y="108"/>
                  </a:lnTo>
                  <a:lnTo>
                    <a:pt x="168" y="108"/>
                  </a:lnTo>
                  <a:lnTo>
                    <a:pt x="148" y="105"/>
                  </a:lnTo>
                  <a:lnTo>
                    <a:pt x="133" y="103"/>
                  </a:lnTo>
                  <a:lnTo>
                    <a:pt x="121" y="101"/>
                  </a:lnTo>
                  <a:lnTo>
                    <a:pt x="109" y="97"/>
                  </a:lnTo>
                  <a:lnTo>
                    <a:pt x="96" y="90"/>
                  </a:lnTo>
                  <a:lnTo>
                    <a:pt x="86" y="83"/>
                  </a:lnTo>
                  <a:lnTo>
                    <a:pt x="75" y="74"/>
                  </a:lnTo>
                  <a:lnTo>
                    <a:pt x="63" y="65"/>
                  </a:lnTo>
                  <a:lnTo>
                    <a:pt x="53" y="54"/>
                  </a:lnTo>
                  <a:lnTo>
                    <a:pt x="43" y="45"/>
                  </a:lnTo>
                  <a:lnTo>
                    <a:pt x="33" y="36"/>
                  </a:lnTo>
                  <a:lnTo>
                    <a:pt x="27" y="26"/>
                  </a:lnTo>
                  <a:lnTo>
                    <a:pt x="18" y="18"/>
                  </a:lnTo>
                  <a:lnTo>
                    <a:pt x="13" y="11"/>
                  </a:lnTo>
                  <a:lnTo>
                    <a:pt x="7" y="4"/>
                  </a:lnTo>
                  <a:lnTo>
                    <a:pt x="3" y="2"/>
                  </a:lnTo>
                  <a:lnTo>
                    <a:pt x="1" y="0"/>
                  </a:lnTo>
                  <a:lnTo>
                    <a:pt x="0" y="1"/>
                  </a:lnTo>
                  <a:lnTo>
                    <a:pt x="6" y="183"/>
                  </a:lnTo>
                  <a:lnTo>
                    <a:pt x="505" y="178"/>
                  </a:lnTo>
                  <a:lnTo>
                    <a:pt x="504" y="134"/>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48" name="Freeform 6"/>
            <p:cNvSpPr>
              <a:spLocks/>
            </p:cNvSpPr>
            <p:nvPr/>
          </p:nvSpPr>
          <p:spPr bwMode="auto">
            <a:xfrm>
              <a:off x="1431" y="1536"/>
              <a:ext cx="2633" cy="700"/>
            </a:xfrm>
            <a:custGeom>
              <a:avLst/>
              <a:gdLst>
                <a:gd name="T0" fmla="*/ 2632 w 2633"/>
                <a:gd name="T1" fmla="*/ 523 h 700"/>
                <a:gd name="T2" fmla="*/ 2598 w 2633"/>
                <a:gd name="T3" fmla="*/ 402 h 700"/>
                <a:gd name="T4" fmla="*/ 2555 w 2633"/>
                <a:gd name="T5" fmla="*/ 396 h 700"/>
                <a:gd name="T6" fmla="*/ 2518 w 2633"/>
                <a:gd name="T7" fmla="*/ 390 h 700"/>
                <a:gd name="T8" fmla="*/ 2487 w 2633"/>
                <a:gd name="T9" fmla="*/ 386 h 700"/>
                <a:gd name="T10" fmla="*/ 2457 w 2633"/>
                <a:gd name="T11" fmla="*/ 382 h 700"/>
                <a:gd name="T12" fmla="*/ 2424 w 2633"/>
                <a:gd name="T13" fmla="*/ 379 h 700"/>
                <a:gd name="T14" fmla="*/ 2391 w 2633"/>
                <a:gd name="T15" fmla="*/ 376 h 700"/>
                <a:gd name="T16" fmla="*/ 2355 w 2633"/>
                <a:gd name="T17" fmla="*/ 375 h 700"/>
                <a:gd name="T18" fmla="*/ 2310 w 2633"/>
                <a:gd name="T19" fmla="*/ 370 h 700"/>
                <a:gd name="T20" fmla="*/ 2261 w 2633"/>
                <a:gd name="T21" fmla="*/ 367 h 700"/>
                <a:gd name="T22" fmla="*/ 2201 w 2633"/>
                <a:gd name="T23" fmla="*/ 361 h 700"/>
                <a:gd name="T24" fmla="*/ 2068 w 2633"/>
                <a:gd name="T25" fmla="*/ 304 h 700"/>
                <a:gd name="T26" fmla="*/ 1945 w 2633"/>
                <a:gd name="T27" fmla="*/ 262 h 700"/>
                <a:gd name="T28" fmla="*/ 1829 w 2633"/>
                <a:gd name="T29" fmla="*/ 235 h 700"/>
                <a:gd name="T30" fmla="*/ 1720 w 2633"/>
                <a:gd name="T31" fmla="*/ 220 h 700"/>
                <a:gd name="T32" fmla="*/ 1620 w 2633"/>
                <a:gd name="T33" fmla="*/ 216 h 700"/>
                <a:gd name="T34" fmla="*/ 1533 w 2633"/>
                <a:gd name="T35" fmla="*/ 220 h 700"/>
                <a:gd name="T36" fmla="*/ 1454 w 2633"/>
                <a:gd name="T37" fmla="*/ 229 h 700"/>
                <a:gd name="T38" fmla="*/ 1387 w 2633"/>
                <a:gd name="T39" fmla="*/ 243 h 700"/>
                <a:gd name="T40" fmla="*/ 1329 w 2633"/>
                <a:gd name="T41" fmla="*/ 258 h 700"/>
                <a:gd name="T42" fmla="*/ 1287 w 2633"/>
                <a:gd name="T43" fmla="*/ 273 h 700"/>
                <a:gd name="T44" fmla="*/ 1244 w 2633"/>
                <a:gd name="T45" fmla="*/ 290 h 700"/>
                <a:gd name="T46" fmla="*/ 1169 w 2633"/>
                <a:gd name="T47" fmla="*/ 316 h 700"/>
                <a:gd name="T48" fmla="*/ 1086 w 2633"/>
                <a:gd name="T49" fmla="*/ 339 h 700"/>
                <a:gd name="T50" fmla="*/ 1009 w 2633"/>
                <a:gd name="T51" fmla="*/ 359 h 700"/>
                <a:gd name="T52" fmla="*/ 951 w 2633"/>
                <a:gd name="T53" fmla="*/ 373 h 700"/>
                <a:gd name="T54" fmla="*/ 924 w 2633"/>
                <a:gd name="T55" fmla="*/ 379 h 700"/>
                <a:gd name="T56" fmla="*/ 912 w 2633"/>
                <a:gd name="T57" fmla="*/ 381 h 700"/>
                <a:gd name="T58" fmla="*/ 885 w 2633"/>
                <a:gd name="T59" fmla="*/ 388 h 700"/>
                <a:gd name="T60" fmla="*/ 845 w 2633"/>
                <a:gd name="T61" fmla="*/ 396 h 700"/>
                <a:gd name="T62" fmla="*/ 795 w 2633"/>
                <a:gd name="T63" fmla="*/ 405 h 700"/>
                <a:gd name="T64" fmla="*/ 740 w 2633"/>
                <a:gd name="T65" fmla="*/ 410 h 700"/>
                <a:gd name="T66" fmla="*/ 682 w 2633"/>
                <a:gd name="T67" fmla="*/ 411 h 700"/>
                <a:gd name="T68" fmla="*/ 625 w 2633"/>
                <a:gd name="T69" fmla="*/ 407 h 700"/>
                <a:gd name="T70" fmla="*/ 574 w 2633"/>
                <a:gd name="T71" fmla="*/ 394 h 700"/>
                <a:gd name="T72" fmla="*/ 526 w 2633"/>
                <a:gd name="T73" fmla="*/ 370 h 700"/>
                <a:gd name="T74" fmla="*/ 489 w 2633"/>
                <a:gd name="T75" fmla="*/ 335 h 700"/>
                <a:gd name="T76" fmla="*/ 316 w 2633"/>
                <a:gd name="T77" fmla="*/ 41 h 700"/>
                <a:gd name="T78" fmla="*/ 305 w 2633"/>
                <a:gd name="T79" fmla="*/ 27 h 700"/>
                <a:gd name="T80" fmla="*/ 276 w 2633"/>
                <a:gd name="T81" fmla="*/ 8 h 700"/>
                <a:gd name="T82" fmla="*/ 228 w 2633"/>
                <a:gd name="T83" fmla="*/ 1 h 700"/>
                <a:gd name="T84" fmla="*/ 188 w 2633"/>
                <a:gd name="T85" fmla="*/ 2 h 700"/>
                <a:gd name="T86" fmla="*/ 147 w 2633"/>
                <a:gd name="T87" fmla="*/ 2 h 700"/>
                <a:gd name="T88" fmla="*/ 111 w 2633"/>
                <a:gd name="T89" fmla="*/ 2 h 700"/>
                <a:gd name="T90" fmla="*/ 83 w 2633"/>
                <a:gd name="T91" fmla="*/ 3 h 700"/>
                <a:gd name="T92" fmla="*/ 72 w 2633"/>
                <a:gd name="T93" fmla="*/ 5 h 700"/>
                <a:gd name="T94" fmla="*/ 57 w 2633"/>
                <a:gd name="T95" fmla="*/ 126 h 700"/>
                <a:gd name="T96" fmla="*/ 46 w 2633"/>
                <a:gd name="T97" fmla="*/ 247 h 700"/>
                <a:gd name="T98" fmla="*/ 33 w 2633"/>
                <a:gd name="T99" fmla="*/ 368 h 700"/>
                <a:gd name="T100" fmla="*/ 21 w 2633"/>
                <a:gd name="T101" fmla="*/ 489 h 700"/>
                <a:gd name="T102" fmla="*/ 6 w 2633"/>
                <a:gd name="T103" fmla="*/ 610 h 700"/>
                <a:gd name="T104" fmla="*/ 0 w 2633"/>
                <a:gd name="T105" fmla="*/ 659 h 700"/>
                <a:gd name="T106" fmla="*/ 3 w 2633"/>
                <a:gd name="T107" fmla="*/ 671 h 700"/>
                <a:gd name="T108" fmla="*/ 28 w 2633"/>
                <a:gd name="T109" fmla="*/ 679 h 70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633"/>
                <a:gd name="T166" fmla="*/ 0 h 700"/>
                <a:gd name="T167" fmla="*/ 2633 w 2633"/>
                <a:gd name="T168" fmla="*/ 700 h 700"/>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633" h="700">
                  <a:moveTo>
                    <a:pt x="201" y="695"/>
                  </a:moveTo>
                  <a:lnTo>
                    <a:pt x="198" y="621"/>
                  </a:lnTo>
                  <a:lnTo>
                    <a:pt x="2632" y="523"/>
                  </a:lnTo>
                  <a:lnTo>
                    <a:pt x="2630" y="407"/>
                  </a:lnTo>
                  <a:lnTo>
                    <a:pt x="2613" y="404"/>
                  </a:lnTo>
                  <a:lnTo>
                    <a:pt x="2598" y="402"/>
                  </a:lnTo>
                  <a:lnTo>
                    <a:pt x="2583" y="399"/>
                  </a:lnTo>
                  <a:lnTo>
                    <a:pt x="2569" y="398"/>
                  </a:lnTo>
                  <a:lnTo>
                    <a:pt x="2555" y="396"/>
                  </a:lnTo>
                  <a:lnTo>
                    <a:pt x="2543" y="394"/>
                  </a:lnTo>
                  <a:lnTo>
                    <a:pt x="2530" y="393"/>
                  </a:lnTo>
                  <a:lnTo>
                    <a:pt x="2518" y="390"/>
                  </a:lnTo>
                  <a:lnTo>
                    <a:pt x="2509" y="388"/>
                  </a:lnTo>
                  <a:lnTo>
                    <a:pt x="2497" y="387"/>
                  </a:lnTo>
                  <a:lnTo>
                    <a:pt x="2487" y="386"/>
                  </a:lnTo>
                  <a:lnTo>
                    <a:pt x="2476" y="385"/>
                  </a:lnTo>
                  <a:lnTo>
                    <a:pt x="2465" y="384"/>
                  </a:lnTo>
                  <a:lnTo>
                    <a:pt x="2457" y="382"/>
                  </a:lnTo>
                  <a:lnTo>
                    <a:pt x="2445" y="381"/>
                  </a:lnTo>
                  <a:lnTo>
                    <a:pt x="2435" y="381"/>
                  </a:lnTo>
                  <a:lnTo>
                    <a:pt x="2424" y="379"/>
                  </a:lnTo>
                  <a:lnTo>
                    <a:pt x="2414" y="379"/>
                  </a:lnTo>
                  <a:lnTo>
                    <a:pt x="2403" y="377"/>
                  </a:lnTo>
                  <a:lnTo>
                    <a:pt x="2391" y="376"/>
                  </a:lnTo>
                  <a:lnTo>
                    <a:pt x="2379" y="376"/>
                  </a:lnTo>
                  <a:lnTo>
                    <a:pt x="2367" y="374"/>
                  </a:lnTo>
                  <a:lnTo>
                    <a:pt x="2355" y="375"/>
                  </a:lnTo>
                  <a:lnTo>
                    <a:pt x="2340" y="372"/>
                  </a:lnTo>
                  <a:lnTo>
                    <a:pt x="2326" y="371"/>
                  </a:lnTo>
                  <a:lnTo>
                    <a:pt x="2310" y="370"/>
                  </a:lnTo>
                  <a:lnTo>
                    <a:pt x="2294" y="370"/>
                  </a:lnTo>
                  <a:lnTo>
                    <a:pt x="2279" y="368"/>
                  </a:lnTo>
                  <a:lnTo>
                    <a:pt x="2261" y="367"/>
                  </a:lnTo>
                  <a:lnTo>
                    <a:pt x="2241" y="365"/>
                  </a:lnTo>
                  <a:lnTo>
                    <a:pt x="2222" y="363"/>
                  </a:lnTo>
                  <a:lnTo>
                    <a:pt x="2201" y="361"/>
                  </a:lnTo>
                  <a:lnTo>
                    <a:pt x="2155" y="340"/>
                  </a:lnTo>
                  <a:lnTo>
                    <a:pt x="2111" y="320"/>
                  </a:lnTo>
                  <a:lnTo>
                    <a:pt x="2068" y="304"/>
                  </a:lnTo>
                  <a:lnTo>
                    <a:pt x="2027" y="289"/>
                  </a:lnTo>
                  <a:lnTo>
                    <a:pt x="1985" y="275"/>
                  </a:lnTo>
                  <a:lnTo>
                    <a:pt x="1945" y="262"/>
                  </a:lnTo>
                  <a:lnTo>
                    <a:pt x="1905" y="253"/>
                  </a:lnTo>
                  <a:lnTo>
                    <a:pt x="1866" y="243"/>
                  </a:lnTo>
                  <a:lnTo>
                    <a:pt x="1829" y="235"/>
                  </a:lnTo>
                  <a:lnTo>
                    <a:pt x="1792" y="230"/>
                  </a:lnTo>
                  <a:lnTo>
                    <a:pt x="1755" y="224"/>
                  </a:lnTo>
                  <a:lnTo>
                    <a:pt x="1720" y="220"/>
                  </a:lnTo>
                  <a:lnTo>
                    <a:pt x="1686" y="218"/>
                  </a:lnTo>
                  <a:lnTo>
                    <a:pt x="1653" y="217"/>
                  </a:lnTo>
                  <a:lnTo>
                    <a:pt x="1620" y="216"/>
                  </a:lnTo>
                  <a:lnTo>
                    <a:pt x="1592" y="216"/>
                  </a:lnTo>
                  <a:lnTo>
                    <a:pt x="1561" y="218"/>
                  </a:lnTo>
                  <a:lnTo>
                    <a:pt x="1533" y="220"/>
                  </a:lnTo>
                  <a:lnTo>
                    <a:pt x="1506" y="223"/>
                  </a:lnTo>
                  <a:lnTo>
                    <a:pt x="1480" y="225"/>
                  </a:lnTo>
                  <a:lnTo>
                    <a:pt x="1454" y="229"/>
                  </a:lnTo>
                  <a:lnTo>
                    <a:pt x="1430" y="233"/>
                  </a:lnTo>
                  <a:lnTo>
                    <a:pt x="1408" y="239"/>
                  </a:lnTo>
                  <a:lnTo>
                    <a:pt x="1387" y="243"/>
                  </a:lnTo>
                  <a:lnTo>
                    <a:pt x="1367" y="247"/>
                  </a:lnTo>
                  <a:lnTo>
                    <a:pt x="1347" y="252"/>
                  </a:lnTo>
                  <a:lnTo>
                    <a:pt x="1329" y="258"/>
                  </a:lnTo>
                  <a:lnTo>
                    <a:pt x="1313" y="262"/>
                  </a:lnTo>
                  <a:lnTo>
                    <a:pt x="1300" y="268"/>
                  </a:lnTo>
                  <a:lnTo>
                    <a:pt x="1287" y="273"/>
                  </a:lnTo>
                  <a:lnTo>
                    <a:pt x="1273" y="279"/>
                  </a:lnTo>
                  <a:lnTo>
                    <a:pt x="1264" y="283"/>
                  </a:lnTo>
                  <a:lnTo>
                    <a:pt x="1244" y="290"/>
                  </a:lnTo>
                  <a:lnTo>
                    <a:pt x="1221" y="298"/>
                  </a:lnTo>
                  <a:lnTo>
                    <a:pt x="1195" y="307"/>
                  </a:lnTo>
                  <a:lnTo>
                    <a:pt x="1169" y="316"/>
                  </a:lnTo>
                  <a:lnTo>
                    <a:pt x="1142" y="323"/>
                  </a:lnTo>
                  <a:lnTo>
                    <a:pt x="1113" y="331"/>
                  </a:lnTo>
                  <a:lnTo>
                    <a:pt x="1086" y="339"/>
                  </a:lnTo>
                  <a:lnTo>
                    <a:pt x="1060" y="347"/>
                  </a:lnTo>
                  <a:lnTo>
                    <a:pt x="1034" y="353"/>
                  </a:lnTo>
                  <a:lnTo>
                    <a:pt x="1009" y="359"/>
                  </a:lnTo>
                  <a:lnTo>
                    <a:pt x="987" y="364"/>
                  </a:lnTo>
                  <a:lnTo>
                    <a:pt x="967" y="369"/>
                  </a:lnTo>
                  <a:lnTo>
                    <a:pt x="951" y="373"/>
                  </a:lnTo>
                  <a:lnTo>
                    <a:pt x="938" y="375"/>
                  </a:lnTo>
                  <a:lnTo>
                    <a:pt x="929" y="377"/>
                  </a:lnTo>
                  <a:lnTo>
                    <a:pt x="924" y="379"/>
                  </a:lnTo>
                  <a:lnTo>
                    <a:pt x="923" y="379"/>
                  </a:lnTo>
                  <a:lnTo>
                    <a:pt x="919" y="380"/>
                  </a:lnTo>
                  <a:lnTo>
                    <a:pt x="912" y="381"/>
                  </a:lnTo>
                  <a:lnTo>
                    <a:pt x="904" y="383"/>
                  </a:lnTo>
                  <a:lnTo>
                    <a:pt x="896" y="386"/>
                  </a:lnTo>
                  <a:lnTo>
                    <a:pt x="885" y="388"/>
                  </a:lnTo>
                  <a:lnTo>
                    <a:pt x="873" y="390"/>
                  </a:lnTo>
                  <a:lnTo>
                    <a:pt x="861" y="394"/>
                  </a:lnTo>
                  <a:lnTo>
                    <a:pt x="845" y="396"/>
                  </a:lnTo>
                  <a:lnTo>
                    <a:pt x="830" y="400"/>
                  </a:lnTo>
                  <a:lnTo>
                    <a:pt x="813" y="402"/>
                  </a:lnTo>
                  <a:lnTo>
                    <a:pt x="795" y="405"/>
                  </a:lnTo>
                  <a:lnTo>
                    <a:pt x="778" y="408"/>
                  </a:lnTo>
                  <a:lnTo>
                    <a:pt x="760" y="410"/>
                  </a:lnTo>
                  <a:lnTo>
                    <a:pt x="740" y="410"/>
                  </a:lnTo>
                  <a:lnTo>
                    <a:pt x="722" y="412"/>
                  </a:lnTo>
                  <a:lnTo>
                    <a:pt x="702" y="411"/>
                  </a:lnTo>
                  <a:lnTo>
                    <a:pt x="682" y="411"/>
                  </a:lnTo>
                  <a:lnTo>
                    <a:pt x="663" y="411"/>
                  </a:lnTo>
                  <a:lnTo>
                    <a:pt x="644" y="410"/>
                  </a:lnTo>
                  <a:lnTo>
                    <a:pt x="625" y="407"/>
                  </a:lnTo>
                  <a:lnTo>
                    <a:pt x="607" y="403"/>
                  </a:lnTo>
                  <a:lnTo>
                    <a:pt x="590" y="399"/>
                  </a:lnTo>
                  <a:lnTo>
                    <a:pt x="574" y="394"/>
                  </a:lnTo>
                  <a:lnTo>
                    <a:pt x="557" y="387"/>
                  </a:lnTo>
                  <a:lnTo>
                    <a:pt x="541" y="379"/>
                  </a:lnTo>
                  <a:lnTo>
                    <a:pt x="526" y="370"/>
                  </a:lnTo>
                  <a:lnTo>
                    <a:pt x="513" y="359"/>
                  </a:lnTo>
                  <a:lnTo>
                    <a:pt x="500" y="348"/>
                  </a:lnTo>
                  <a:lnTo>
                    <a:pt x="489" y="335"/>
                  </a:lnTo>
                  <a:lnTo>
                    <a:pt x="480" y="318"/>
                  </a:lnTo>
                  <a:lnTo>
                    <a:pt x="472" y="302"/>
                  </a:lnTo>
                  <a:lnTo>
                    <a:pt x="316" y="41"/>
                  </a:lnTo>
                  <a:lnTo>
                    <a:pt x="313" y="38"/>
                  </a:lnTo>
                  <a:lnTo>
                    <a:pt x="310" y="33"/>
                  </a:lnTo>
                  <a:lnTo>
                    <a:pt x="305" y="27"/>
                  </a:lnTo>
                  <a:lnTo>
                    <a:pt x="298" y="21"/>
                  </a:lnTo>
                  <a:lnTo>
                    <a:pt x="288" y="13"/>
                  </a:lnTo>
                  <a:lnTo>
                    <a:pt x="276" y="8"/>
                  </a:lnTo>
                  <a:lnTo>
                    <a:pt x="259" y="4"/>
                  </a:lnTo>
                  <a:lnTo>
                    <a:pt x="239" y="2"/>
                  </a:lnTo>
                  <a:lnTo>
                    <a:pt x="228" y="1"/>
                  </a:lnTo>
                  <a:lnTo>
                    <a:pt x="217" y="1"/>
                  </a:lnTo>
                  <a:lnTo>
                    <a:pt x="202" y="1"/>
                  </a:lnTo>
                  <a:lnTo>
                    <a:pt x="188" y="2"/>
                  </a:lnTo>
                  <a:lnTo>
                    <a:pt x="174" y="0"/>
                  </a:lnTo>
                  <a:lnTo>
                    <a:pt x="162" y="1"/>
                  </a:lnTo>
                  <a:lnTo>
                    <a:pt x="147" y="2"/>
                  </a:lnTo>
                  <a:lnTo>
                    <a:pt x="134" y="1"/>
                  </a:lnTo>
                  <a:lnTo>
                    <a:pt x="121" y="1"/>
                  </a:lnTo>
                  <a:lnTo>
                    <a:pt x="111" y="2"/>
                  </a:lnTo>
                  <a:lnTo>
                    <a:pt x="100" y="2"/>
                  </a:lnTo>
                  <a:lnTo>
                    <a:pt x="91" y="3"/>
                  </a:lnTo>
                  <a:lnTo>
                    <a:pt x="83" y="3"/>
                  </a:lnTo>
                  <a:lnTo>
                    <a:pt x="77" y="4"/>
                  </a:lnTo>
                  <a:lnTo>
                    <a:pt x="73" y="5"/>
                  </a:lnTo>
                  <a:lnTo>
                    <a:pt x="72" y="5"/>
                  </a:lnTo>
                  <a:lnTo>
                    <a:pt x="66" y="45"/>
                  </a:lnTo>
                  <a:lnTo>
                    <a:pt x="62" y="86"/>
                  </a:lnTo>
                  <a:lnTo>
                    <a:pt x="57" y="126"/>
                  </a:lnTo>
                  <a:lnTo>
                    <a:pt x="53" y="166"/>
                  </a:lnTo>
                  <a:lnTo>
                    <a:pt x="48" y="207"/>
                  </a:lnTo>
                  <a:lnTo>
                    <a:pt x="46" y="247"/>
                  </a:lnTo>
                  <a:lnTo>
                    <a:pt x="41" y="288"/>
                  </a:lnTo>
                  <a:lnTo>
                    <a:pt x="36" y="329"/>
                  </a:lnTo>
                  <a:lnTo>
                    <a:pt x="33" y="368"/>
                  </a:lnTo>
                  <a:lnTo>
                    <a:pt x="28" y="409"/>
                  </a:lnTo>
                  <a:lnTo>
                    <a:pt x="24" y="450"/>
                  </a:lnTo>
                  <a:lnTo>
                    <a:pt x="21" y="489"/>
                  </a:lnTo>
                  <a:lnTo>
                    <a:pt x="15" y="530"/>
                  </a:lnTo>
                  <a:lnTo>
                    <a:pt x="11" y="570"/>
                  </a:lnTo>
                  <a:lnTo>
                    <a:pt x="6" y="610"/>
                  </a:lnTo>
                  <a:lnTo>
                    <a:pt x="1" y="651"/>
                  </a:lnTo>
                  <a:lnTo>
                    <a:pt x="1" y="656"/>
                  </a:lnTo>
                  <a:lnTo>
                    <a:pt x="0" y="659"/>
                  </a:lnTo>
                  <a:lnTo>
                    <a:pt x="0" y="664"/>
                  </a:lnTo>
                  <a:lnTo>
                    <a:pt x="2" y="668"/>
                  </a:lnTo>
                  <a:lnTo>
                    <a:pt x="3" y="671"/>
                  </a:lnTo>
                  <a:lnTo>
                    <a:pt x="9" y="674"/>
                  </a:lnTo>
                  <a:lnTo>
                    <a:pt x="16" y="677"/>
                  </a:lnTo>
                  <a:lnTo>
                    <a:pt x="28" y="679"/>
                  </a:lnTo>
                  <a:lnTo>
                    <a:pt x="163" y="699"/>
                  </a:lnTo>
                  <a:lnTo>
                    <a:pt x="201" y="695"/>
                  </a:lnTo>
                </a:path>
              </a:pathLst>
            </a:custGeom>
            <a:solidFill>
              <a:srgbClr val="FFFFFF"/>
            </a:solidFill>
            <a:ln w="12700" cap="rnd" cmpd="sng">
              <a:noFill/>
              <a:prstDash val="solid"/>
              <a:round/>
              <a:headEnd type="none" w="med" len="med"/>
              <a:tailEnd type="none" w="med" len="med"/>
            </a:ln>
          </p:spPr>
          <p:txBody>
            <a:bodyPr/>
            <a:lstStyle/>
            <a:p>
              <a:endParaRPr lang="en-GB" b="1"/>
            </a:p>
          </p:txBody>
        </p:sp>
        <p:sp>
          <p:nvSpPr>
            <p:cNvPr id="18449" name="Freeform 7"/>
            <p:cNvSpPr>
              <a:spLocks/>
            </p:cNvSpPr>
            <p:nvPr/>
          </p:nvSpPr>
          <p:spPr bwMode="auto">
            <a:xfrm>
              <a:off x="1428" y="1539"/>
              <a:ext cx="2640" cy="703"/>
            </a:xfrm>
            <a:custGeom>
              <a:avLst/>
              <a:gdLst>
                <a:gd name="T0" fmla="*/ 2639 w 2640"/>
                <a:gd name="T1" fmla="*/ 523 h 703"/>
                <a:gd name="T2" fmla="*/ 2607 w 2640"/>
                <a:gd name="T3" fmla="*/ 401 h 703"/>
                <a:gd name="T4" fmla="*/ 2563 w 2640"/>
                <a:gd name="T5" fmla="*/ 395 h 703"/>
                <a:gd name="T6" fmla="*/ 2527 w 2640"/>
                <a:gd name="T7" fmla="*/ 390 h 703"/>
                <a:gd name="T8" fmla="*/ 2495 w 2640"/>
                <a:gd name="T9" fmla="*/ 385 h 703"/>
                <a:gd name="T10" fmla="*/ 2464 w 2640"/>
                <a:gd name="T11" fmla="*/ 381 h 703"/>
                <a:gd name="T12" fmla="*/ 2432 w 2640"/>
                <a:gd name="T13" fmla="*/ 378 h 703"/>
                <a:gd name="T14" fmla="*/ 2399 w 2640"/>
                <a:gd name="T15" fmla="*/ 374 h 703"/>
                <a:gd name="T16" fmla="*/ 2362 w 2640"/>
                <a:gd name="T17" fmla="*/ 373 h 703"/>
                <a:gd name="T18" fmla="*/ 2318 w 2640"/>
                <a:gd name="T19" fmla="*/ 369 h 703"/>
                <a:gd name="T20" fmla="*/ 2268 w 2640"/>
                <a:gd name="T21" fmla="*/ 366 h 703"/>
                <a:gd name="T22" fmla="*/ 2208 w 2640"/>
                <a:gd name="T23" fmla="*/ 361 h 703"/>
                <a:gd name="T24" fmla="*/ 2076 w 2640"/>
                <a:gd name="T25" fmla="*/ 303 h 703"/>
                <a:gd name="T26" fmla="*/ 1952 w 2640"/>
                <a:gd name="T27" fmla="*/ 262 h 703"/>
                <a:gd name="T28" fmla="*/ 1836 w 2640"/>
                <a:gd name="T29" fmla="*/ 234 h 703"/>
                <a:gd name="T30" fmla="*/ 1727 w 2640"/>
                <a:gd name="T31" fmla="*/ 219 h 703"/>
                <a:gd name="T32" fmla="*/ 1627 w 2640"/>
                <a:gd name="T33" fmla="*/ 216 h 703"/>
                <a:gd name="T34" fmla="*/ 1539 w 2640"/>
                <a:gd name="T35" fmla="*/ 219 h 703"/>
                <a:gd name="T36" fmla="*/ 1460 w 2640"/>
                <a:gd name="T37" fmla="*/ 228 h 703"/>
                <a:gd name="T38" fmla="*/ 1391 w 2640"/>
                <a:gd name="T39" fmla="*/ 243 h 703"/>
                <a:gd name="T40" fmla="*/ 1334 w 2640"/>
                <a:gd name="T41" fmla="*/ 258 h 703"/>
                <a:gd name="T42" fmla="*/ 1290 w 2640"/>
                <a:gd name="T43" fmla="*/ 273 h 703"/>
                <a:gd name="T44" fmla="*/ 1248 w 2640"/>
                <a:gd name="T45" fmla="*/ 290 h 703"/>
                <a:gd name="T46" fmla="*/ 1174 w 2640"/>
                <a:gd name="T47" fmla="*/ 316 h 703"/>
                <a:gd name="T48" fmla="*/ 1090 w 2640"/>
                <a:gd name="T49" fmla="*/ 340 h 703"/>
                <a:gd name="T50" fmla="*/ 1013 w 2640"/>
                <a:gd name="T51" fmla="*/ 360 h 703"/>
                <a:gd name="T52" fmla="*/ 955 w 2640"/>
                <a:gd name="T53" fmla="*/ 374 h 703"/>
                <a:gd name="T54" fmla="*/ 928 w 2640"/>
                <a:gd name="T55" fmla="*/ 379 h 703"/>
                <a:gd name="T56" fmla="*/ 916 w 2640"/>
                <a:gd name="T57" fmla="*/ 381 h 703"/>
                <a:gd name="T58" fmla="*/ 889 w 2640"/>
                <a:gd name="T59" fmla="*/ 389 h 703"/>
                <a:gd name="T60" fmla="*/ 849 w 2640"/>
                <a:gd name="T61" fmla="*/ 397 h 703"/>
                <a:gd name="T62" fmla="*/ 799 w 2640"/>
                <a:gd name="T63" fmla="*/ 405 h 703"/>
                <a:gd name="T64" fmla="*/ 744 w 2640"/>
                <a:gd name="T65" fmla="*/ 411 h 703"/>
                <a:gd name="T66" fmla="*/ 686 w 2640"/>
                <a:gd name="T67" fmla="*/ 412 h 703"/>
                <a:gd name="T68" fmla="*/ 628 w 2640"/>
                <a:gd name="T69" fmla="*/ 408 h 703"/>
                <a:gd name="T70" fmla="*/ 576 w 2640"/>
                <a:gd name="T71" fmla="*/ 395 h 703"/>
                <a:gd name="T72" fmla="*/ 529 w 2640"/>
                <a:gd name="T73" fmla="*/ 372 h 703"/>
                <a:gd name="T74" fmla="*/ 492 w 2640"/>
                <a:gd name="T75" fmla="*/ 335 h 703"/>
                <a:gd name="T76" fmla="*/ 318 w 2640"/>
                <a:gd name="T77" fmla="*/ 41 h 703"/>
                <a:gd name="T78" fmla="*/ 308 w 2640"/>
                <a:gd name="T79" fmla="*/ 27 h 703"/>
                <a:gd name="T80" fmla="*/ 278 w 2640"/>
                <a:gd name="T81" fmla="*/ 8 h 703"/>
                <a:gd name="T82" fmla="*/ 230 w 2640"/>
                <a:gd name="T83" fmla="*/ 1 h 703"/>
                <a:gd name="T84" fmla="*/ 190 w 2640"/>
                <a:gd name="T85" fmla="*/ 1 h 703"/>
                <a:gd name="T86" fmla="*/ 149 w 2640"/>
                <a:gd name="T87" fmla="*/ 1 h 703"/>
                <a:gd name="T88" fmla="*/ 113 w 2640"/>
                <a:gd name="T89" fmla="*/ 2 h 703"/>
                <a:gd name="T90" fmla="*/ 84 w 2640"/>
                <a:gd name="T91" fmla="*/ 3 h 703"/>
                <a:gd name="T92" fmla="*/ 74 w 2640"/>
                <a:gd name="T93" fmla="*/ 4 h 703"/>
                <a:gd name="T94" fmla="*/ 59 w 2640"/>
                <a:gd name="T95" fmla="*/ 126 h 703"/>
                <a:gd name="T96" fmla="*/ 47 w 2640"/>
                <a:gd name="T97" fmla="*/ 248 h 703"/>
                <a:gd name="T98" fmla="*/ 34 w 2640"/>
                <a:gd name="T99" fmla="*/ 370 h 703"/>
                <a:gd name="T100" fmla="*/ 21 w 2640"/>
                <a:gd name="T101" fmla="*/ 491 h 703"/>
                <a:gd name="T102" fmla="*/ 7 w 2640"/>
                <a:gd name="T103" fmla="*/ 613 h 703"/>
                <a:gd name="T104" fmla="*/ 0 w 2640"/>
                <a:gd name="T105" fmla="*/ 662 h 703"/>
                <a:gd name="T106" fmla="*/ 4 w 2640"/>
                <a:gd name="T107" fmla="*/ 674 h 703"/>
                <a:gd name="T108" fmla="*/ 29 w 2640"/>
                <a:gd name="T109" fmla="*/ 682 h 70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640"/>
                <a:gd name="T166" fmla="*/ 0 h 703"/>
                <a:gd name="T167" fmla="*/ 2640 w 2640"/>
                <a:gd name="T168" fmla="*/ 703 h 70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640" h="703">
                  <a:moveTo>
                    <a:pt x="202" y="699"/>
                  </a:moveTo>
                  <a:lnTo>
                    <a:pt x="200" y="623"/>
                  </a:lnTo>
                  <a:lnTo>
                    <a:pt x="2639" y="523"/>
                  </a:lnTo>
                  <a:lnTo>
                    <a:pt x="2638" y="407"/>
                  </a:lnTo>
                  <a:lnTo>
                    <a:pt x="2622" y="403"/>
                  </a:lnTo>
                  <a:lnTo>
                    <a:pt x="2607" y="401"/>
                  </a:lnTo>
                  <a:lnTo>
                    <a:pt x="2592" y="398"/>
                  </a:lnTo>
                  <a:lnTo>
                    <a:pt x="2578" y="397"/>
                  </a:lnTo>
                  <a:lnTo>
                    <a:pt x="2563" y="395"/>
                  </a:lnTo>
                  <a:lnTo>
                    <a:pt x="2551" y="393"/>
                  </a:lnTo>
                  <a:lnTo>
                    <a:pt x="2539" y="392"/>
                  </a:lnTo>
                  <a:lnTo>
                    <a:pt x="2527" y="390"/>
                  </a:lnTo>
                  <a:lnTo>
                    <a:pt x="2517" y="387"/>
                  </a:lnTo>
                  <a:lnTo>
                    <a:pt x="2506" y="386"/>
                  </a:lnTo>
                  <a:lnTo>
                    <a:pt x="2495" y="385"/>
                  </a:lnTo>
                  <a:lnTo>
                    <a:pt x="2484" y="384"/>
                  </a:lnTo>
                  <a:lnTo>
                    <a:pt x="2474" y="383"/>
                  </a:lnTo>
                  <a:lnTo>
                    <a:pt x="2464" y="381"/>
                  </a:lnTo>
                  <a:lnTo>
                    <a:pt x="2453" y="380"/>
                  </a:lnTo>
                  <a:lnTo>
                    <a:pt x="2443" y="380"/>
                  </a:lnTo>
                  <a:lnTo>
                    <a:pt x="2432" y="378"/>
                  </a:lnTo>
                  <a:lnTo>
                    <a:pt x="2422" y="378"/>
                  </a:lnTo>
                  <a:lnTo>
                    <a:pt x="2410" y="377"/>
                  </a:lnTo>
                  <a:lnTo>
                    <a:pt x="2399" y="374"/>
                  </a:lnTo>
                  <a:lnTo>
                    <a:pt x="2387" y="374"/>
                  </a:lnTo>
                  <a:lnTo>
                    <a:pt x="2374" y="372"/>
                  </a:lnTo>
                  <a:lnTo>
                    <a:pt x="2362" y="373"/>
                  </a:lnTo>
                  <a:lnTo>
                    <a:pt x="2348" y="371"/>
                  </a:lnTo>
                  <a:lnTo>
                    <a:pt x="2334" y="370"/>
                  </a:lnTo>
                  <a:lnTo>
                    <a:pt x="2318" y="369"/>
                  </a:lnTo>
                  <a:lnTo>
                    <a:pt x="2302" y="369"/>
                  </a:lnTo>
                  <a:lnTo>
                    <a:pt x="2286" y="366"/>
                  </a:lnTo>
                  <a:lnTo>
                    <a:pt x="2268" y="366"/>
                  </a:lnTo>
                  <a:lnTo>
                    <a:pt x="2248" y="365"/>
                  </a:lnTo>
                  <a:lnTo>
                    <a:pt x="2230" y="362"/>
                  </a:lnTo>
                  <a:lnTo>
                    <a:pt x="2208" y="361"/>
                  </a:lnTo>
                  <a:lnTo>
                    <a:pt x="2162" y="340"/>
                  </a:lnTo>
                  <a:lnTo>
                    <a:pt x="2119" y="320"/>
                  </a:lnTo>
                  <a:lnTo>
                    <a:pt x="2076" y="303"/>
                  </a:lnTo>
                  <a:lnTo>
                    <a:pt x="2034" y="288"/>
                  </a:lnTo>
                  <a:lnTo>
                    <a:pt x="1991" y="274"/>
                  </a:lnTo>
                  <a:lnTo>
                    <a:pt x="1952" y="262"/>
                  </a:lnTo>
                  <a:lnTo>
                    <a:pt x="1912" y="252"/>
                  </a:lnTo>
                  <a:lnTo>
                    <a:pt x="1873" y="243"/>
                  </a:lnTo>
                  <a:lnTo>
                    <a:pt x="1836" y="234"/>
                  </a:lnTo>
                  <a:lnTo>
                    <a:pt x="1799" y="229"/>
                  </a:lnTo>
                  <a:lnTo>
                    <a:pt x="1762" y="224"/>
                  </a:lnTo>
                  <a:lnTo>
                    <a:pt x="1727" y="219"/>
                  </a:lnTo>
                  <a:lnTo>
                    <a:pt x="1693" y="217"/>
                  </a:lnTo>
                  <a:lnTo>
                    <a:pt x="1659" y="215"/>
                  </a:lnTo>
                  <a:lnTo>
                    <a:pt x="1627" y="216"/>
                  </a:lnTo>
                  <a:lnTo>
                    <a:pt x="1597" y="215"/>
                  </a:lnTo>
                  <a:lnTo>
                    <a:pt x="1567" y="217"/>
                  </a:lnTo>
                  <a:lnTo>
                    <a:pt x="1539" y="219"/>
                  </a:lnTo>
                  <a:lnTo>
                    <a:pt x="1511" y="222"/>
                  </a:lnTo>
                  <a:lnTo>
                    <a:pt x="1484" y="224"/>
                  </a:lnTo>
                  <a:lnTo>
                    <a:pt x="1460" y="228"/>
                  </a:lnTo>
                  <a:lnTo>
                    <a:pt x="1435" y="232"/>
                  </a:lnTo>
                  <a:lnTo>
                    <a:pt x="1413" y="238"/>
                  </a:lnTo>
                  <a:lnTo>
                    <a:pt x="1391" y="243"/>
                  </a:lnTo>
                  <a:lnTo>
                    <a:pt x="1371" y="247"/>
                  </a:lnTo>
                  <a:lnTo>
                    <a:pt x="1351" y="252"/>
                  </a:lnTo>
                  <a:lnTo>
                    <a:pt x="1334" y="258"/>
                  </a:lnTo>
                  <a:lnTo>
                    <a:pt x="1319" y="262"/>
                  </a:lnTo>
                  <a:lnTo>
                    <a:pt x="1305" y="268"/>
                  </a:lnTo>
                  <a:lnTo>
                    <a:pt x="1290" y="273"/>
                  </a:lnTo>
                  <a:lnTo>
                    <a:pt x="1279" y="278"/>
                  </a:lnTo>
                  <a:lnTo>
                    <a:pt x="1268" y="283"/>
                  </a:lnTo>
                  <a:lnTo>
                    <a:pt x="1248" y="290"/>
                  </a:lnTo>
                  <a:lnTo>
                    <a:pt x="1225" y="298"/>
                  </a:lnTo>
                  <a:lnTo>
                    <a:pt x="1200" y="307"/>
                  </a:lnTo>
                  <a:lnTo>
                    <a:pt x="1174" y="316"/>
                  </a:lnTo>
                  <a:lnTo>
                    <a:pt x="1146" y="323"/>
                  </a:lnTo>
                  <a:lnTo>
                    <a:pt x="1118" y="331"/>
                  </a:lnTo>
                  <a:lnTo>
                    <a:pt x="1090" y="340"/>
                  </a:lnTo>
                  <a:lnTo>
                    <a:pt x="1063" y="348"/>
                  </a:lnTo>
                  <a:lnTo>
                    <a:pt x="1037" y="354"/>
                  </a:lnTo>
                  <a:lnTo>
                    <a:pt x="1013" y="360"/>
                  </a:lnTo>
                  <a:lnTo>
                    <a:pt x="990" y="364"/>
                  </a:lnTo>
                  <a:lnTo>
                    <a:pt x="971" y="369"/>
                  </a:lnTo>
                  <a:lnTo>
                    <a:pt x="955" y="374"/>
                  </a:lnTo>
                  <a:lnTo>
                    <a:pt x="942" y="375"/>
                  </a:lnTo>
                  <a:lnTo>
                    <a:pt x="932" y="377"/>
                  </a:lnTo>
                  <a:lnTo>
                    <a:pt x="928" y="379"/>
                  </a:lnTo>
                  <a:lnTo>
                    <a:pt x="925" y="380"/>
                  </a:lnTo>
                  <a:lnTo>
                    <a:pt x="923" y="381"/>
                  </a:lnTo>
                  <a:lnTo>
                    <a:pt x="916" y="381"/>
                  </a:lnTo>
                  <a:lnTo>
                    <a:pt x="908" y="384"/>
                  </a:lnTo>
                  <a:lnTo>
                    <a:pt x="900" y="386"/>
                  </a:lnTo>
                  <a:lnTo>
                    <a:pt x="889" y="389"/>
                  </a:lnTo>
                  <a:lnTo>
                    <a:pt x="877" y="390"/>
                  </a:lnTo>
                  <a:lnTo>
                    <a:pt x="865" y="395"/>
                  </a:lnTo>
                  <a:lnTo>
                    <a:pt x="849" y="397"/>
                  </a:lnTo>
                  <a:lnTo>
                    <a:pt x="834" y="401"/>
                  </a:lnTo>
                  <a:lnTo>
                    <a:pt x="816" y="403"/>
                  </a:lnTo>
                  <a:lnTo>
                    <a:pt x="799" y="405"/>
                  </a:lnTo>
                  <a:lnTo>
                    <a:pt x="782" y="409"/>
                  </a:lnTo>
                  <a:lnTo>
                    <a:pt x="764" y="409"/>
                  </a:lnTo>
                  <a:lnTo>
                    <a:pt x="744" y="411"/>
                  </a:lnTo>
                  <a:lnTo>
                    <a:pt x="725" y="412"/>
                  </a:lnTo>
                  <a:lnTo>
                    <a:pt x="706" y="413"/>
                  </a:lnTo>
                  <a:lnTo>
                    <a:pt x="686" y="412"/>
                  </a:lnTo>
                  <a:lnTo>
                    <a:pt x="667" y="413"/>
                  </a:lnTo>
                  <a:lnTo>
                    <a:pt x="648" y="412"/>
                  </a:lnTo>
                  <a:lnTo>
                    <a:pt x="628" y="408"/>
                  </a:lnTo>
                  <a:lnTo>
                    <a:pt x="610" y="405"/>
                  </a:lnTo>
                  <a:lnTo>
                    <a:pt x="593" y="400"/>
                  </a:lnTo>
                  <a:lnTo>
                    <a:pt x="576" y="395"/>
                  </a:lnTo>
                  <a:lnTo>
                    <a:pt x="560" y="388"/>
                  </a:lnTo>
                  <a:lnTo>
                    <a:pt x="544" y="380"/>
                  </a:lnTo>
                  <a:lnTo>
                    <a:pt x="529" y="372"/>
                  </a:lnTo>
                  <a:lnTo>
                    <a:pt x="515" y="361"/>
                  </a:lnTo>
                  <a:lnTo>
                    <a:pt x="503" y="349"/>
                  </a:lnTo>
                  <a:lnTo>
                    <a:pt x="492" y="335"/>
                  </a:lnTo>
                  <a:lnTo>
                    <a:pt x="483" y="319"/>
                  </a:lnTo>
                  <a:lnTo>
                    <a:pt x="474" y="303"/>
                  </a:lnTo>
                  <a:lnTo>
                    <a:pt x="318" y="41"/>
                  </a:lnTo>
                  <a:lnTo>
                    <a:pt x="316" y="38"/>
                  </a:lnTo>
                  <a:lnTo>
                    <a:pt x="313" y="34"/>
                  </a:lnTo>
                  <a:lnTo>
                    <a:pt x="308" y="27"/>
                  </a:lnTo>
                  <a:lnTo>
                    <a:pt x="301" y="21"/>
                  </a:lnTo>
                  <a:lnTo>
                    <a:pt x="290" y="13"/>
                  </a:lnTo>
                  <a:lnTo>
                    <a:pt x="278" y="8"/>
                  </a:lnTo>
                  <a:lnTo>
                    <a:pt x="261" y="4"/>
                  </a:lnTo>
                  <a:lnTo>
                    <a:pt x="241" y="1"/>
                  </a:lnTo>
                  <a:lnTo>
                    <a:pt x="230" y="1"/>
                  </a:lnTo>
                  <a:lnTo>
                    <a:pt x="219" y="1"/>
                  </a:lnTo>
                  <a:lnTo>
                    <a:pt x="204" y="1"/>
                  </a:lnTo>
                  <a:lnTo>
                    <a:pt x="190" y="1"/>
                  </a:lnTo>
                  <a:lnTo>
                    <a:pt x="176" y="0"/>
                  </a:lnTo>
                  <a:lnTo>
                    <a:pt x="164" y="1"/>
                  </a:lnTo>
                  <a:lnTo>
                    <a:pt x="149" y="1"/>
                  </a:lnTo>
                  <a:lnTo>
                    <a:pt x="136" y="1"/>
                  </a:lnTo>
                  <a:lnTo>
                    <a:pt x="123" y="1"/>
                  </a:lnTo>
                  <a:lnTo>
                    <a:pt x="113" y="2"/>
                  </a:lnTo>
                  <a:lnTo>
                    <a:pt x="102" y="2"/>
                  </a:lnTo>
                  <a:lnTo>
                    <a:pt x="92" y="3"/>
                  </a:lnTo>
                  <a:lnTo>
                    <a:pt x="84" y="3"/>
                  </a:lnTo>
                  <a:lnTo>
                    <a:pt x="78" y="4"/>
                  </a:lnTo>
                  <a:lnTo>
                    <a:pt x="75" y="5"/>
                  </a:lnTo>
                  <a:lnTo>
                    <a:pt x="74" y="4"/>
                  </a:lnTo>
                  <a:lnTo>
                    <a:pt x="68" y="45"/>
                  </a:lnTo>
                  <a:lnTo>
                    <a:pt x="64" y="86"/>
                  </a:lnTo>
                  <a:lnTo>
                    <a:pt x="59" y="126"/>
                  </a:lnTo>
                  <a:lnTo>
                    <a:pt x="55" y="167"/>
                  </a:lnTo>
                  <a:lnTo>
                    <a:pt x="50" y="208"/>
                  </a:lnTo>
                  <a:lnTo>
                    <a:pt x="47" y="248"/>
                  </a:lnTo>
                  <a:lnTo>
                    <a:pt x="42" y="289"/>
                  </a:lnTo>
                  <a:lnTo>
                    <a:pt x="37" y="329"/>
                  </a:lnTo>
                  <a:lnTo>
                    <a:pt x="34" y="370"/>
                  </a:lnTo>
                  <a:lnTo>
                    <a:pt x="30" y="411"/>
                  </a:lnTo>
                  <a:lnTo>
                    <a:pt x="25" y="450"/>
                  </a:lnTo>
                  <a:lnTo>
                    <a:pt x="21" y="491"/>
                  </a:lnTo>
                  <a:lnTo>
                    <a:pt x="17" y="532"/>
                  </a:lnTo>
                  <a:lnTo>
                    <a:pt x="12" y="572"/>
                  </a:lnTo>
                  <a:lnTo>
                    <a:pt x="7" y="613"/>
                  </a:lnTo>
                  <a:lnTo>
                    <a:pt x="2" y="654"/>
                  </a:lnTo>
                  <a:lnTo>
                    <a:pt x="2" y="658"/>
                  </a:lnTo>
                  <a:lnTo>
                    <a:pt x="0" y="662"/>
                  </a:lnTo>
                  <a:lnTo>
                    <a:pt x="1" y="667"/>
                  </a:lnTo>
                  <a:lnTo>
                    <a:pt x="3" y="671"/>
                  </a:lnTo>
                  <a:lnTo>
                    <a:pt x="4" y="674"/>
                  </a:lnTo>
                  <a:lnTo>
                    <a:pt x="10" y="676"/>
                  </a:lnTo>
                  <a:lnTo>
                    <a:pt x="17" y="679"/>
                  </a:lnTo>
                  <a:lnTo>
                    <a:pt x="29" y="682"/>
                  </a:lnTo>
                  <a:lnTo>
                    <a:pt x="165" y="702"/>
                  </a:lnTo>
                  <a:lnTo>
                    <a:pt x="202" y="699"/>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50" name="Freeform 8"/>
            <p:cNvSpPr>
              <a:spLocks/>
            </p:cNvSpPr>
            <p:nvPr/>
          </p:nvSpPr>
          <p:spPr bwMode="auto">
            <a:xfrm>
              <a:off x="2777" y="1750"/>
              <a:ext cx="854" cy="195"/>
            </a:xfrm>
            <a:custGeom>
              <a:avLst/>
              <a:gdLst>
                <a:gd name="T0" fmla="*/ 853 w 854"/>
                <a:gd name="T1" fmla="*/ 149 h 195"/>
                <a:gd name="T2" fmla="*/ 838 w 854"/>
                <a:gd name="T3" fmla="*/ 185 h 195"/>
                <a:gd name="T4" fmla="*/ 836 w 854"/>
                <a:gd name="T5" fmla="*/ 190 h 195"/>
                <a:gd name="T6" fmla="*/ 688 w 854"/>
                <a:gd name="T7" fmla="*/ 194 h 195"/>
                <a:gd name="T8" fmla="*/ 52 w 854"/>
                <a:gd name="T9" fmla="*/ 97 h 195"/>
                <a:gd name="T10" fmla="*/ 0 w 854"/>
                <a:gd name="T11" fmla="*/ 38 h 195"/>
                <a:gd name="T12" fmla="*/ 1 w 854"/>
                <a:gd name="T13" fmla="*/ 37 h 195"/>
                <a:gd name="T14" fmla="*/ 4 w 854"/>
                <a:gd name="T15" fmla="*/ 37 h 195"/>
                <a:gd name="T16" fmla="*/ 9 w 854"/>
                <a:gd name="T17" fmla="*/ 34 h 195"/>
                <a:gd name="T18" fmla="*/ 17 w 854"/>
                <a:gd name="T19" fmla="*/ 31 h 195"/>
                <a:gd name="T20" fmla="*/ 25 w 854"/>
                <a:gd name="T21" fmla="*/ 29 h 195"/>
                <a:gd name="T22" fmla="*/ 37 w 854"/>
                <a:gd name="T23" fmla="*/ 26 h 195"/>
                <a:gd name="T24" fmla="*/ 50 w 854"/>
                <a:gd name="T25" fmla="*/ 24 h 195"/>
                <a:gd name="T26" fmla="*/ 64 w 854"/>
                <a:gd name="T27" fmla="*/ 20 h 195"/>
                <a:gd name="T28" fmla="*/ 81 w 854"/>
                <a:gd name="T29" fmla="*/ 17 h 195"/>
                <a:gd name="T30" fmla="*/ 98 w 854"/>
                <a:gd name="T31" fmla="*/ 13 h 195"/>
                <a:gd name="T32" fmla="*/ 119 w 854"/>
                <a:gd name="T33" fmla="*/ 9 h 195"/>
                <a:gd name="T34" fmla="*/ 141 w 854"/>
                <a:gd name="T35" fmla="*/ 7 h 195"/>
                <a:gd name="T36" fmla="*/ 163 w 854"/>
                <a:gd name="T37" fmla="*/ 5 h 195"/>
                <a:gd name="T38" fmla="*/ 188 w 854"/>
                <a:gd name="T39" fmla="*/ 2 h 195"/>
                <a:gd name="T40" fmla="*/ 215 w 854"/>
                <a:gd name="T41" fmla="*/ 2 h 195"/>
                <a:gd name="T42" fmla="*/ 242 w 854"/>
                <a:gd name="T43" fmla="*/ 1 h 195"/>
                <a:gd name="T44" fmla="*/ 271 w 854"/>
                <a:gd name="T45" fmla="*/ 0 h 195"/>
                <a:gd name="T46" fmla="*/ 303 w 854"/>
                <a:gd name="T47" fmla="*/ 1 h 195"/>
                <a:gd name="T48" fmla="*/ 334 w 854"/>
                <a:gd name="T49" fmla="*/ 3 h 195"/>
                <a:gd name="T50" fmla="*/ 367 w 854"/>
                <a:gd name="T51" fmla="*/ 5 h 195"/>
                <a:gd name="T52" fmla="*/ 402 w 854"/>
                <a:gd name="T53" fmla="*/ 7 h 195"/>
                <a:gd name="T54" fmla="*/ 438 w 854"/>
                <a:gd name="T55" fmla="*/ 13 h 195"/>
                <a:gd name="T56" fmla="*/ 476 w 854"/>
                <a:gd name="T57" fmla="*/ 19 h 195"/>
                <a:gd name="T58" fmla="*/ 512 w 854"/>
                <a:gd name="T59" fmla="*/ 27 h 195"/>
                <a:gd name="T60" fmla="*/ 551 w 854"/>
                <a:gd name="T61" fmla="*/ 36 h 195"/>
                <a:gd name="T62" fmla="*/ 592 w 854"/>
                <a:gd name="T63" fmla="*/ 47 h 195"/>
                <a:gd name="T64" fmla="*/ 633 w 854"/>
                <a:gd name="T65" fmla="*/ 60 h 195"/>
                <a:gd name="T66" fmla="*/ 675 w 854"/>
                <a:gd name="T67" fmla="*/ 74 h 195"/>
                <a:gd name="T68" fmla="*/ 719 w 854"/>
                <a:gd name="T69" fmla="*/ 88 h 195"/>
                <a:gd name="T70" fmla="*/ 762 w 854"/>
                <a:gd name="T71" fmla="*/ 108 h 195"/>
                <a:gd name="T72" fmla="*/ 807 w 854"/>
                <a:gd name="T73" fmla="*/ 127 h 195"/>
                <a:gd name="T74" fmla="*/ 853 w 854"/>
                <a:gd name="T75" fmla="*/ 149 h 1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54"/>
                <a:gd name="T115" fmla="*/ 0 h 195"/>
                <a:gd name="T116" fmla="*/ 854 w 854"/>
                <a:gd name="T117" fmla="*/ 195 h 19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54" h="195">
                  <a:moveTo>
                    <a:pt x="853" y="149"/>
                  </a:moveTo>
                  <a:lnTo>
                    <a:pt x="838" y="185"/>
                  </a:lnTo>
                  <a:lnTo>
                    <a:pt x="836" y="190"/>
                  </a:lnTo>
                  <a:lnTo>
                    <a:pt x="688" y="194"/>
                  </a:lnTo>
                  <a:lnTo>
                    <a:pt x="52" y="97"/>
                  </a:lnTo>
                  <a:lnTo>
                    <a:pt x="0" y="38"/>
                  </a:lnTo>
                  <a:lnTo>
                    <a:pt x="1" y="37"/>
                  </a:lnTo>
                  <a:lnTo>
                    <a:pt x="4" y="37"/>
                  </a:lnTo>
                  <a:lnTo>
                    <a:pt x="9" y="34"/>
                  </a:lnTo>
                  <a:lnTo>
                    <a:pt x="17" y="31"/>
                  </a:lnTo>
                  <a:lnTo>
                    <a:pt x="25" y="29"/>
                  </a:lnTo>
                  <a:lnTo>
                    <a:pt x="37" y="26"/>
                  </a:lnTo>
                  <a:lnTo>
                    <a:pt x="50" y="24"/>
                  </a:lnTo>
                  <a:lnTo>
                    <a:pt x="64" y="20"/>
                  </a:lnTo>
                  <a:lnTo>
                    <a:pt x="81" y="17"/>
                  </a:lnTo>
                  <a:lnTo>
                    <a:pt x="98" y="13"/>
                  </a:lnTo>
                  <a:lnTo>
                    <a:pt x="119" y="9"/>
                  </a:lnTo>
                  <a:lnTo>
                    <a:pt x="141" y="7"/>
                  </a:lnTo>
                  <a:lnTo>
                    <a:pt x="163" y="5"/>
                  </a:lnTo>
                  <a:lnTo>
                    <a:pt x="188" y="2"/>
                  </a:lnTo>
                  <a:lnTo>
                    <a:pt x="215" y="2"/>
                  </a:lnTo>
                  <a:lnTo>
                    <a:pt x="242" y="1"/>
                  </a:lnTo>
                  <a:lnTo>
                    <a:pt x="271" y="0"/>
                  </a:lnTo>
                  <a:lnTo>
                    <a:pt x="303" y="1"/>
                  </a:lnTo>
                  <a:lnTo>
                    <a:pt x="334" y="3"/>
                  </a:lnTo>
                  <a:lnTo>
                    <a:pt x="367" y="5"/>
                  </a:lnTo>
                  <a:lnTo>
                    <a:pt x="402" y="7"/>
                  </a:lnTo>
                  <a:lnTo>
                    <a:pt x="438" y="13"/>
                  </a:lnTo>
                  <a:lnTo>
                    <a:pt x="476" y="19"/>
                  </a:lnTo>
                  <a:lnTo>
                    <a:pt x="512" y="27"/>
                  </a:lnTo>
                  <a:lnTo>
                    <a:pt x="551" y="36"/>
                  </a:lnTo>
                  <a:lnTo>
                    <a:pt x="592" y="47"/>
                  </a:lnTo>
                  <a:lnTo>
                    <a:pt x="633" y="60"/>
                  </a:lnTo>
                  <a:lnTo>
                    <a:pt x="675" y="74"/>
                  </a:lnTo>
                  <a:lnTo>
                    <a:pt x="719" y="88"/>
                  </a:lnTo>
                  <a:lnTo>
                    <a:pt x="762" y="108"/>
                  </a:lnTo>
                  <a:lnTo>
                    <a:pt x="807" y="127"/>
                  </a:lnTo>
                  <a:lnTo>
                    <a:pt x="853" y="149"/>
                  </a:lnTo>
                </a:path>
              </a:pathLst>
            </a:custGeom>
            <a:solidFill>
              <a:srgbClr val="99FFFF"/>
            </a:solidFill>
            <a:ln w="12700" cap="rnd" cmpd="sng">
              <a:noFill/>
              <a:prstDash val="solid"/>
              <a:round/>
              <a:headEnd type="none" w="med" len="med"/>
              <a:tailEnd type="none" w="med" len="med"/>
            </a:ln>
          </p:spPr>
          <p:txBody>
            <a:bodyPr/>
            <a:lstStyle/>
            <a:p>
              <a:endParaRPr lang="en-GB" b="1"/>
            </a:p>
          </p:txBody>
        </p:sp>
        <p:sp>
          <p:nvSpPr>
            <p:cNvPr id="18451" name="Freeform 9"/>
            <p:cNvSpPr>
              <a:spLocks/>
            </p:cNvSpPr>
            <p:nvPr/>
          </p:nvSpPr>
          <p:spPr bwMode="auto">
            <a:xfrm>
              <a:off x="2775" y="1753"/>
              <a:ext cx="862" cy="196"/>
            </a:xfrm>
            <a:custGeom>
              <a:avLst/>
              <a:gdLst>
                <a:gd name="T0" fmla="*/ 861 w 862"/>
                <a:gd name="T1" fmla="*/ 148 h 196"/>
                <a:gd name="T2" fmla="*/ 845 w 862"/>
                <a:gd name="T3" fmla="*/ 185 h 196"/>
                <a:gd name="T4" fmla="*/ 844 w 862"/>
                <a:gd name="T5" fmla="*/ 190 h 196"/>
                <a:gd name="T6" fmla="*/ 693 w 862"/>
                <a:gd name="T7" fmla="*/ 195 h 196"/>
                <a:gd name="T8" fmla="*/ 53 w 862"/>
                <a:gd name="T9" fmla="*/ 101 h 196"/>
                <a:gd name="T10" fmla="*/ 0 w 862"/>
                <a:gd name="T11" fmla="*/ 39 h 196"/>
                <a:gd name="T12" fmla="*/ 2 w 862"/>
                <a:gd name="T13" fmla="*/ 38 h 196"/>
                <a:gd name="T14" fmla="*/ 4 w 862"/>
                <a:gd name="T15" fmla="*/ 38 h 196"/>
                <a:gd name="T16" fmla="*/ 9 w 862"/>
                <a:gd name="T17" fmla="*/ 36 h 196"/>
                <a:gd name="T18" fmla="*/ 17 w 862"/>
                <a:gd name="T19" fmla="*/ 33 h 196"/>
                <a:gd name="T20" fmla="*/ 25 w 862"/>
                <a:gd name="T21" fmla="*/ 30 h 196"/>
                <a:gd name="T22" fmla="*/ 38 w 862"/>
                <a:gd name="T23" fmla="*/ 28 h 196"/>
                <a:gd name="T24" fmla="*/ 50 w 862"/>
                <a:gd name="T25" fmla="*/ 24 h 196"/>
                <a:gd name="T26" fmla="*/ 65 w 862"/>
                <a:gd name="T27" fmla="*/ 21 h 196"/>
                <a:gd name="T28" fmla="*/ 82 w 862"/>
                <a:gd name="T29" fmla="*/ 17 h 196"/>
                <a:gd name="T30" fmla="*/ 100 w 862"/>
                <a:gd name="T31" fmla="*/ 14 h 196"/>
                <a:gd name="T32" fmla="*/ 120 w 862"/>
                <a:gd name="T33" fmla="*/ 10 h 196"/>
                <a:gd name="T34" fmla="*/ 143 w 862"/>
                <a:gd name="T35" fmla="*/ 7 h 196"/>
                <a:gd name="T36" fmla="*/ 165 w 862"/>
                <a:gd name="T37" fmla="*/ 5 h 196"/>
                <a:gd name="T38" fmla="*/ 190 w 862"/>
                <a:gd name="T39" fmla="*/ 2 h 196"/>
                <a:gd name="T40" fmla="*/ 216 w 862"/>
                <a:gd name="T41" fmla="*/ 1 h 196"/>
                <a:gd name="T42" fmla="*/ 245 w 862"/>
                <a:gd name="T43" fmla="*/ 1 h 196"/>
                <a:gd name="T44" fmla="*/ 274 w 862"/>
                <a:gd name="T45" fmla="*/ 0 h 196"/>
                <a:gd name="T46" fmla="*/ 306 w 862"/>
                <a:gd name="T47" fmla="*/ 0 h 196"/>
                <a:gd name="T48" fmla="*/ 337 w 862"/>
                <a:gd name="T49" fmla="*/ 2 h 196"/>
                <a:gd name="T50" fmla="*/ 371 w 862"/>
                <a:gd name="T51" fmla="*/ 4 h 196"/>
                <a:gd name="T52" fmla="*/ 406 w 862"/>
                <a:gd name="T53" fmla="*/ 7 h 196"/>
                <a:gd name="T54" fmla="*/ 443 w 862"/>
                <a:gd name="T55" fmla="*/ 12 h 196"/>
                <a:gd name="T56" fmla="*/ 479 w 862"/>
                <a:gd name="T57" fmla="*/ 18 h 196"/>
                <a:gd name="T58" fmla="*/ 517 w 862"/>
                <a:gd name="T59" fmla="*/ 25 h 196"/>
                <a:gd name="T60" fmla="*/ 557 w 862"/>
                <a:gd name="T61" fmla="*/ 35 h 196"/>
                <a:gd name="T62" fmla="*/ 598 w 862"/>
                <a:gd name="T63" fmla="*/ 45 h 196"/>
                <a:gd name="T64" fmla="*/ 639 w 862"/>
                <a:gd name="T65" fmla="*/ 59 h 196"/>
                <a:gd name="T66" fmla="*/ 682 w 862"/>
                <a:gd name="T67" fmla="*/ 72 h 196"/>
                <a:gd name="T68" fmla="*/ 725 w 862"/>
                <a:gd name="T69" fmla="*/ 88 h 196"/>
                <a:gd name="T70" fmla="*/ 769 w 862"/>
                <a:gd name="T71" fmla="*/ 106 h 196"/>
                <a:gd name="T72" fmla="*/ 814 w 862"/>
                <a:gd name="T73" fmla="*/ 126 h 196"/>
                <a:gd name="T74" fmla="*/ 861 w 862"/>
                <a:gd name="T75" fmla="*/ 148 h 19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62"/>
                <a:gd name="T115" fmla="*/ 0 h 196"/>
                <a:gd name="T116" fmla="*/ 862 w 862"/>
                <a:gd name="T117" fmla="*/ 196 h 19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62" h="196">
                  <a:moveTo>
                    <a:pt x="861" y="148"/>
                  </a:moveTo>
                  <a:lnTo>
                    <a:pt x="845" y="185"/>
                  </a:lnTo>
                  <a:lnTo>
                    <a:pt x="844" y="190"/>
                  </a:lnTo>
                  <a:lnTo>
                    <a:pt x="693" y="195"/>
                  </a:lnTo>
                  <a:lnTo>
                    <a:pt x="53" y="101"/>
                  </a:lnTo>
                  <a:lnTo>
                    <a:pt x="0" y="39"/>
                  </a:lnTo>
                  <a:lnTo>
                    <a:pt x="2" y="38"/>
                  </a:lnTo>
                  <a:lnTo>
                    <a:pt x="4" y="38"/>
                  </a:lnTo>
                  <a:lnTo>
                    <a:pt x="9" y="36"/>
                  </a:lnTo>
                  <a:lnTo>
                    <a:pt x="17" y="33"/>
                  </a:lnTo>
                  <a:lnTo>
                    <a:pt x="25" y="30"/>
                  </a:lnTo>
                  <a:lnTo>
                    <a:pt x="38" y="28"/>
                  </a:lnTo>
                  <a:lnTo>
                    <a:pt x="50" y="24"/>
                  </a:lnTo>
                  <a:lnTo>
                    <a:pt x="65" y="21"/>
                  </a:lnTo>
                  <a:lnTo>
                    <a:pt x="82" y="17"/>
                  </a:lnTo>
                  <a:lnTo>
                    <a:pt x="100" y="14"/>
                  </a:lnTo>
                  <a:lnTo>
                    <a:pt x="120" y="10"/>
                  </a:lnTo>
                  <a:lnTo>
                    <a:pt x="143" y="7"/>
                  </a:lnTo>
                  <a:lnTo>
                    <a:pt x="165" y="5"/>
                  </a:lnTo>
                  <a:lnTo>
                    <a:pt x="190" y="2"/>
                  </a:lnTo>
                  <a:lnTo>
                    <a:pt x="216" y="1"/>
                  </a:lnTo>
                  <a:lnTo>
                    <a:pt x="245" y="1"/>
                  </a:lnTo>
                  <a:lnTo>
                    <a:pt x="274" y="0"/>
                  </a:lnTo>
                  <a:lnTo>
                    <a:pt x="306" y="0"/>
                  </a:lnTo>
                  <a:lnTo>
                    <a:pt x="337" y="2"/>
                  </a:lnTo>
                  <a:lnTo>
                    <a:pt x="371" y="4"/>
                  </a:lnTo>
                  <a:lnTo>
                    <a:pt x="406" y="7"/>
                  </a:lnTo>
                  <a:lnTo>
                    <a:pt x="443" y="12"/>
                  </a:lnTo>
                  <a:lnTo>
                    <a:pt x="479" y="18"/>
                  </a:lnTo>
                  <a:lnTo>
                    <a:pt x="517" y="25"/>
                  </a:lnTo>
                  <a:lnTo>
                    <a:pt x="557" y="35"/>
                  </a:lnTo>
                  <a:lnTo>
                    <a:pt x="598" y="45"/>
                  </a:lnTo>
                  <a:lnTo>
                    <a:pt x="639" y="59"/>
                  </a:lnTo>
                  <a:lnTo>
                    <a:pt x="682" y="72"/>
                  </a:lnTo>
                  <a:lnTo>
                    <a:pt x="725" y="88"/>
                  </a:lnTo>
                  <a:lnTo>
                    <a:pt x="769" y="106"/>
                  </a:lnTo>
                  <a:lnTo>
                    <a:pt x="814" y="126"/>
                  </a:lnTo>
                  <a:lnTo>
                    <a:pt x="861" y="148"/>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52" name="Freeform 10"/>
            <p:cNvSpPr>
              <a:spLocks/>
            </p:cNvSpPr>
            <p:nvPr/>
          </p:nvSpPr>
          <p:spPr bwMode="auto">
            <a:xfrm>
              <a:off x="1596" y="2054"/>
              <a:ext cx="2482" cy="188"/>
            </a:xfrm>
            <a:custGeom>
              <a:avLst/>
              <a:gdLst>
                <a:gd name="T0" fmla="*/ 50 w 2482"/>
                <a:gd name="T1" fmla="*/ 183 h 188"/>
                <a:gd name="T2" fmla="*/ 150 w 2482"/>
                <a:gd name="T3" fmla="*/ 185 h 188"/>
                <a:gd name="T4" fmla="*/ 251 w 2482"/>
                <a:gd name="T5" fmla="*/ 184 h 188"/>
                <a:gd name="T6" fmla="*/ 350 w 2482"/>
                <a:gd name="T7" fmla="*/ 187 h 188"/>
                <a:gd name="T8" fmla="*/ 450 w 2482"/>
                <a:gd name="T9" fmla="*/ 185 h 188"/>
                <a:gd name="T10" fmla="*/ 551 w 2482"/>
                <a:gd name="T11" fmla="*/ 185 h 188"/>
                <a:gd name="T12" fmla="*/ 651 w 2482"/>
                <a:gd name="T13" fmla="*/ 184 h 188"/>
                <a:gd name="T14" fmla="*/ 752 w 2482"/>
                <a:gd name="T15" fmla="*/ 183 h 188"/>
                <a:gd name="T16" fmla="*/ 851 w 2482"/>
                <a:gd name="T17" fmla="*/ 180 h 188"/>
                <a:gd name="T18" fmla="*/ 953 w 2482"/>
                <a:gd name="T19" fmla="*/ 180 h 188"/>
                <a:gd name="T20" fmla="*/ 1052 w 2482"/>
                <a:gd name="T21" fmla="*/ 177 h 188"/>
                <a:gd name="T22" fmla="*/ 1152 w 2482"/>
                <a:gd name="T23" fmla="*/ 176 h 188"/>
                <a:gd name="T24" fmla="*/ 1252 w 2482"/>
                <a:gd name="T25" fmla="*/ 176 h 188"/>
                <a:gd name="T26" fmla="*/ 1351 w 2482"/>
                <a:gd name="T27" fmla="*/ 176 h 188"/>
                <a:gd name="T28" fmla="*/ 1449 w 2482"/>
                <a:gd name="T29" fmla="*/ 174 h 188"/>
                <a:gd name="T30" fmla="*/ 1547 w 2482"/>
                <a:gd name="T31" fmla="*/ 176 h 188"/>
                <a:gd name="T32" fmla="*/ 1644 w 2482"/>
                <a:gd name="T33" fmla="*/ 176 h 188"/>
                <a:gd name="T34" fmla="*/ 1728 w 2482"/>
                <a:gd name="T35" fmla="*/ 178 h 188"/>
                <a:gd name="T36" fmla="*/ 1801 w 2482"/>
                <a:gd name="T37" fmla="*/ 178 h 188"/>
                <a:gd name="T38" fmla="*/ 1862 w 2482"/>
                <a:gd name="T39" fmla="*/ 179 h 188"/>
                <a:gd name="T40" fmla="*/ 1914 w 2482"/>
                <a:gd name="T41" fmla="*/ 178 h 188"/>
                <a:gd name="T42" fmla="*/ 1955 w 2482"/>
                <a:gd name="T43" fmla="*/ 178 h 188"/>
                <a:gd name="T44" fmla="*/ 1989 w 2482"/>
                <a:gd name="T45" fmla="*/ 178 h 188"/>
                <a:gd name="T46" fmla="*/ 2014 w 2482"/>
                <a:gd name="T47" fmla="*/ 178 h 188"/>
                <a:gd name="T48" fmla="*/ 2034 w 2482"/>
                <a:gd name="T49" fmla="*/ 177 h 188"/>
                <a:gd name="T50" fmla="*/ 2047 w 2482"/>
                <a:gd name="T51" fmla="*/ 175 h 188"/>
                <a:gd name="T52" fmla="*/ 2057 w 2482"/>
                <a:gd name="T53" fmla="*/ 175 h 188"/>
                <a:gd name="T54" fmla="*/ 2061 w 2482"/>
                <a:gd name="T55" fmla="*/ 176 h 188"/>
                <a:gd name="T56" fmla="*/ 2063 w 2482"/>
                <a:gd name="T57" fmla="*/ 174 h 188"/>
                <a:gd name="T58" fmla="*/ 2062 w 2482"/>
                <a:gd name="T59" fmla="*/ 176 h 188"/>
                <a:gd name="T60" fmla="*/ 2069 w 2482"/>
                <a:gd name="T61" fmla="*/ 175 h 188"/>
                <a:gd name="T62" fmla="*/ 2085 w 2482"/>
                <a:gd name="T63" fmla="*/ 175 h 188"/>
                <a:gd name="T64" fmla="*/ 2109 w 2482"/>
                <a:gd name="T65" fmla="*/ 176 h 188"/>
                <a:gd name="T66" fmla="*/ 2134 w 2482"/>
                <a:gd name="T67" fmla="*/ 175 h 188"/>
                <a:gd name="T68" fmla="*/ 2164 w 2482"/>
                <a:gd name="T69" fmla="*/ 175 h 188"/>
                <a:gd name="T70" fmla="*/ 2191 w 2482"/>
                <a:gd name="T71" fmla="*/ 176 h 188"/>
                <a:gd name="T72" fmla="*/ 2216 w 2482"/>
                <a:gd name="T73" fmla="*/ 175 h 188"/>
                <a:gd name="T74" fmla="*/ 2233 w 2482"/>
                <a:gd name="T75" fmla="*/ 174 h 188"/>
                <a:gd name="T76" fmla="*/ 2245 w 2482"/>
                <a:gd name="T77" fmla="*/ 172 h 188"/>
                <a:gd name="T78" fmla="*/ 2270 w 2482"/>
                <a:gd name="T79" fmla="*/ 169 h 188"/>
                <a:gd name="T80" fmla="*/ 2302 w 2482"/>
                <a:gd name="T81" fmla="*/ 162 h 188"/>
                <a:gd name="T82" fmla="*/ 2340 w 2482"/>
                <a:gd name="T83" fmla="*/ 152 h 188"/>
                <a:gd name="T84" fmla="*/ 2380 w 2482"/>
                <a:gd name="T85" fmla="*/ 140 h 188"/>
                <a:gd name="T86" fmla="*/ 2418 w 2482"/>
                <a:gd name="T87" fmla="*/ 123 h 188"/>
                <a:gd name="T88" fmla="*/ 2451 w 2482"/>
                <a:gd name="T89" fmla="*/ 101 h 188"/>
                <a:gd name="T90" fmla="*/ 2465 w 2482"/>
                <a:gd name="T91" fmla="*/ 52 h 188"/>
                <a:gd name="T92" fmla="*/ 2479 w 2482"/>
                <a:gd name="T93" fmla="*/ 0 h 188"/>
                <a:gd name="T94" fmla="*/ 33 w 2482"/>
                <a:gd name="T95" fmla="*/ 110 h 188"/>
                <a:gd name="T96" fmla="*/ 32 w 2482"/>
                <a:gd name="T97" fmla="*/ 134 h 188"/>
                <a:gd name="T98" fmla="*/ 29 w 2482"/>
                <a:gd name="T99" fmla="*/ 157 h 188"/>
                <a:gd name="T100" fmla="*/ 16 w 2482"/>
                <a:gd name="T101" fmla="*/ 176 h 18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482"/>
                <a:gd name="T154" fmla="*/ 0 h 188"/>
                <a:gd name="T155" fmla="*/ 2482 w 2482"/>
                <a:gd name="T156" fmla="*/ 188 h 18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482" h="188">
                  <a:moveTo>
                    <a:pt x="0" y="182"/>
                  </a:moveTo>
                  <a:lnTo>
                    <a:pt x="50" y="183"/>
                  </a:lnTo>
                  <a:lnTo>
                    <a:pt x="100" y="184"/>
                  </a:lnTo>
                  <a:lnTo>
                    <a:pt x="150" y="185"/>
                  </a:lnTo>
                  <a:lnTo>
                    <a:pt x="200" y="186"/>
                  </a:lnTo>
                  <a:lnTo>
                    <a:pt x="251" y="184"/>
                  </a:lnTo>
                  <a:lnTo>
                    <a:pt x="301" y="185"/>
                  </a:lnTo>
                  <a:lnTo>
                    <a:pt x="350" y="187"/>
                  </a:lnTo>
                  <a:lnTo>
                    <a:pt x="401" y="186"/>
                  </a:lnTo>
                  <a:lnTo>
                    <a:pt x="450" y="185"/>
                  </a:lnTo>
                  <a:lnTo>
                    <a:pt x="501" y="185"/>
                  </a:lnTo>
                  <a:lnTo>
                    <a:pt x="551" y="185"/>
                  </a:lnTo>
                  <a:lnTo>
                    <a:pt x="601" y="184"/>
                  </a:lnTo>
                  <a:lnTo>
                    <a:pt x="651" y="184"/>
                  </a:lnTo>
                  <a:lnTo>
                    <a:pt x="700" y="182"/>
                  </a:lnTo>
                  <a:lnTo>
                    <a:pt x="752" y="183"/>
                  </a:lnTo>
                  <a:lnTo>
                    <a:pt x="801" y="182"/>
                  </a:lnTo>
                  <a:lnTo>
                    <a:pt x="851" y="180"/>
                  </a:lnTo>
                  <a:lnTo>
                    <a:pt x="903" y="180"/>
                  </a:lnTo>
                  <a:lnTo>
                    <a:pt x="953" y="180"/>
                  </a:lnTo>
                  <a:lnTo>
                    <a:pt x="1003" y="179"/>
                  </a:lnTo>
                  <a:lnTo>
                    <a:pt x="1052" y="177"/>
                  </a:lnTo>
                  <a:lnTo>
                    <a:pt x="1102" y="176"/>
                  </a:lnTo>
                  <a:lnTo>
                    <a:pt x="1152" y="176"/>
                  </a:lnTo>
                  <a:lnTo>
                    <a:pt x="1203" y="175"/>
                  </a:lnTo>
                  <a:lnTo>
                    <a:pt x="1252" y="176"/>
                  </a:lnTo>
                  <a:lnTo>
                    <a:pt x="1301" y="176"/>
                  </a:lnTo>
                  <a:lnTo>
                    <a:pt x="1351" y="176"/>
                  </a:lnTo>
                  <a:lnTo>
                    <a:pt x="1399" y="175"/>
                  </a:lnTo>
                  <a:lnTo>
                    <a:pt x="1449" y="174"/>
                  </a:lnTo>
                  <a:lnTo>
                    <a:pt x="1498" y="175"/>
                  </a:lnTo>
                  <a:lnTo>
                    <a:pt x="1547" y="176"/>
                  </a:lnTo>
                  <a:lnTo>
                    <a:pt x="1597" y="175"/>
                  </a:lnTo>
                  <a:lnTo>
                    <a:pt x="1644" y="176"/>
                  </a:lnTo>
                  <a:lnTo>
                    <a:pt x="1689" y="177"/>
                  </a:lnTo>
                  <a:lnTo>
                    <a:pt x="1728" y="178"/>
                  </a:lnTo>
                  <a:lnTo>
                    <a:pt x="1767" y="179"/>
                  </a:lnTo>
                  <a:lnTo>
                    <a:pt x="1801" y="178"/>
                  </a:lnTo>
                  <a:lnTo>
                    <a:pt x="1832" y="179"/>
                  </a:lnTo>
                  <a:lnTo>
                    <a:pt x="1862" y="179"/>
                  </a:lnTo>
                  <a:lnTo>
                    <a:pt x="1888" y="180"/>
                  </a:lnTo>
                  <a:lnTo>
                    <a:pt x="1914" y="178"/>
                  </a:lnTo>
                  <a:lnTo>
                    <a:pt x="1936" y="178"/>
                  </a:lnTo>
                  <a:lnTo>
                    <a:pt x="1955" y="178"/>
                  </a:lnTo>
                  <a:lnTo>
                    <a:pt x="1973" y="178"/>
                  </a:lnTo>
                  <a:lnTo>
                    <a:pt x="1989" y="178"/>
                  </a:lnTo>
                  <a:lnTo>
                    <a:pt x="2002" y="178"/>
                  </a:lnTo>
                  <a:lnTo>
                    <a:pt x="2014" y="178"/>
                  </a:lnTo>
                  <a:lnTo>
                    <a:pt x="2024" y="177"/>
                  </a:lnTo>
                  <a:lnTo>
                    <a:pt x="2034" y="177"/>
                  </a:lnTo>
                  <a:lnTo>
                    <a:pt x="2042" y="176"/>
                  </a:lnTo>
                  <a:lnTo>
                    <a:pt x="2047" y="175"/>
                  </a:lnTo>
                  <a:lnTo>
                    <a:pt x="2053" y="176"/>
                  </a:lnTo>
                  <a:lnTo>
                    <a:pt x="2057" y="175"/>
                  </a:lnTo>
                  <a:lnTo>
                    <a:pt x="2060" y="176"/>
                  </a:lnTo>
                  <a:lnTo>
                    <a:pt x="2061" y="176"/>
                  </a:lnTo>
                  <a:lnTo>
                    <a:pt x="2062" y="175"/>
                  </a:lnTo>
                  <a:lnTo>
                    <a:pt x="2063" y="174"/>
                  </a:lnTo>
                  <a:lnTo>
                    <a:pt x="2062" y="175"/>
                  </a:lnTo>
                  <a:lnTo>
                    <a:pt x="2062" y="176"/>
                  </a:lnTo>
                  <a:lnTo>
                    <a:pt x="2064" y="176"/>
                  </a:lnTo>
                  <a:lnTo>
                    <a:pt x="2069" y="175"/>
                  </a:lnTo>
                  <a:lnTo>
                    <a:pt x="2077" y="176"/>
                  </a:lnTo>
                  <a:lnTo>
                    <a:pt x="2085" y="175"/>
                  </a:lnTo>
                  <a:lnTo>
                    <a:pt x="2096" y="176"/>
                  </a:lnTo>
                  <a:lnTo>
                    <a:pt x="2109" y="176"/>
                  </a:lnTo>
                  <a:lnTo>
                    <a:pt x="2121" y="176"/>
                  </a:lnTo>
                  <a:lnTo>
                    <a:pt x="2134" y="175"/>
                  </a:lnTo>
                  <a:lnTo>
                    <a:pt x="2150" y="177"/>
                  </a:lnTo>
                  <a:lnTo>
                    <a:pt x="2164" y="175"/>
                  </a:lnTo>
                  <a:lnTo>
                    <a:pt x="2178" y="176"/>
                  </a:lnTo>
                  <a:lnTo>
                    <a:pt x="2191" y="176"/>
                  </a:lnTo>
                  <a:lnTo>
                    <a:pt x="2203" y="176"/>
                  </a:lnTo>
                  <a:lnTo>
                    <a:pt x="2216" y="175"/>
                  </a:lnTo>
                  <a:lnTo>
                    <a:pt x="2225" y="175"/>
                  </a:lnTo>
                  <a:lnTo>
                    <a:pt x="2233" y="174"/>
                  </a:lnTo>
                  <a:lnTo>
                    <a:pt x="2237" y="172"/>
                  </a:lnTo>
                  <a:lnTo>
                    <a:pt x="2245" y="172"/>
                  </a:lnTo>
                  <a:lnTo>
                    <a:pt x="2257" y="170"/>
                  </a:lnTo>
                  <a:lnTo>
                    <a:pt x="2270" y="169"/>
                  </a:lnTo>
                  <a:lnTo>
                    <a:pt x="2286" y="165"/>
                  </a:lnTo>
                  <a:lnTo>
                    <a:pt x="2302" y="162"/>
                  </a:lnTo>
                  <a:lnTo>
                    <a:pt x="2321" y="159"/>
                  </a:lnTo>
                  <a:lnTo>
                    <a:pt x="2340" y="152"/>
                  </a:lnTo>
                  <a:lnTo>
                    <a:pt x="2359" y="147"/>
                  </a:lnTo>
                  <a:lnTo>
                    <a:pt x="2380" y="140"/>
                  </a:lnTo>
                  <a:lnTo>
                    <a:pt x="2400" y="131"/>
                  </a:lnTo>
                  <a:lnTo>
                    <a:pt x="2418" y="123"/>
                  </a:lnTo>
                  <a:lnTo>
                    <a:pt x="2437" y="113"/>
                  </a:lnTo>
                  <a:lnTo>
                    <a:pt x="2451" y="101"/>
                  </a:lnTo>
                  <a:lnTo>
                    <a:pt x="2466" y="89"/>
                  </a:lnTo>
                  <a:lnTo>
                    <a:pt x="2465" y="52"/>
                  </a:lnTo>
                  <a:lnTo>
                    <a:pt x="2481" y="47"/>
                  </a:lnTo>
                  <a:lnTo>
                    <a:pt x="2479" y="0"/>
                  </a:lnTo>
                  <a:lnTo>
                    <a:pt x="34" y="97"/>
                  </a:lnTo>
                  <a:lnTo>
                    <a:pt x="33" y="110"/>
                  </a:lnTo>
                  <a:lnTo>
                    <a:pt x="32" y="121"/>
                  </a:lnTo>
                  <a:lnTo>
                    <a:pt x="32" y="134"/>
                  </a:lnTo>
                  <a:lnTo>
                    <a:pt x="32" y="146"/>
                  </a:lnTo>
                  <a:lnTo>
                    <a:pt x="29" y="157"/>
                  </a:lnTo>
                  <a:lnTo>
                    <a:pt x="24" y="167"/>
                  </a:lnTo>
                  <a:lnTo>
                    <a:pt x="16" y="176"/>
                  </a:lnTo>
                  <a:lnTo>
                    <a:pt x="0" y="182"/>
                  </a:lnTo>
                </a:path>
              </a:pathLst>
            </a:custGeom>
            <a:solidFill>
              <a:srgbClr val="FF0000"/>
            </a:solidFill>
            <a:ln w="12700" cap="rnd" cmpd="sng">
              <a:noFill/>
              <a:prstDash val="solid"/>
              <a:round/>
              <a:headEnd type="none" w="med" len="med"/>
              <a:tailEnd type="none" w="med" len="med"/>
            </a:ln>
          </p:spPr>
          <p:txBody>
            <a:bodyPr/>
            <a:lstStyle/>
            <a:p>
              <a:endParaRPr lang="en-GB" b="1"/>
            </a:p>
          </p:txBody>
        </p:sp>
        <p:sp>
          <p:nvSpPr>
            <p:cNvPr id="18453" name="Freeform 11"/>
            <p:cNvSpPr>
              <a:spLocks/>
            </p:cNvSpPr>
            <p:nvPr/>
          </p:nvSpPr>
          <p:spPr bwMode="auto">
            <a:xfrm>
              <a:off x="1594" y="2056"/>
              <a:ext cx="2490" cy="191"/>
            </a:xfrm>
            <a:custGeom>
              <a:avLst/>
              <a:gdLst>
                <a:gd name="T0" fmla="*/ 0 w 2490"/>
                <a:gd name="T1" fmla="*/ 186 h 191"/>
                <a:gd name="T2" fmla="*/ 100 w 2490"/>
                <a:gd name="T3" fmla="*/ 188 h 191"/>
                <a:gd name="T4" fmla="*/ 200 w 2490"/>
                <a:gd name="T5" fmla="*/ 190 h 191"/>
                <a:gd name="T6" fmla="*/ 301 w 2490"/>
                <a:gd name="T7" fmla="*/ 189 h 191"/>
                <a:gd name="T8" fmla="*/ 402 w 2490"/>
                <a:gd name="T9" fmla="*/ 189 h 191"/>
                <a:gd name="T10" fmla="*/ 502 w 2490"/>
                <a:gd name="T11" fmla="*/ 188 h 191"/>
                <a:gd name="T12" fmla="*/ 602 w 2490"/>
                <a:gd name="T13" fmla="*/ 187 h 191"/>
                <a:gd name="T14" fmla="*/ 703 w 2490"/>
                <a:gd name="T15" fmla="*/ 185 h 191"/>
                <a:gd name="T16" fmla="*/ 804 w 2490"/>
                <a:gd name="T17" fmla="*/ 185 h 191"/>
                <a:gd name="T18" fmla="*/ 904 w 2490"/>
                <a:gd name="T19" fmla="*/ 183 h 191"/>
                <a:gd name="T20" fmla="*/ 1006 w 2490"/>
                <a:gd name="T21" fmla="*/ 181 h 191"/>
                <a:gd name="T22" fmla="*/ 1105 w 2490"/>
                <a:gd name="T23" fmla="*/ 179 h 191"/>
                <a:gd name="T24" fmla="*/ 1205 w 2490"/>
                <a:gd name="T25" fmla="*/ 178 h 191"/>
                <a:gd name="T26" fmla="*/ 1305 w 2490"/>
                <a:gd name="T27" fmla="*/ 177 h 191"/>
                <a:gd name="T28" fmla="*/ 1403 w 2490"/>
                <a:gd name="T29" fmla="*/ 177 h 191"/>
                <a:gd name="T30" fmla="*/ 1503 w 2490"/>
                <a:gd name="T31" fmla="*/ 177 h 191"/>
                <a:gd name="T32" fmla="*/ 1600 w 2490"/>
                <a:gd name="T33" fmla="*/ 178 h 191"/>
                <a:gd name="T34" fmla="*/ 1693 w 2490"/>
                <a:gd name="T35" fmla="*/ 179 h 191"/>
                <a:gd name="T36" fmla="*/ 1772 w 2490"/>
                <a:gd name="T37" fmla="*/ 180 h 191"/>
                <a:gd name="T38" fmla="*/ 1838 w 2490"/>
                <a:gd name="T39" fmla="*/ 181 h 191"/>
                <a:gd name="T40" fmla="*/ 1895 w 2490"/>
                <a:gd name="T41" fmla="*/ 182 h 191"/>
                <a:gd name="T42" fmla="*/ 1941 w 2490"/>
                <a:gd name="T43" fmla="*/ 180 h 191"/>
                <a:gd name="T44" fmla="*/ 1979 w 2490"/>
                <a:gd name="T45" fmla="*/ 181 h 191"/>
                <a:gd name="T46" fmla="*/ 2008 w 2490"/>
                <a:gd name="T47" fmla="*/ 180 h 191"/>
                <a:gd name="T48" fmla="*/ 2031 w 2490"/>
                <a:gd name="T49" fmla="*/ 179 h 191"/>
                <a:gd name="T50" fmla="*/ 2047 w 2490"/>
                <a:gd name="T51" fmla="*/ 178 h 191"/>
                <a:gd name="T52" fmla="*/ 2059 w 2490"/>
                <a:gd name="T53" fmla="*/ 177 h 191"/>
                <a:gd name="T54" fmla="*/ 2064 w 2490"/>
                <a:gd name="T55" fmla="*/ 178 h 191"/>
                <a:gd name="T56" fmla="*/ 2069 w 2490"/>
                <a:gd name="T57" fmla="*/ 177 h 191"/>
                <a:gd name="T58" fmla="*/ 2069 w 2490"/>
                <a:gd name="T59" fmla="*/ 177 h 191"/>
                <a:gd name="T60" fmla="*/ 2071 w 2490"/>
                <a:gd name="T61" fmla="*/ 178 h 191"/>
                <a:gd name="T62" fmla="*/ 2082 w 2490"/>
                <a:gd name="T63" fmla="*/ 177 h 191"/>
                <a:gd name="T64" fmla="*/ 2102 w 2490"/>
                <a:gd name="T65" fmla="*/ 178 h 191"/>
                <a:gd name="T66" fmla="*/ 2128 w 2490"/>
                <a:gd name="T67" fmla="*/ 178 h 191"/>
                <a:gd name="T68" fmla="*/ 2155 w 2490"/>
                <a:gd name="T69" fmla="*/ 179 h 191"/>
                <a:gd name="T70" fmla="*/ 2184 w 2490"/>
                <a:gd name="T71" fmla="*/ 178 h 191"/>
                <a:gd name="T72" fmla="*/ 2210 w 2490"/>
                <a:gd name="T73" fmla="*/ 177 h 191"/>
                <a:gd name="T74" fmla="*/ 2232 w 2490"/>
                <a:gd name="T75" fmla="*/ 176 h 191"/>
                <a:gd name="T76" fmla="*/ 2244 w 2490"/>
                <a:gd name="T77" fmla="*/ 173 h 191"/>
                <a:gd name="T78" fmla="*/ 2262 w 2490"/>
                <a:gd name="T79" fmla="*/ 172 h 191"/>
                <a:gd name="T80" fmla="*/ 2293 w 2490"/>
                <a:gd name="T81" fmla="*/ 167 h 191"/>
                <a:gd name="T82" fmla="*/ 2328 w 2490"/>
                <a:gd name="T83" fmla="*/ 160 h 191"/>
                <a:gd name="T84" fmla="*/ 2367 w 2490"/>
                <a:gd name="T85" fmla="*/ 148 h 191"/>
                <a:gd name="T86" fmla="*/ 2407 w 2490"/>
                <a:gd name="T87" fmla="*/ 133 h 191"/>
                <a:gd name="T88" fmla="*/ 2445 w 2490"/>
                <a:gd name="T89" fmla="*/ 114 h 191"/>
                <a:gd name="T90" fmla="*/ 2473 w 2490"/>
                <a:gd name="T91" fmla="*/ 89 h 191"/>
                <a:gd name="T92" fmla="*/ 2489 w 2490"/>
                <a:gd name="T93" fmla="*/ 48 h 191"/>
                <a:gd name="T94" fmla="*/ 34 w 2490"/>
                <a:gd name="T95" fmla="*/ 101 h 191"/>
                <a:gd name="T96" fmla="*/ 31 w 2490"/>
                <a:gd name="T97" fmla="*/ 125 h 191"/>
                <a:gd name="T98" fmla="*/ 32 w 2490"/>
                <a:gd name="T99" fmla="*/ 149 h 191"/>
                <a:gd name="T100" fmla="*/ 24 w 2490"/>
                <a:gd name="T101" fmla="*/ 170 h 191"/>
                <a:gd name="T102" fmla="*/ 0 w 2490"/>
                <a:gd name="T103" fmla="*/ 186 h 19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490"/>
                <a:gd name="T157" fmla="*/ 0 h 191"/>
                <a:gd name="T158" fmla="*/ 2490 w 2490"/>
                <a:gd name="T159" fmla="*/ 191 h 19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490" h="191">
                  <a:moveTo>
                    <a:pt x="0" y="186"/>
                  </a:moveTo>
                  <a:lnTo>
                    <a:pt x="0" y="186"/>
                  </a:lnTo>
                  <a:lnTo>
                    <a:pt x="50" y="187"/>
                  </a:lnTo>
                  <a:lnTo>
                    <a:pt x="100" y="188"/>
                  </a:lnTo>
                  <a:lnTo>
                    <a:pt x="150" y="189"/>
                  </a:lnTo>
                  <a:lnTo>
                    <a:pt x="200" y="190"/>
                  </a:lnTo>
                  <a:lnTo>
                    <a:pt x="251" y="189"/>
                  </a:lnTo>
                  <a:lnTo>
                    <a:pt x="301" y="189"/>
                  </a:lnTo>
                  <a:lnTo>
                    <a:pt x="350" y="190"/>
                  </a:lnTo>
                  <a:lnTo>
                    <a:pt x="402" y="189"/>
                  </a:lnTo>
                  <a:lnTo>
                    <a:pt x="452" y="189"/>
                  </a:lnTo>
                  <a:lnTo>
                    <a:pt x="502" y="188"/>
                  </a:lnTo>
                  <a:lnTo>
                    <a:pt x="553" y="188"/>
                  </a:lnTo>
                  <a:lnTo>
                    <a:pt x="602" y="187"/>
                  </a:lnTo>
                  <a:lnTo>
                    <a:pt x="653" y="186"/>
                  </a:lnTo>
                  <a:lnTo>
                    <a:pt x="703" y="185"/>
                  </a:lnTo>
                  <a:lnTo>
                    <a:pt x="753" y="186"/>
                  </a:lnTo>
                  <a:lnTo>
                    <a:pt x="804" y="185"/>
                  </a:lnTo>
                  <a:lnTo>
                    <a:pt x="854" y="183"/>
                  </a:lnTo>
                  <a:lnTo>
                    <a:pt x="904" y="183"/>
                  </a:lnTo>
                  <a:lnTo>
                    <a:pt x="955" y="181"/>
                  </a:lnTo>
                  <a:lnTo>
                    <a:pt x="1006" y="181"/>
                  </a:lnTo>
                  <a:lnTo>
                    <a:pt x="1056" y="180"/>
                  </a:lnTo>
                  <a:lnTo>
                    <a:pt x="1105" y="179"/>
                  </a:lnTo>
                  <a:lnTo>
                    <a:pt x="1156" y="179"/>
                  </a:lnTo>
                  <a:lnTo>
                    <a:pt x="1205" y="178"/>
                  </a:lnTo>
                  <a:lnTo>
                    <a:pt x="1256" y="177"/>
                  </a:lnTo>
                  <a:lnTo>
                    <a:pt x="1305" y="177"/>
                  </a:lnTo>
                  <a:lnTo>
                    <a:pt x="1355" y="178"/>
                  </a:lnTo>
                  <a:lnTo>
                    <a:pt x="1403" y="177"/>
                  </a:lnTo>
                  <a:lnTo>
                    <a:pt x="1454" y="177"/>
                  </a:lnTo>
                  <a:lnTo>
                    <a:pt x="1503" y="177"/>
                  </a:lnTo>
                  <a:lnTo>
                    <a:pt x="1552" y="178"/>
                  </a:lnTo>
                  <a:lnTo>
                    <a:pt x="1600" y="178"/>
                  </a:lnTo>
                  <a:lnTo>
                    <a:pt x="1648" y="179"/>
                  </a:lnTo>
                  <a:lnTo>
                    <a:pt x="1693" y="179"/>
                  </a:lnTo>
                  <a:lnTo>
                    <a:pt x="1732" y="180"/>
                  </a:lnTo>
                  <a:lnTo>
                    <a:pt x="1772" y="180"/>
                  </a:lnTo>
                  <a:lnTo>
                    <a:pt x="1807" y="181"/>
                  </a:lnTo>
                  <a:lnTo>
                    <a:pt x="1838" y="181"/>
                  </a:lnTo>
                  <a:lnTo>
                    <a:pt x="1868" y="180"/>
                  </a:lnTo>
                  <a:lnTo>
                    <a:pt x="1895" y="182"/>
                  </a:lnTo>
                  <a:lnTo>
                    <a:pt x="1919" y="181"/>
                  </a:lnTo>
                  <a:lnTo>
                    <a:pt x="1941" y="180"/>
                  </a:lnTo>
                  <a:lnTo>
                    <a:pt x="1961" y="180"/>
                  </a:lnTo>
                  <a:lnTo>
                    <a:pt x="1979" y="181"/>
                  </a:lnTo>
                  <a:lnTo>
                    <a:pt x="1994" y="179"/>
                  </a:lnTo>
                  <a:lnTo>
                    <a:pt x="2008" y="180"/>
                  </a:lnTo>
                  <a:lnTo>
                    <a:pt x="2020" y="180"/>
                  </a:lnTo>
                  <a:lnTo>
                    <a:pt x="2031" y="179"/>
                  </a:lnTo>
                  <a:lnTo>
                    <a:pt x="2040" y="179"/>
                  </a:lnTo>
                  <a:lnTo>
                    <a:pt x="2047" y="178"/>
                  </a:lnTo>
                  <a:lnTo>
                    <a:pt x="2053" y="177"/>
                  </a:lnTo>
                  <a:lnTo>
                    <a:pt x="2059" y="177"/>
                  </a:lnTo>
                  <a:lnTo>
                    <a:pt x="2063" y="178"/>
                  </a:lnTo>
                  <a:lnTo>
                    <a:pt x="2064" y="178"/>
                  </a:lnTo>
                  <a:lnTo>
                    <a:pt x="2066" y="177"/>
                  </a:lnTo>
                  <a:lnTo>
                    <a:pt x="2069" y="177"/>
                  </a:lnTo>
                  <a:lnTo>
                    <a:pt x="2069" y="176"/>
                  </a:lnTo>
                  <a:lnTo>
                    <a:pt x="2069" y="177"/>
                  </a:lnTo>
                  <a:lnTo>
                    <a:pt x="2068" y="178"/>
                  </a:lnTo>
                  <a:lnTo>
                    <a:pt x="2071" y="178"/>
                  </a:lnTo>
                  <a:lnTo>
                    <a:pt x="2075" y="177"/>
                  </a:lnTo>
                  <a:lnTo>
                    <a:pt x="2082" y="177"/>
                  </a:lnTo>
                  <a:lnTo>
                    <a:pt x="2091" y="178"/>
                  </a:lnTo>
                  <a:lnTo>
                    <a:pt x="2102" y="178"/>
                  </a:lnTo>
                  <a:lnTo>
                    <a:pt x="2114" y="178"/>
                  </a:lnTo>
                  <a:lnTo>
                    <a:pt x="2128" y="178"/>
                  </a:lnTo>
                  <a:lnTo>
                    <a:pt x="2140" y="177"/>
                  </a:lnTo>
                  <a:lnTo>
                    <a:pt x="2155" y="179"/>
                  </a:lnTo>
                  <a:lnTo>
                    <a:pt x="2169" y="177"/>
                  </a:lnTo>
                  <a:lnTo>
                    <a:pt x="2184" y="178"/>
                  </a:lnTo>
                  <a:lnTo>
                    <a:pt x="2198" y="177"/>
                  </a:lnTo>
                  <a:lnTo>
                    <a:pt x="2210" y="177"/>
                  </a:lnTo>
                  <a:lnTo>
                    <a:pt x="2222" y="175"/>
                  </a:lnTo>
                  <a:lnTo>
                    <a:pt x="2232" y="176"/>
                  </a:lnTo>
                  <a:lnTo>
                    <a:pt x="2240" y="175"/>
                  </a:lnTo>
                  <a:lnTo>
                    <a:pt x="2244" y="173"/>
                  </a:lnTo>
                  <a:lnTo>
                    <a:pt x="2252" y="173"/>
                  </a:lnTo>
                  <a:lnTo>
                    <a:pt x="2262" y="172"/>
                  </a:lnTo>
                  <a:lnTo>
                    <a:pt x="2276" y="170"/>
                  </a:lnTo>
                  <a:lnTo>
                    <a:pt x="2293" y="167"/>
                  </a:lnTo>
                  <a:lnTo>
                    <a:pt x="2309" y="163"/>
                  </a:lnTo>
                  <a:lnTo>
                    <a:pt x="2328" y="160"/>
                  </a:lnTo>
                  <a:lnTo>
                    <a:pt x="2347" y="153"/>
                  </a:lnTo>
                  <a:lnTo>
                    <a:pt x="2367" y="148"/>
                  </a:lnTo>
                  <a:lnTo>
                    <a:pt x="2388" y="141"/>
                  </a:lnTo>
                  <a:lnTo>
                    <a:pt x="2407" y="133"/>
                  </a:lnTo>
                  <a:lnTo>
                    <a:pt x="2425" y="124"/>
                  </a:lnTo>
                  <a:lnTo>
                    <a:pt x="2445" y="114"/>
                  </a:lnTo>
                  <a:lnTo>
                    <a:pt x="2459" y="102"/>
                  </a:lnTo>
                  <a:lnTo>
                    <a:pt x="2473" y="89"/>
                  </a:lnTo>
                  <a:lnTo>
                    <a:pt x="2472" y="52"/>
                  </a:lnTo>
                  <a:lnTo>
                    <a:pt x="2489" y="48"/>
                  </a:lnTo>
                  <a:lnTo>
                    <a:pt x="2487" y="0"/>
                  </a:lnTo>
                  <a:lnTo>
                    <a:pt x="34" y="101"/>
                  </a:lnTo>
                  <a:lnTo>
                    <a:pt x="33" y="113"/>
                  </a:lnTo>
                  <a:lnTo>
                    <a:pt x="31" y="125"/>
                  </a:lnTo>
                  <a:lnTo>
                    <a:pt x="32" y="138"/>
                  </a:lnTo>
                  <a:lnTo>
                    <a:pt x="32" y="149"/>
                  </a:lnTo>
                  <a:lnTo>
                    <a:pt x="29" y="161"/>
                  </a:lnTo>
                  <a:lnTo>
                    <a:pt x="24" y="170"/>
                  </a:lnTo>
                  <a:lnTo>
                    <a:pt x="15" y="179"/>
                  </a:lnTo>
                  <a:lnTo>
                    <a:pt x="0" y="186"/>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54" name="Freeform 12"/>
            <p:cNvSpPr>
              <a:spLocks/>
            </p:cNvSpPr>
            <p:nvPr/>
          </p:nvSpPr>
          <p:spPr bwMode="auto">
            <a:xfrm>
              <a:off x="3528" y="2187"/>
              <a:ext cx="140" cy="114"/>
            </a:xfrm>
            <a:custGeom>
              <a:avLst/>
              <a:gdLst>
                <a:gd name="T0" fmla="*/ 79 w 140"/>
                <a:gd name="T1" fmla="*/ 26 h 114"/>
                <a:gd name="T2" fmla="*/ 72 w 140"/>
                <a:gd name="T3" fmla="*/ 38 h 114"/>
                <a:gd name="T4" fmla="*/ 61 w 140"/>
                <a:gd name="T5" fmla="*/ 44 h 114"/>
                <a:gd name="T6" fmla="*/ 51 w 140"/>
                <a:gd name="T7" fmla="*/ 53 h 114"/>
                <a:gd name="T8" fmla="*/ 35 w 140"/>
                <a:gd name="T9" fmla="*/ 56 h 114"/>
                <a:gd name="T10" fmla="*/ 22 w 140"/>
                <a:gd name="T11" fmla="*/ 59 h 114"/>
                <a:gd name="T12" fmla="*/ 12 w 140"/>
                <a:gd name="T13" fmla="*/ 60 h 114"/>
                <a:gd name="T14" fmla="*/ 3 w 140"/>
                <a:gd name="T15" fmla="*/ 60 h 114"/>
                <a:gd name="T16" fmla="*/ 1 w 140"/>
                <a:gd name="T17" fmla="*/ 59 h 114"/>
                <a:gd name="T18" fmla="*/ 0 w 140"/>
                <a:gd name="T19" fmla="*/ 113 h 114"/>
                <a:gd name="T20" fmla="*/ 2 w 140"/>
                <a:gd name="T21" fmla="*/ 112 h 114"/>
                <a:gd name="T22" fmla="*/ 7 w 140"/>
                <a:gd name="T23" fmla="*/ 112 h 114"/>
                <a:gd name="T24" fmla="*/ 12 w 140"/>
                <a:gd name="T25" fmla="*/ 113 h 114"/>
                <a:gd name="T26" fmla="*/ 20 w 140"/>
                <a:gd name="T27" fmla="*/ 112 h 114"/>
                <a:gd name="T28" fmla="*/ 29 w 140"/>
                <a:gd name="T29" fmla="*/ 111 h 114"/>
                <a:gd name="T30" fmla="*/ 39 w 140"/>
                <a:gd name="T31" fmla="*/ 109 h 114"/>
                <a:gd name="T32" fmla="*/ 50 w 140"/>
                <a:gd name="T33" fmla="*/ 106 h 114"/>
                <a:gd name="T34" fmla="*/ 61 w 140"/>
                <a:gd name="T35" fmla="*/ 103 h 114"/>
                <a:gd name="T36" fmla="*/ 74 w 140"/>
                <a:gd name="T37" fmla="*/ 99 h 114"/>
                <a:gd name="T38" fmla="*/ 85 w 140"/>
                <a:gd name="T39" fmla="*/ 94 h 114"/>
                <a:gd name="T40" fmla="*/ 97 w 140"/>
                <a:gd name="T41" fmla="*/ 87 h 114"/>
                <a:gd name="T42" fmla="*/ 109 w 140"/>
                <a:gd name="T43" fmla="*/ 78 h 114"/>
                <a:gd name="T44" fmla="*/ 118 w 140"/>
                <a:gd name="T45" fmla="*/ 68 h 114"/>
                <a:gd name="T46" fmla="*/ 127 w 140"/>
                <a:gd name="T47" fmla="*/ 58 h 114"/>
                <a:gd name="T48" fmla="*/ 132 w 140"/>
                <a:gd name="T49" fmla="*/ 46 h 114"/>
                <a:gd name="T50" fmla="*/ 139 w 140"/>
                <a:gd name="T51" fmla="*/ 30 h 114"/>
                <a:gd name="T52" fmla="*/ 139 w 140"/>
                <a:gd name="T53" fmla="*/ 26 h 114"/>
                <a:gd name="T54" fmla="*/ 138 w 140"/>
                <a:gd name="T55" fmla="*/ 21 h 114"/>
                <a:gd name="T56" fmla="*/ 135 w 140"/>
                <a:gd name="T57" fmla="*/ 16 h 114"/>
                <a:gd name="T58" fmla="*/ 132 w 140"/>
                <a:gd name="T59" fmla="*/ 12 h 114"/>
                <a:gd name="T60" fmla="*/ 128 w 140"/>
                <a:gd name="T61" fmla="*/ 6 h 114"/>
                <a:gd name="T62" fmla="*/ 125 w 140"/>
                <a:gd name="T63" fmla="*/ 2 h 114"/>
                <a:gd name="T64" fmla="*/ 120 w 140"/>
                <a:gd name="T65" fmla="*/ 0 h 114"/>
                <a:gd name="T66" fmla="*/ 113 w 140"/>
                <a:gd name="T67" fmla="*/ 0 h 114"/>
                <a:gd name="T68" fmla="*/ 108 w 140"/>
                <a:gd name="T69" fmla="*/ 1 h 114"/>
                <a:gd name="T70" fmla="*/ 101 w 140"/>
                <a:gd name="T71" fmla="*/ 3 h 114"/>
                <a:gd name="T72" fmla="*/ 97 w 140"/>
                <a:gd name="T73" fmla="*/ 3 h 114"/>
                <a:gd name="T74" fmla="*/ 91 w 140"/>
                <a:gd name="T75" fmla="*/ 6 h 114"/>
                <a:gd name="T76" fmla="*/ 88 w 140"/>
                <a:gd name="T77" fmla="*/ 10 h 114"/>
                <a:gd name="T78" fmla="*/ 84 w 140"/>
                <a:gd name="T79" fmla="*/ 13 h 114"/>
                <a:gd name="T80" fmla="*/ 81 w 140"/>
                <a:gd name="T81" fmla="*/ 19 h 114"/>
                <a:gd name="T82" fmla="*/ 79 w 140"/>
                <a:gd name="T83" fmla="*/ 26 h 1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0"/>
                <a:gd name="T127" fmla="*/ 0 h 114"/>
                <a:gd name="T128" fmla="*/ 140 w 140"/>
                <a:gd name="T129" fmla="*/ 114 h 1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0" h="114">
                  <a:moveTo>
                    <a:pt x="79" y="26"/>
                  </a:moveTo>
                  <a:lnTo>
                    <a:pt x="72" y="38"/>
                  </a:lnTo>
                  <a:lnTo>
                    <a:pt x="61" y="44"/>
                  </a:lnTo>
                  <a:lnTo>
                    <a:pt x="51" y="53"/>
                  </a:lnTo>
                  <a:lnTo>
                    <a:pt x="35" y="56"/>
                  </a:lnTo>
                  <a:lnTo>
                    <a:pt x="22" y="59"/>
                  </a:lnTo>
                  <a:lnTo>
                    <a:pt x="12" y="60"/>
                  </a:lnTo>
                  <a:lnTo>
                    <a:pt x="3" y="60"/>
                  </a:lnTo>
                  <a:lnTo>
                    <a:pt x="1" y="59"/>
                  </a:lnTo>
                  <a:lnTo>
                    <a:pt x="0" y="113"/>
                  </a:lnTo>
                  <a:lnTo>
                    <a:pt x="2" y="112"/>
                  </a:lnTo>
                  <a:lnTo>
                    <a:pt x="7" y="112"/>
                  </a:lnTo>
                  <a:lnTo>
                    <a:pt x="12" y="113"/>
                  </a:lnTo>
                  <a:lnTo>
                    <a:pt x="20" y="112"/>
                  </a:lnTo>
                  <a:lnTo>
                    <a:pt x="29" y="111"/>
                  </a:lnTo>
                  <a:lnTo>
                    <a:pt x="39" y="109"/>
                  </a:lnTo>
                  <a:lnTo>
                    <a:pt x="50" y="106"/>
                  </a:lnTo>
                  <a:lnTo>
                    <a:pt x="61" y="103"/>
                  </a:lnTo>
                  <a:lnTo>
                    <a:pt x="74" y="99"/>
                  </a:lnTo>
                  <a:lnTo>
                    <a:pt x="85" y="94"/>
                  </a:lnTo>
                  <a:lnTo>
                    <a:pt x="97" y="87"/>
                  </a:lnTo>
                  <a:lnTo>
                    <a:pt x="109" y="78"/>
                  </a:lnTo>
                  <a:lnTo>
                    <a:pt x="118" y="68"/>
                  </a:lnTo>
                  <a:lnTo>
                    <a:pt x="127" y="58"/>
                  </a:lnTo>
                  <a:lnTo>
                    <a:pt x="132" y="46"/>
                  </a:lnTo>
                  <a:lnTo>
                    <a:pt x="139" y="30"/>
                  </a:lnTo>
                  <a:lnTo>
                    <a:pt x="139" y="26"/>
                  </a:lnTo>
                  <a:lnTo>
                    <a:pt x="138" y="21"/>
                  </a:lnTo>
                  <a:lnTo>
                    <a:pt x="135" y="16"/>
                  </a:lnTo>
                  <a:lnTo>
                    <a:pt x="132" y="12"/>
                  </a:lnTo>
                  <a:lnTo>
                    <a:pt x="128" y="6"/>
                  </a:lnTo>
                  <a:lnTo>
                    <a:pt x="125" y="2"/>
                  </a:lnTo>
                  <a:lnTo>
                    <a:pt x="120" y="0"/>
                  </a:lnTo>
                  <a:lnTo>
                    <a:pt x="113" y="0"/>
                  </a:lnTo>
                  <a:lnTo>
                    <a:pt x="108" y="1"/>
                  </a:lnTo>
                  <a:lnTo>
                    <a:pt x="101" y="3"/>
                  </a:lnTo>
                  <a:lnTo>
                    <a:pt x="97" y="3"/>
                  </a:lnTo>
                  <a:lnTo>
                    <a:pt x="91" y="6"/>
                  </a:lnTo>
                  <a:lnTo>
                    <a:pt x="88" y="10"/>
                  </a:lnTo>
                  <a:lnTo>
                    <a:pt x="84" y="13"/>
                  </a:lnTo>
                  <a:lnTo>
                    <a:pt x="81" y="19"/>
                  </a:lnTo>
                  <a:lnTo>
                    <a:pt x="79" y="26"/>
                  </a:lnTo>
                </a:path>
              </a:pathLst>
            </a:custGeom>
            <a:solidFill>
              <a:srgbClr val="669999"/>
            </a:solidFill>
            <a:ln w="12700" cap="rnd" cmpd="sng">
              <a:noFill/>
              <a:prstDash val="solid"/>
              <a:round/>
              <a:headEnd type="none" w="med" len="med"/>
              <a:tailEnd type="none" w="med" len="med"/>
            </a:ln>
          </p:spPr>
          <p:txBody>
            <a:bodyPr/>
            <a:lstStyle/>
            <a:p>
              <a:endParaRPr lang="en-GB" b="1"/>
            </a:p>
          </p:txBody>
        </p:sp>
        <p:sp>
          <p:nvSpPr>
            <p:cNvPr id="18455" name="Freeform 13"/>
            <p:cNvSpPr>
              <a:spLocks/>
            </p:cNvSpPr>
            <p:nvPr/>
          </p:nvSpPr>
          <p:spPr bwMode="auto">
            <a:xfrm>
              <a:off x="3527" y="2188"/>
              <a:ext cx="147" cy="119"/>
            </a:xfrm>
            <a:custGeom>
              <a:avLst/>
              <a:gdLst>
                <a:gd name="T0" fmla="*/ 82 w 147"/>
                <a:gd name="T1" fmla="*/ 27 h 119"/>
                <a:gd name="T2" fmla="*/ 82 w 147"/>
                <a:gd name="T3" fmla="*/ 27 h 119"/>
                <a:gd name="T4" fmla="*/ 75 w 147"/>
                <a:gd name="T5" fmla="*/ 40 h 119"/>
                <a:gd name="T6" fmla="*/ 64 w 147"/>
                <a:gd name="T7" fmla="*/ 47 h 119"/>
                <a:gd name="T8" fmla="*/ 53 w 147"/>
                <a:gd name="T9" fmla="*/ 54 h 119"/>
                <a:gd name="T10" fmla="*/ 36 w 147"/>
                <a:gd name="T11" fmla="*/ 59 h 119"/>
                <a:gd name="T12" fmla="*/ 23 w 147"/>
                <a:gd name="T13" fmla="*/ 61 h 119"/>
                <a:gd name="T14" fmla="*/ 12 w 147"/>
                <a:gd name="T15" fmla="*/ 62 h 119"/>
                <a:gd name="T16" fmla="*/ 3 w 147"/>
                <a:gd name="T17" fmla="*/ 63 h 119"/>
                <a:gd name="T18" fmla="*/ 1 w 147"/>
                <a:gd name="T19" fmla="*/ 62 h 119"/>
                <a:gd name="T20" fmla="*/ 0 w 147"/>
                <a:gd name="T21" fmla="*/ 118 h 119"/>
                <a:gd name="T22" fmla="*/ 1 w 147"/>
                <a:gd name="T23" fmla="*/ 117 h 119"/>
                <a:gd name="T24" fmla="*/ 6 w 147"/>
                <a:gd name="T25" fmla="*/ 118 h 119"/>
                <a:gd name="T26" fmla="*/ 10 w 147"/>
                <a:gd name="T27" fmla="*/ 117 h 119"/>
                <a:gd name="T28" fmla="*/ 20 w 147"/>
                <a:gd name="T29" fmla="*/ 117 h 119"/>
                <a:gd name="T30" fmla="*/ 28 w 147"/>
                <a:gd name="T31" fmla="*/ 115 h 119"/>
                <a:gd name="T32" fmla="*/ 40 w 147"/>
                <a:gd name="T33" fmla="*/ 115 h 119"/>
                <a:gd name="T34" fmla="*/ 51 w 147"/>
                <a:gd name="T35" fmla="*/ 111 h 119"/>
                <a:gd name="T36" fmla="*/ 64 w 147"/>
                <a:gd name="T37" fmla="*/ 108 h 119"/>
                <a:gd name="T38" fmla="*/ 77 w 147"/>
                <a:gd name="T39" fmla="*/ 104 h 119"/>
                <a:gd name="T40" fmla="*/ 89 w 147"/>
                <a:gd name="T41" fmla="*/ 99 h 119"/>
                <a:gd name="T42" fmla="*/ 101 w 147"/>
                <a:gd name="T43" fmla="*/ 92 h 119"/>
                <a:gd name="T44" fmla="*/ 113 w 147"/>
                <a:gd name="T45" fmla="*/ 82 h 119"/>
                <a:gd name="T46" fmla="*/ 123 w 147"/>
                <a:gd name="T47" fmla="*/ 72 h 119"/>
                <a:gd name="T48" fmla="*/ 132 w 147"/>
                <a:gd name="T49" fmla="*/ 62 h 119"/>
                <a:gd name="T50" fmla="*/ 139 w 147"/>
                <a:gd name="T51" fmla="*/ 48 h 119"/>
                <a:gd name="T52" fmla="*/ 145 w 147"/>
                <a:gd name="T53" fmla="*/ 32 h 119"/>
                <a:gd name="T54" fmla="*/ 146 w 147"/>
                <a:gd name="T55" fmla="*/ 28 h 119"/>
                <a:gd name="T56" fmla="*/ 145 w 147"/>
                <a:gd name="T57" fmla="*/ 22 h 119"/>
                <a:gd name="T58" fmla="*/ 141 w 147"/>
                <a:gd name="T59" fmla="*/ 17 h 119"/>
                <a:gd name="T60" fmla="*/ 138 w 147"/>
                <a:gd name="T61" fmla="*/ 13 h 119"/>
                <a:gd name="T62" fmla="*/ 133 w 147"/>
                <a:gd name="T63" fmla="*/ 7 h 119"/>
                <a:gd name="T64" fmla="*/ 129 w 147"/>
                <a:gd name="T65" fmla="*/ 2 h 119"/>
                <a:gd name="T66" fmla="*/ 125 w 147"/>
                <a:gd name="T67" fmla="*/ 0 h 119"/>
                <a:gd name="T68" fmla="*/ 118 w 147"/>
                <a:gd name="T69" fmla="*/ 0 h 119"/>
                <a:gd name="T70" fmla="*/ 111 w 147"/>
                <a:gd name="T71" fmla="*/ 2 h 119"/>
                <a:gd name="T72" fmla="*/ 106 w 147"/>
                <a:gd name="T73" fmla="*/ 3 h 119"/>
                <a:gd name="T74" fmla="*/ 101 w 147"/>
                <a:gd name="T75" fmla="*/ 5 h 119"/>
                <a:gd name="T76" fmla="*/ 95 w 147"/>
                <a:gd name="T77" fmla="*/ 7 h 119"/>
                <a:gd name="T78" fmla="*/ 90 w 147"/>
                <a:gd name="T79" fmla="*/ 11 h 119"/>
                <a:gd name="T80" fmla="*/ 88 w 147"/>
                <a:gd name="T81" fmla="*/ 14 h 119"/>
                <a:gd name="T82" fmla="*/ 85 w 147"/>
                <a:gd name="T83" fmla="*/ 20 h 119"/>
                <a:gd name="T84" fmla="*/ 82 w 147"/>
                <a:gd name="T85" fmla="*/ 27 h 11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7"/>
                <a:gd name="T130" fmla="*/ 0 h 119"/>
                <a:gd name="T131" fmla="*/ 147 w 147"/>
                <a:gd name="T132" fmla="*/ 119 h 11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7" h="119">
                  <a:moveTo>
                    <a:pt x="82" y="27"/>
                  </a:moveTo>
                  <a:lnTo>
                    <a:pt x="82" y="27"/>
                  </a:lnTo>
                  <a:lnTo>
                    <a:pt x="75" y="40"/>
                  </a:lnTo>
                  <a:lnTo>
                    <a:pt x="64" y="47"/>
                  </a:lnTo>
                  <a:lnTo>
                    <a:pt x="53" y="54"/>
                  </a:lnTo>
                  <a:lnTo>
                    <a:pt x="36" y="59"/>
                  </a:lnTo>
                  <a:lnTo>
                    <a:pt x="23" y="61"/>
                  </a:lnTo>
                  <a:lnTo>
                    <a:pt x="12" y="62"/>
                  </a:lnTo>
                  <a:lnTo>
                    <a:pt x="3" y="63"/>
                  </a:lnTo>
                  <a:lnTo>
                    <a:pt x="1" y="62"/>
                  </a:lnTo>
                  <a:lnTo>
                    <a:pt x="0" y="118"/>
                  </a:lnTo>
                  <a:lnTo>
                    <a:pt x="1" y="117"/>
                  </a:lnTo>
                  <a:lnTo>
                    <a:pt x="6" y="118"/>
                  </a:lnTo>
                  <a:lnTo>
                    <a:pt x="10" y="117"/>
                  </a:lnTo>
                  <a:lnTo>
                    <a:pt x="20" y="117"/>
                  </a:lnTo>
                  <a:lnTo>
                    <a:pt x="28" y="115"/>
                  </a:lnTo>
                  <a:lnTo>
                    <a:pt x="40" y="115"/>
                  </a:lnTo>
                  <a:lnTo>
                    <a:pt x="51" y="111"/>
                  </a:lnTo>
                  <a:lnTo>
                    <a:pt x="64" y="108"/>
                  </a:lnTo>
                  <a:lnTo>
                    <a:pt x="77" y="104"/>
                  </a:lnTo>
                  <a:lnTo>
                    <a:pt x="89" y="99"/>
                  </a:lnTo>
                  <a:lnTo>
                    <a:pt x="101" y="92"/>
                  </a:lnTo>
                  <a:lnTo>
                    <a:pt x="113" y="82"/>
                  </a:lnTo>
                  <a:lnTo>
                    <a:pt x="123" y="72"/>
                  </a:lnTo>
                  <a:lnTo>
                    <a:pt x="132" y="62"/>
                  </a:lnTo>
                  <a:lnTo>
                    <a:pt x="139" y="48"/>
                  </a:lnTo>
                  <a:lnTo>
                    <a:pt x="145" y="32"/>
                  </a:lnTo>
                  <a:lnTo>
                    <a:pt x="146" y="28"/>
                  </a:lnTo>
                  <a:lnTo>
                    <a:pt x="145" y="22"/>
                  </a:lnTo>
                  <a:lnTo>
                    <a:pt x="141" y="17"/>
                  </a:lnTo>
                  <a:lnTo>
                    <a:pt x="138" y="13"/>
                  </a:lnTo>
                  <a:lnTo>
                    <a:pt x="133" y="7"/>
                  </a:lnTo>
                  <a:lnTo>
                    <a:pt x="129" y="2"/>
                  </a:lnTo>
                  <a:lnTo>
                    <a:pt x="125" y="0"/>
                  </a:lnTo>
                  <a:lnTo>
                    <a:pt x="118" y="0"/>
                  </a:lnTo>
                  <a:lnTo>
                    <a:pt x="111" y="2"/>
                  </a:lnTo>
                  <a:lnTo>
                    <a:pt x="106" y="3"/>
                  </a:lnTo>
                  <a:lnTo>
                    <a:pt x="101" y="5"/>
                  </a:lnTo>
                  <a:lnTo>
                    <a:pt x="95" y="7"/>
                  </a:lnTo>
                  <a:lnTo>
                    <a:pt x="90" y="11"/>
                  </a:lnTo>
                  <a:lnTo>
                    <a:pt x="88" y="14"/>
                  </a:lnTo>
                  <a:lnTo>
                    <a:pt x="85" y="20"/>
                  </a:lnTo>
                  <a:lnTo>
                    <a:pt x="82" y="27"/>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56" name="Freeform 14"/>
            <p:cNvSpPr>
              <a:spLocks/>
            </p:cNvSpPr>
            <p:nvPr/>
          </p:nvSpPr>
          <p:spPr bwMode="auto">
            <a:xfrm>
              <a:off x="4079" y="1951"/>
              <a:ext cx="170" cy="148"/>
            </a:xfrm>
            <a:custGeom>
              <a:avLst/>
              <a:gdLst>
                <a:gd name="T0" fmla="*/ 3 w 170"/>
                <a:gd name="T1" fmla="*/ 147 h 148"/>
                <a:gd name="T2" fmla="*/ 9 w 170"/>
                <a:gd name="T3" fmla="*/ 145 h 148"/>
                <a:gd name="T4" fmla="*/ 19 w 170"/>
                <a:gd name="T5" fmla="*/ 143 h 148"/>
                <a:gd name="T6" fmla="*/ 29 w 170"/>
                <a:gd name="T7" fmla="*/ 141 h 148"/>
                <a:gd name="T8" fmla="*/ 44 w 170"/>
                <a:gd name="T9" fmla="*/ 138 h 148"/>
                <a:gd name="T10" fmla="*/ 56 w 170"/>
                <a:gd name="T11" fmla="*/ 135 h 148"/>
                <a:gd name="T12" fmla="*/ 68 w 170"/>
                <a:gd name="T13" fmla="*/ 130 h 148"/>
                <a:gd name="T14" fmla="*/ 84 w 170"/>
                <a:gd name="T15" fmla="*/ 126 h 148"/>
                <a:gd name="T16" fmla="*/ 98 w 170"/>
                <a:gd name="T17" fmla="*/ 122 h 148"/>
                <a:gd name="T18" fmla="*/ 110 w 170"/>
                <a:gd name="T19" fmla="*/ 117 h 148"/>
                <a:gd name="T20" fmla="*/ 126 w 170"/>
                <a:gd name="T21" fmla="*/ 112 h 148"/>
                <a:gd name="T22" fmla="*/ 137 w 170"/>
                <a:gd name="T23" fmla="*/ 107 h 148"/>
                <a:gd name="T24" fmla="*/ 147 w 170"/>
                <a:gd name="T25" fmla="*/ 100 h 148"/>
                <a:gd name="T26" fmla="*/ 155 w 170"/>
                <a:gd name="T27" fmla="*/ 93 h 148"/>
                <a:gd name="T28" fmla="*/ 162 w 170"/>
                <a:gd name="T29" fmla="*/ 89 h 148"/>
                <a:gd name="T30" fmla="*/ 167 w 170"/>
                <a:gd name="T31" fmla="*/ 82 h 148"/>
                <a:gd name="T32" fmla="*/ 169 w 170"/>
                <a:gd name="T33" fmla="*/ 75 h 148"/>
                <a:gd name="T34" fmla="*/ 166 w 170"/>
                <a:gd name="T35" fmla="*/ 67 h 148"/>
                <a:gd name="T36" fmla="*/ 161 w 170"/>
                <a:gd name="T37" fmla="*/ 61 h 148"/>
                <a:gd name="T38" fmla="*/ 153 w 170"/>
                <a:gd name="T39" fmla="*/ 52 h 148"/>
                <a:gd name="T40" fmla="*/ 143 w 170"/>
                <a:gd name="T41" fmla="*/ 47 h 148"/>
                <a:gd name="T42" fmla="*/ 130 w 170"/>
                <a:gd name="T43" fmla="*/ 41 h 148"/>
                <a:gd name="T44" fmla="*/ 115 w 170"/>
                <a:gd name="T45" fmla="*/ 34 h 148"/>
                <a:gd name="T46" fmla="*/ 100 w 170"/>
                <a:gd name="T47" fmla="*/ 27 h 148"/>
                <a:gd name="T48" fmla="*/ 85 w 170"/>
                <a:gd name="T49" fmla="*/ 22 h 148"/>
                <a:gd name="T50" fmla="*/ 70 w 170"/>
                <a:gd name="T51" fmla="*/ 17 h 148"/>
                <a:gd name="T52" fmla="*/ 54 w 170"/>
                <a:gd name="T53" fmla="*/ 12 h 148"/>
                <a:gd name="T54" fmla="*/ 40 w 170"/>
                <a:gd name="T55" fmla="*/ 7 h 148"/>
                <a:gd name="T56" fmla="*/ 27 w 170"/>
                <a:gd name="T57" fmla="*/ 5 h 148"/>
                <a:gd name="T58" fmla="*/ 15 w 170"/>
                <a:gd name="T59" fmla="*/ 2 h 148"/>
                <a:gd name="T60" fmla="*/ 8 w 170"/>
                <a:gd name="T61" fmla="*/ 0 h 148"/>
                <a:gd name="T62" fmla="*/ 2 w 170"/>
                <a:gd name="T63" fmla="*/ 1 h 148"/>
                <a:gd name="T64" fmla="*/ 0 w 170"/>
                <a:gd name="T65" fmla="*/ 0 h 148"/>
                <a:gd name="T66" fmla="*/ 3 w 170"/>
                <a:gd name="T67" fmla="*/ 147 h 14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70"/>
                <a:gd name="T103" fmla="*/ 0 h 148"/>
                <a:gd name="T104" fmla="*/ 170 w 170"/>
                <a:gd name="T105" fmla="*/ 148 h 14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70" h="148">
                  <a:moveTo>
                    <a:pt x="3" y="147"/>
                  </a:moveTo>
                  <a:lnTo>
                    <a:pt x="9" y="145"/>
                  </a:lnTo>
                  <a:lnTo>
                    <a:pt x="19" y="143"/>
                  </a:lnTo>
                  <a:lnTo>
                    <a:pt x="29" y="141"/>
                  </a:lnTo>
                  <a:lnTo>
                    <a:pt x="44" y="138"/>
                  </a:lnTo>
                  <a:lnTo>
                    <a:pt x="56" y="135"/>
                  </a:lnTo>
                  <a:lnTo>
                    <a:pt x="68" y="130"/>
                  </a:lnTo>
                  <a:lnTo>
                    <a:pt x="84" y="126"/>
                  </a:lnTo>
                  <a:lnTo>
                    <a:pt x="98" y="122"/>
                  </a:lnTo>
                  <a:lnTo>
                    <a:pt x="110" y="117"/>
                  </a:lnTo>
                  <a:lnTo>
                    <a:pt x="126" y="112"/>
                  </a:lnTo>
                  <a:lnTo>
                    <a:pt x="137" y="107"/>
                  </a:lnTo>
                  <a:lnTo>
                    <a:pt x="147" y="100"/>
                  </a:lnTo>
                  <a:lnTo>
                    <a:pt x="155" y="93"/>
                  </a:lnTo>
                  <a:lnTo>
                    <a:pt x="162" y="89"/>
                  </a:lnTo>
                  <a:lnTo>
                    <a:pt x="167" y="82"/>
                  </a:lnTo>
                  <a:lnTo>
                    <a:pt x="169" y="75"/>
                  </a:lnTo>
                  <a:lnTo>
                    <a:pt x="166" y="67"/>
                  </a:lnTo>
                  <a:lnTo>
                    <a:pt x="161" y="61"/>
                  </a:lnTo>
                  <a:lnTo>
                    <a:pt x="153" y="52"/>
                  </a:lnTo>
                  <a:lnTo>
                    <a:pt x="143" y="47"/>
                  </a:lnTo>
                  <a:lnTo>
                    <a:pt x="130" y="41"/>
                  </a:lnTo>
                  <a:lnTo>
                    <a:pt x="115" y="34"/>
                  </a:lnTo>
                  <a:lnTo>
                    <a:pt x="100" y="27"/>
                  </a:lnTo>
                  <a:lnTo>
                    <a:pt x="85" y="22"/>
                  </a:lnTo>
                  <a:lnTo>
                    <a:pt x="70" y="17"/>
                  </a:lnTo>
                  <a:lnTo>
                    <a:pt x="54" y="12"/>
                  </a:lnTo>
                  <a:lnTo>
                    <a:pt x="40" y="7"/>
                  </a:lnTo>
                  <a:lnTo>
                    <a:pt x="27" y="5"/>
                  </a:lnTo>
                  <a:lnTo>
                    <a:pt x="15" y="2"/>
                  </a:lnTo>
                  <a:lnTo>
                    <a:pt x="8" y="0"/>
                  </a:lnTo>
                  <a:lnTo>
                    <a:pt x="2" y="1"/>
                  </a:lnTo>
                  <a:lnTo>
                    <a:pt x="0" y="0"/>
                  </a:lnTo>
                  <a:lnTo>
                    <a:pt x="3" y="147"/>
                  </a:lnTo>
                </a:path>
              </a:pathLst>
            </a:custGeom>
            <a:solidFill>
              <a:srgbClr val="FFFFFF"/>
            </a:solidFill>
            <a:ln w="12700" cap="rnd" cmpd="sng">
              <a:noFill/>
              <a:prstDash val="solid"/>
              <a:round/>
              <a:headEnd type="none" w="med" len="med"/>
              <a:tailEnd type="none" w="med" len="med"/>
            </a:ln>
          </p:spPr>
          <p:txBody>
            <a:bodyPr/>
            <a:lstStyle/>
            <a:p>
              <a:endParaRPr lang="en-GB" b="1"/>
            </a:p>
          </p:txBody>
        </p:sp>
        <p:sp>
          <p:nvSpPr>
            <p:cNvPr id="18457" name="Freeform 15"/>
            <p:cNvSpPr>
              <a:spLocks/>
            </p:cNvSpPr>
            <p:nvPr/>
          </p:nvSpPr>
          <p:spPr bwMode="auto">
            <a:xfrm>
              <a:off x="4079" y="1951"/>
              <a:ext cx="176" cy="153"/>
            </a:xfrm>
            <a:custGeom>
              <a:avLst/>
              <a:gdLst>
                <a:gd name="T0" fmla="*/ 3 w 176"/>
                <a:gd name="T1" fmla="*/ 152 h 153"/>
                <a:gd name="T2" fmla="*/ 3 w 176"/>
                <a:gd name="T3" fmla="*/ 152 h 153"/>
                <a:gd name="T4" fmla="*/ 9 w 176"/>
                <a:gd name="T5" fmla="*/ 151 h 153"/>
                <a:gd name="T6" fmla="*/ 19 w 176"/>
                <a:gd name="T7" fmla="*/ 150 h 153"/>
                <a:gd name="T8" fmla="*/ 30 w 176"/>
                <a:gd name="T9" fmla="*/ 146 h 153"/>
                <a:gd name="T10" fmla="*/ 43 w 176"/>
                <a:gd name="T11" fmla="*/ 144 h 153"/>
                <a:gd name="T12" fmla="*/ 57 w 176"/>
                <a:gd name="T13" fmla="*/ 140 h 153"/>
                <a:gd name="T14" fmla="*/ 71 w 176"/>
                <a:gd name="T15" fmla="*/ 137 h 153"/>
                <a:gd name="T16" fmla="*/ 85 w 176"/>
                <a:gd name="T17" fmla="*/ 132 h 153"/>
                <a:gd name="T18" fmla="*/ 101 w 176"/>
                <a:gd name="T19" fmla="*/ 127 h 153"/>
                <a:gd name="T20" fmla="*/ 114 w 176"/>
                <a:gd name="T21" fmla="*/ 122 h 153"/>
                <a:gd name="T22" fmla="*/ 128 w 176"/>
                <a:gd name="T23" fmla="*/ 116 h 153"/>
                <a:gd name="T24" fmla="*/ 141 w 176"/>
                <a:gd name="T25" fmla="*/ 111 h 153"/>
                <a:gd name="T26" fmla="*/ 151 w 176"/>
                <a:gd name="T27" fmla="*/ 104 h 153"/>
                <a:gd name="T28" fmla="*/ 161 w 176"/>
                <a:gd name="T29" fmla="*/ 98 h 153"/>
                <a:gd name="T30" fmla="*/ 168 w 176"/>
                <a:gd name="T31" fmla="*/ 92 h 153"/>
                <a:gd name="T32" fmla="*/ 173 w 176"/>
                <a:gd name="T33" fmla="*/ 85 h 153"/>
                <a:gd name="T34" fmla="*/ 175 w 176"/>
                <a:gd name="T35" fmla="*/ 78 h 153"/>
                <a:gd name="T36" fmla="*/ 172 w 176"/>
                <a:gd name="T37" fmla="*/ 70 h 153"/>
                <a:gd name="T38" fmla="*/ 166 w 176"/>
                <a:gd name="T39" fmla="*/ 63 h 153"/>
                <a:gd name="T40" fmla="*/ 158 w 176"/>
                <a:gd name="T41" fmla="*/ 55 h 153"/>
                <a:gd name="T42" fmla="*/ 148 w 176"/>
                <a:gd name="T43" fmla="*/ 49 h 153"/>
                <a:gd name="T44" fmla="*/ 134 w 176"/>
                <a:gd name="T45" fmla="*/ 43 h 153"/>
                <a:gd name="T46" fmla="*/ 119 w 176"/>
                <a:gd name="T47" fmla="*/ 35 h 153"/>
                <a:gd name="T48" fmla="*/ 103 w 176"/>
                <a:gd name="T49" fmla="*/ 29 h 153"/>
                <a:gd name="T50" fmla="*/ 88 w 176"/>
                <a:gd name="T51" fmla="*/ 23 h 153"/>
                <a:gd name="T52" fmla="*/ 72 w 176"/>
                <a:gd name="T53" fmla="*/ 18 h 153"/>
                <a:gd name="T54" fmla="*/ 56 w 176"/>
                <a:gd name="T55" fmla="*/ 13 h 153"/>
                <a:gd name="T56" fmla="*/ 41 w 176"/>
                <a:gd name="T57" fmla="*/ 8 h 153"/>
                <a:gd name="T58" fmla="*/ 28 w 176"/>
                <a:gd name="T59" fmla="*/ 5 h 153"/>
                <a:gd name="T60" fmla="*/ 16 w 176"/>
                <a:gd name="T61" fmla="*/ 3 h 153"/>
                <a:gd name="T62" fmla="*/ 8 w 176"/>
                <a:gd name="T63" fmla="*/ 0 h 153"/>
                <a:gd name="T64" fmla="*/ 2 w 176"/>
                <a:gd name="T65" fmla="*/ 1 h 153"/>
                <a:gd name="T66" fmla="*/ 0 w 176"/>
                <a:gd name="T67" fmla="*/ 0 h 153"/>
                <a:gd name="T68" fmla="*/ 3 w 176"/>
                <a:gd name="T69" fmla="*/ 152 h 15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76"/>
                <a:gd name="T106" fmla="*/ 0 h 153"/>
                <a:gd name="T107" fmla="*/ 176 w 176"/>
                <a:gd name="T108" fmla="*/ 153 h 15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76" h="153">
                  <a:moveTo>
                    <a:pt x="3" y="152"/>
                  </a:moveTo>
                  <a:lnTo>
                    <a:pt x="3" y="152"/>
                  </a:lnTo>
                  <a:lnTo>
                    <a:pt x="9" y="151"/>
                  </a:lnTo>
                  <a:lnTo>
                    <a:pt x="19" y="150"/>
                  </a:lnTo>
                  <a:lnTo>
                    <a:pt x="30" y="146"/>
                  </a:lnTo>
                  <a:lnTo>
                    <a:pt x="43" y="144"/>
                  </a:lnTo>
                  <a:lnTo>
                    <a:pt x="57" y="140"/>
                  </a:lnTo>
                  <a:lnTo>
                    <a:pt x="71" y="137"/>
                  </a:lnTo>
                  <a:lnTo>
                    <a:pt x="85" y="132"/>
                  </a:lnTo>
                  <a:lnTo>
                    <a:pt x="101" y="127"/>
                  </a:lnTo>
                  <a:lnTo>
                    <a:pt x="114" y="122"/>
                  </a:lnTo>
                  <a:lnTo>
                    <a:pt x="128" y="116"/>
                  </a:lnTo>
                  <a:lnTo>
                    <a:pt x="141" y="111"/>
                  </a:lnTo>
                  <a:lnTo>
                    <a:pt x="151" y="104"/>
                  </a:lnTo>
                  <a:lnTo>
                    <a:pt x="161" y="98"/>
                  </a:lnTo>
                  <a:lnTo>
                    <a:pt x="168" y="92"/>
                  </a:lnTo>
                  <a:lnTo>
                    <a:pt x="173" y="85"/>
                  </a:lnTo>
                  <a:lnTo>
                    <a:pt x="175" y="78"/>
                  </a:lnTo>
                  <a:lnTo>
                    <a:pt x="172" y="70"/>
                  </a:lnTo>
                  <a:lnTo>
                    <a:pt x="166" y="63"/>
                  </a:lnTo>
                  <a:lnTo>
                    <a:pt x="158" y="55"/>
                  </a:lnTo>
                  <a:lnTo>
                    <a:pt x="148" y="49"/>
                  </a:lnTo>
                  <a:lnTo>
                    <a:pt x="134" y="43"/>
                  </a:lnTo>
                  <a:lnTo>
                    <a:pt x="119" y="35"/>
                  </a:lnTo>
                  <a:lnTo>
                    <a:pt x="103" y="29"/>
                  </a:lnTo>
                  <a:lnTo>
                    <a:pt x="88" y="23"/>
                  </a:lnTo>
                  <a:lnTo>
                    <a:pt x="72" y="18"/>
                  </a:lnTo>
                  <a:lnTo>
                    <a:pt x="56" y="13"/>
                  </a:lnTo>
                  <a:lnTo>
                    <a:pt x="41" y="8"/>
                  </a:lnTo>
                  <a:lnTo>
                    <a:pt x="28" y="5"/>
                  </a:lnTo>
                  <a:lnTo>
                    <a:pt x="16" y="3"/>
                  </a:lnTo>
                  <a:lnTo>
                    <a:pt x="8" y="0"/>
                  </a:lnTo>
                  <a:lnTo>
                    <a:pt x="2" y="1"/>
                  </a:lnTo>
                  <a:lnTo>
                    <a:pt x="0" y="0"/>
                  </a:lnTo>
                  <a:lnTo>
                    <a:pt x="3" y="152"/>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58" name="Freeform 16"/>
            <p:cNvSpPr>
              <a:spLocks/>
            </p:cNvSpPr>
            <p:nvPr/>
          </p:nvSpPr>
          <p:spPr bwMode="auto">
            <a:xfrm>
              <a:off x="4086" y="1952"/>
              <a:ext cx="162" cy="76"/>
            </a:xfrm>
            <a:custGeom>
              <a:avLst/>
              <a:gdLst>
                <a:gd name="T0" fmla="*/ 161 w 162"/>
                <a:gd name="T1" fmla="*/ 75 h 76"/>
                <a:gd name="T2" fmla="*/ 159 w 162"/>
                <a:gd name="T3" fmla="*/ 69 h 76"/>
                <a:gd name="T4" fmla="*/ 154 w 162"/>
                <a:gd name="T5" fmla="*/ 61 h 76"/>
                <a:gd name="T6" fmla="*/ 147 w 162"/>
                <a:gd name="T7" fmla="*/ 54 h 76"/>
                <a:gd name="T8" fmla="*/ 136 w 162"/>
                <a:gd name="T9" fmla="*/ 47 h 76"/>
                <a:gd name="T10" fmla="*/ 126 w 162"/>
                <a:gd name="T11" fmla="*/ 42 h 76"/>
                <a:gd name="T12" fmla="*/ 111 w 162"/>
                <a:gd name="T13" fmla="*/ 35 h 76"/>
                <a:gd name="T14" fmla="*/ 97 w 162"/>
                <a:gd name="T15" fmla="*/ 30 h 76"/>
                <a:gd name="T16" fmla="*/ 82 w 162"/>
                <a:gd name="T17" fmla="*/ 24 h 76"/>
                <a:gd name="T18" fmla="*/ 67 w 162"/>
                <a:gd name="T19" fmla="*/ 20 h 76"/>
                <a:gd name="T20" fmla="*/ 52 w 162"/>
                <a:gd name="T21" fmla="*/ 14 h 76"/>
                <a:gd name="T22" fmla="*/ 37 w 162"/>
                <a:gd name="T23" fmla="*/ 10 h 76"/>
                <a:gd name="T24" fmla="*/ 26 w 162"/>
                <a:gd name="T25" fmla="*/ 7 h 76"/>
                <a:gd name="T26" fmla="*/ 15 w 162"/>
                <a:gd name="T27" fmla="*/ 5 h 76"/>
                <a:gd name="T28" fmla="*/ 7 w 162"/>
                <a:gd name="T29" fmla="*/ 2 h 76"/>
                <a:gd name="T30" fmla="*/ 1 w 162"/>
                <a:gd name="T31" fmla="*/ 1 h 76"/>
                <a:gd name="T32" fmla="*/ 0 w 162"/>
                <a:gd name="T33" fmla="*/ 0 h 76"/>
                <a:gd name="T34" fmla="*/ 3 w 162"/>
                <a:gd name="T35" fmla="*/ 75 h 76"/>
                <a:gd name="T36" fmla="*/ 161 w 162"/>
                <a:gd name="T37" fmla="*/ 75 h 7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62"/>
                <a:gd name="T58" fmla="*/ 0 h 76"/>
                <a:gd name="T59" fmla="*/ 162 w 162"/>
                <a:gd name="T60" fmla="*/ 76 h 7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62" h="76">
                  <a:moveTo>
                    <a:pt x="161" y="75"/>
                  </a:moveTo>
                  <a:lnTo>
                    <a:pt x="159" y="69"/>
                  </a:lnTo>
                  <a:lnTo>
                    <a:pt x="154" y="61"/>
                  </a:lnTo>
                  <a:lnTo>
                    <a:pt x="147" y="54"/>
                  </a:lnTo>
                  <a:lnTo>
                    <a:pt x="136" y="47"/>
                  </a:lnTo>
                  <a:lnTo>
                    <a:pt x="126" y="42"/>
                  </a:lnTo>
                  <a:lnTo>
                    <a:pt x="111" y="35"/>
                  </a:lnTo>
                  <a:lnTo>
                    <a:pt x="97" y="30"/>
                  </a:lnTo>
                  <a:lnTo>
                    <a:pt x="82" y="24"/>
                  </a:lnTo>
                  <a:lnTo>
                    <a:pt x="67" y="20"/>
                  </a:lnTo>
                  <a:lnTo>
                    <a:pt x="52" y="14"/>
                  </a:lnTo>
                  <a:lnTo>
                    <a:pt x="37" y="10"/>
                  </a:lnTo>
                  <a:lnTo>
                    <a:pt x="26" y="7"/>
                  </a:lnTo>
                  <a:lnTo>
                    <a:pt x="15" y="5"/>
                  </a:lnTo>
                  <a:lnTo>
                    <a:pt x="7" y="2"/>
                  </a:lnTo>
                  <a:lnTo>
                    <a:pt x="1" y="1"/>
                  </a:lnTo>
                  <a:lnTo>
                    <a:pt x="0" y="0"/>
                  </a:lnTo>
                  <a:lnTo>
                    <a:pt x="3" y="75"/>
                  </a:lnTo>
                  <a:lnTo>
                    <a:pt x="161" y="75"/>
                  </a:lnTo>
                </a:path>
              </a:pathLst>
            </a:custGeom>
            <a:solidFill>
              <a:srgbClr val="000000"/>
            </a:solidFill>
            <a:ln w="12700" cap="rnd" cmpd="sng">
              <a:noFill/>
              <a:prstDash val="solid"/>
              <a:round/>
              <a:headEnd type="none" w="med" len="med"/>
              <a:tailEnd type="none" w="med" len="med"/>
            </a:ln>
          </p:spPr>
          <p:txBody>
            <a:bodyPr/>
            <a:lstStyle/>
            <a:p>
              <a:endParaRPr lang="en-GB" b="1"/>
            </a:p>
          </p:txBody>
        </p:sp>
        <p:sp>
          <p:nvSpPr>
            <p:cNvPr id="18459" name="Freeform 17"/>
            <p:cNvSpPr>
              <a:spLocks/>
            </p:cNvSpPr>
            <p:nvPr/>
          </p:nvSpPr>
          <p:spPr bwMode="auto">
            <a:xfrm>
              <a:off x="4086" y="1953"/>
              <a:ext cx="168" cy="81"/>
            </a:xfrm>
            <a:custGeom>
              <a:avLst/>
              <a:gdLst>
                <a:gd name="T0" fmla="*/ 167 w 168"/>
                <a:gd name="T1" fmla="*/ 77 h 81"/>
                <a:gd name="T2" fmla="*/ 167 w 168"/>
                <a:gd name="T3" fmla="*/ 77 h 81"/>
                <a:gd name="T4" fmla="*/ 165 w 168"/>
                <a:gd name="T5" fmla="*/ 71 h 81"/>
                <a:gd name="T6" fmla="*/ 159 w 168"/>
                <a:gd name="T7" fmla="*/ 63 h 81"/>
                <a:gd name="T8" fmla="*/ 152 w 168"/>
                <a:gd name="T9" fmla="*/ 55 h 81"/>
                <a:gd name="T10" fmla="*/ 141 w 168"/>
                <a:gd name="T11" fmla="*/ 48 h 81"/>
                <a:gd name="T12" fmla="*/ 130 w 168"/>
                <a:gd name="T13" fmla="*/ 43 h 81"/>
                <a:gd name="T14" fmla="*/ 115 w 168"/>
                <a:gd name="T15" fmla="*/ 35 h 81"/>
                <a:gd name="T16" fmla="*/ 99 w 168"/>
                <a:gd name="T17" fmla="*/ 30 h 81"/>
                <a:gd name="T18" fmla="*/ 85 w 168"/>
                <a:gd name="T19" fmla="*/ 24 h 81"/>
                <a:gd name="T20" fmla="*/ 68 w 168"/>
                <a:gd name="T21" fmla="*/ 19 h 81"/>
                <a:gd name="T22" fmla="*/ 53 w 168"/>
                <a:gd name="T23" fmla="*/ 14 h 81"/>
                <a:gd name="T24" fmla="*/ 38 w 168"/>
                <a:gd name="T25" fmla="*/ 10 h 81"/>
                <a:gd name="T26" fmla="*/ 27 w 168"/>
                <a:gd name="T27" fmla="*/ 7 h 81"/>
                <a:gd name="T28" fmla="*/ 15 w 168"/>
                <a:gd name="T29" fmla="*/ 5 h 81"/>
                <a:gd name="T30" fmla="*/ 6 w 168"/>
                <a:gd name="T31" fmla="*/ 2 h 81"/>
                <a:gd name="T32" fmla="*/ 1 w 168"/>
                <a:gd name="T33" fmla="*/ 1 h 81"/>
                <a:gd name="T34" fmla="*/ 0 w 168"/>
                <a:gd name="T35" fmla="*/ 0 h 81"/>
                <a:gd name="T36" fmla="*/ 1 w 168"/>
                <a:gd name="T37" fmla="*/ 80 h 81"/>
                <a:gd name="T38" fmla="*/ 167 w 168"/>
                <a:gd name="T39" fmla="*/ 77 h 8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68"/>
                <a:gd name="T61" fmla="*/ 0 h 81"/>
                <a:gd name="T62" fmla="*/ 168 w 168"/>
                <a:gd name="T63" fmla="*/ 81 h 8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68" h="81">
                  <a:moveTo>
                    <a:pt x="167" y="77"/>
                  </a:moveTo>
                  <a:lnTo>
                    <a:pt x="167" y="77"/>
                  </a:lnTo>
                  <a:lnTo>
                    <a:pt x="165" y="71"/>
                  </a:lnTo>
                  <a:lnTo>
                    <a:pt x="159" y="63"/>
                  </a:lnTo>
                  <a:lnTo>
                    <a:pt x="152" y="55"/>
                  </a:lnTo>
                  <a:lnTo>
                    <a:pt x="141" y="48"/>
                  </a:lnTo>
                  <a:lnTo>
                    <a:pt x="130" y="43"/>
                  </a:lnTo>
                  <a:lnTo>
                    <a:pt x="115" y="35"/>
                  </a:lnTo>
                  <a:lnTo>
                    <a:pt x="99" y="30"/>
                  </a:lnTo>
                  <a:lnTo>
                    <a:pt x="85" y="24"/>
                  </a:lnTo>
                  <a:lnTo>
                    <a:pt x="68" y="19"/>
                  </a:lnTo>
                  <a:lnTo>
                    <a:pt x="53" y="14"/>
                  </a:lnTo>
                  <a:lnTo>
                    <a:pt x="38" y="10"/>
                  </a:lnTo>
                  <a:lnTo>
                    <a:pt x="27" y="7"/>
                  </a:lnTo>
                  <a:lnTo>
                    <a:pt x="15" y="5"/>
                  </a:lnTo>
                  <a:lnTo>
                    <a:pt x="6" y="2"/>
                  </a:lnTo>
                  <a:lnTo>
                    <a:pt x="1" y="1"/>
                  </a:lnTo>
                  <a:lnTo>
                    <a:pt x="0" y="0"/>
                  </a:lnTo>
                  <a:lnTo>
                    <a:pt x="1" y="80"/>
                  </a:lnTo>
                  <a:lnTo>
                    <a:pt x="167" y="77"/>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60" name="Freeform 18"/>
            <p:cNvSpPr>
              <a:spLocks/>
            </p:cNvSpPr>
            <p:nvPr/>
          </p:nvSpPr>
          <p:spPr bwMode="auto">
            <a:xfrm>
              <a:off x="4057" y="1946"/>
              <a:ext cx="198" cy="165"/>
            </a:xfrm>
            <a:custGeom>
              <a:avLst/>
              <a:gdLst>
                <a:gd name="T0" fmla="*/ 8 w 198"/>
                <a:gd name="T1" fmla="*/ 164 h 165"/>
                <a:gd name="T2" fmla="*/ 8 w 198"/>
                <a:gd name="T3" fmla="*/ 164 h 165"/>
                <a:gd name="T4" fmla="*/ 17 w 198"/>
                <a:gd name="T5" fmla="*/ 162 h 165"/>
                <a:gd name="T6" fmla="*/ 26 w 198"/>
                <a:gd name="T7" fmla="*/ 159 h 165"/>
                <a:gd name="T8" fmla="*/ 38 w 198"/>
                <a:gd name="T9" fmla="*/ 157 h 165"/>
                <a:gd name="T10" fmla="*/ 51 w 198"/>
                <a:gd name="T11" fmla="*/ 152 h 165"/>
                <a:gd name="T12" fmla="*/ 66 w 198"/>
                <a:gd name="T13" fmla="*/ 150 h 165"/>
                <a:gd name="T14" fmla="*/ 84 w 198"/>
                <a:gd name="T15" fmla="*/ 145 h 165"/>
                <a:gd name="T16" fmla="*/ 99 w 198"/>
                <a:gd name="T17" fmla="*/ 140 h 165"/>
                <a:gd name="T18" fmla="*/ 115 w 198"/>
                <a:gd name="T19" fmla="*/ 135 h 165"/>
                <a:gd name="T20" fmla="*/ 130 w 198"/>
                <a:gd name="T21" fmla="*/ 129 h 165"/>
                <a:gd name="T22" fmla="*/ 146 w 198"/>
                <a:gd name="T23" fmla="*/ 122 h 165"/>
                <a:gd name="T24" fmla="*/ 160 w 198"/>
                <a:gd name="T25" fmla="*/ 117 h 165"/>
                <a:gd name="T26" fmla="*/ 172 w 198"/>
                <a:gd name="T27" fmla="*/ 110 h 165"/>
                <a:gd name="T28" fmla="*/ 182 w 198"/>
                <a:gd name="T29" fmla="*/ 104 h 165"/>
                <a:gd name="T30" fmla="*/ 190 w 198"/>
                <a:gd name="T31" fmla="*/ 97 h 165"/>
                <a:gd name="T32" fmla="*/ 195 w 198"/>
                <a:gd name="T33" fmla="*/ 89 h 165"/>
                <a:gd name="T34" fmla="*/ 197 w 198"/>
                <a:gd name="T35" fmla="*/ 83 h 165"/>
                <a:gd name="T36" fmla="*/ 194 w 198"/>
                <a:gd name="T37" fmla="*/ 74 h 165"/>
                <a:gd name="T38" fmla="*/ 188 w 198"/>
                <a:gd name="T39" fmla="*/ 66 h 165"/>
                <a:gd name="T40" fmla="*/ 178 w 198"/>
                <a:gd name="T41" fmla="*/ 58 h 165"/>
                <a:gd name="T42" fmla="*/ 165 w 198"/>
                <a:gd name="T43" fmla="*/ 52 h 165"/>
                <a:gd name="T44" fmla="*/ 150 w 198"/>
                <a:gd name="T45" fmla="*/ 45 h 165"/>
                <a:gd name="T46" fmla="*/ 133 w 198"/>
                <a:gd name="T47" fmla="*/ 37 h 165"/>
                <a:gd name="T48" fmla="*/ 116 w 198"/>
                <a:gd name="T49" fmla="*/ 31 h 165"/>
                <a:gd name="T50" fmla="*/ 98 w 198"/>
                <a:gd name="T51" fmla="*/ 25 h 165"/>
                <a:gd name="T52" fmla="*/ 80 w 198"/>
                <a:gd name="T53" fmla="*/ 19 h 165"/>
                <a:gd name="T54" fmla="*/ 62 w 198"/>
                <a:gd name="T55" fmla="*/ 14 h 165"/>
                <a:gd name="T56" fmla="*/ 46 w 198"/>
                <a:gd name="T57" fmla="*/ 10 h 165"/>
                <a:gd name="T58" fmla="*/ 31 w 198"/>
                <a:gd name="T59" fmla="*/ 6 h 165"/>
                <a:gd name="T60" fmla="*/ 17 w 198"/>
                <a:gd name="T61" fmla="*/ 3 h 165"/>
                <a:gd name="T62" fmla="*/ 7 w 198"/>
                <a:gd name="T63" fmla="*/ 1 h 165"/>
                <a:gd name="T64" fmla="*/ 1 w 198"/>
                <a:gd name="T65" fmla="*/ 1 h 165"/>
                <a:gd name="T66" fmla="*/ 0 w 198"/>
                <a:gd name="T67" fmla="*/ 0 h 1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98"/>
                <a:gd name="T103" fmla="*/ 0 h 165"/>
                <a:gd name="T104" fmla="*/ 198 w 198"/>
                <a:gd name="T105" fmla="*/ 165 h 16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98" h="165">
                  <a:moveTo>
                    <a:pt x="8" y="164"/>
                  </a:moveTo>
                  <a:lnTo>
                    <a:pt x="8" y="164"/>
                  </a:lnTo>
                  <a:lnTo>
                    <a:pt x="17" y="162"/>
                  </a:lnTo>
                  <a:lnTo>
                    <a:pt x="26" y="159"/>
                  </a:lnTo>
                  <a:lnTo>
                    <a:pt x="38" y="157"/>
                  </a:lnTo>
                  <a:lnTo>
                    <a:pt x="51" y="152"/>
                  </a:lnTo>
                  <a:lnTo>
                    <a:pt x="66" y="150"/>
                  </a:lnTo>
                  <a:lnTo>
                    <a:pt x="84" y="145"/>
                  </a:lnTo>
                  <a:lnTo>
                    <a:pt x="99" y="140"/>
                  </a:lnTo>
                  <a:lnTo>
                    <a:pt x="115" y="135"/>
                  </a:lnTo>
                  <a:lnTo>
                    <a:pt x="130" y="129"/>
                  </a:lnTo>
                  <a:lnTo>
                    <a:pt x="146" y="122"/>
                  </a:lnTo>
                  <a:lnTo>
                    <a:pt x="160" y="117"/>
                  </a:lnTo>
                  <a:lnTo>
                    <a:pt x="172" y="110"/>
                  </a:lnTo>
                  <a:lnTo>
                    <a:pt x="182" y="104"/>
                  </a:lnTo>
                  <a:lnTo>
                    <a:pt x="190" y="97"/>
                  </a:lnTo>
                  <a:lnTo>
                    <a:pt x="195" y="89"/>
                  </a:lnTo>
                  <a:lnTo>
                    <a:pt x="197" y="83"/>
                  </a:lnTo>
                  <a:lnTo>
                    <a:pt x="194" y="74"/>
                  </a:lnTo>
                  <a:lnTo>
                    <a:pt x="188" y="66"/>
                  </a:lnTo>
                  <a:lnTo>
                    <a:pt x="178" y="58"/>
                  </a:lnTo>
                  <a:lnTo>
                    <a:pt x="165" y="52"/>
                  </a:lnTo>
                  <a:lnTo>
                    <a:pt x="150" y="45"/>
                  </a:lnTo>
                  <a:lnTo>
                    <a:pt x="133" y="37"/>
                  </a:lnTo>
                  <a:lnTo>
                    <a:pt x="116" y="31"/>
                  </a:lnTo>
                  <a:lnTo>
                    <a:pt x="98" y="25"/>
                  </a:lnTo>
                  <a:lnTo>
                    <a:pt x="80" y="19"/>
                  </a:lnTo>
                  <a:lnTo>
                    <a:pt x="62" y="14"/>
                  </a:lnTo>
                  <a:lnTo>
                    <a:pt x="46" y="10"/>
                  </a:lnTo>
                  <a:lnTo>
                    <a:pt x="31" y="6"/>
                  </a:lnTo>
                  <a:lnTo>
                    <a:pt x="17" y="3"/>
                  </a:lnTo>
                  <a:lnTo>
                    <a:pt x="7" y="1"/>
                  </a:lnTo>
                  <a:lnTo>
                    <a:pt x="1" y="1"/>
                  </a:lnTo>
                  <a:lnTo>
                    <a:pt x="0" y="0"/>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61" name="Line 19"/>
            <p:cNvSpPr>
              <a:spLocks noChangeShapeType="1"/>
            </p:cNvSpPr>
            <p:nvPr/>
          </p:nvSpPr>
          <p:spPr bwMode="auto">
            <a:xfrm>
              <a:off x="4085" y="1957"/>
              <a:ext cx="3" cy="142"/>
            </a:xfrm>
            <a:prstGeom prst="line">
              <a:avLst/>
            </a:prstGeom>
            <a:noFill/>
            <a:ln w="12700">
              <a:solidFill>
                <a:srgbClr val="000000"/>
              </a:solidFill>
              <a:round/>
              <a:headEnd/>
              <a:tailEnd/>
            </a:ln>
          </p:spPr>
          <p:txBody>
            <a:bodyPr wrap="none" anchor="ctr"/>
            <a:lstStyle/>
            <a:p>
              <a:endParaRPr lang="en-GB" b="1"/>
            </a:p>
          </p:txBody>
        </p:sp>
        <p:sp>
          <p:nvSpPr>
            <p:cNvPr id="18462" name="Line 20"/>
            <p:cNvSpPr>
              <a:spLocks noChangeShapeType="1"/>
            </p:cNvSpPr>
            <p:nvPr/>
          </p:nvSpPr>
          <p:spPr bwMode="auto">
            <a:xfrm flipH="1">
              <a:off x="1676" y="1544"/>
              <a:ext cx="10" cy="6"/>
            </a:xfrm>
            <a:prstGeom prst="line">
              <a:avLst/>
            </a:prstGeom>
            <a:noFill/>
            <a:ln w="12700">
              <a:solidFill>
                <a:srgbClr val="FFFFFF"/>
              </a:solidFill>
              <a:round/>
              <a:headEnd/>
              <a:tailEnd/>
            </a:ln>
          </p:spPr>
          <p:txBody>
            <a:bodyPr wrap="none" anchor="ctr"/>
            <a:lstStyle/>
            <a:p>
              <a:endParaRPr lang="en-GB" b="1"/>
            </a:p>
          </p:txBody>
        </p:sp>
        <p:sp>
          <p:nvSpPr>
            <p:cNvPr id="18463" name="Freeform 21"/>
            <p:cNvSpPr>
              <a:spLocks/>
            </p:cNvSpPr>
            <p:nvPr/>
          </p:nvSpPr>
          <p:spPr bwMode="auto">
            <a:xfrm>
              <a:off x="1621" y="1541"/>
              <a:ext cx="60" cy="629"/>
            </a:xfrm>
            <a:custGeom>
              <a:avLst/>
              <a:gdLst>
                <a:gd name="T0" fmla="*/ 59 w 60"/>
                <a:gd name="T1" fmla="*/ 0 h 629"/>
                <a:gd name="T2" fmla="*/ 59 w 60"/>
                <a:gd name="T3" fmla="*/ 0 h 629"/>
                <a:gd name="T4" fmla="*/ 58 w 60"/>
                <a:gd name="T5" fmla="*/ 3 h 629"/>
                <a:gd name="T6" fmla="*/ 57 w 60"/>
                <a:gd name="T7" fmla="*/ 14 h 629"/>
                <a:gd name="T8" fmla="*/ 59 w 60"/>
                <a:gd name="T9" fmla="*/ 27 h 629"/>
                <a:gd name="T10" fmla="*/ 59 w 60"/>
                <a:gd name="T11" fmla="*/ 43 h 629"/>
                <a:gd name="T12" fmla="*/ 59 w 60"/>
                <a:gd name="T13" fmla="*/ 59 h 629"/>
                <a:gd name="T14" fmla="*/ 59 w 60"/>
                <a:gd name="T15" fmla="*/ 74 h 629"/>
                <a:gd name="T16" fmla="*/ 59 w 60"/>
                <a:gd name="T17" fmla="*/ 84 h 629"/>
                <a:gd name="T18" fmla="*/ 59 w 60"/>
                <a:gd name="T19" fmla="*/ 87 h 629"/>
                <a:gd name="T20" fmla="*/ 0 w 60"/>
                <a:gd name="T21" fmla="*/ 87 h 629"/>
                <a:gd name="T22" fmla="*/ 6 w 60"/>
                <a:gd name="T23" fmla="*/ 628 h 62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0"/>
                <a:gd name="T37" fmla="*/ 0 h 629"/>
                <a:gd name="T38" fmla="*/ 60 w 60"/>
                <a:gd name="T39" fmla="*/ 629 h 62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0" h="629">
                  <a:moveTo>
                    <a:pt x="59" y="0"/>
                  </a:moveTo>
                  <a:lnTo>
                    <a:pt x="59" y="0"/>
                  </a:lnTo>
                  <a:lnTo>
                    <a:pt x="58" y="3"/>
                  </a:lnTo>
                  <a:lnTo>
                    <a:pt x="57" y="14"/>
                  </a:lnTo>
                  <a:lnTo>
                    <a:pt x="59" y="27"/>
                  </a:lnTo>
                  <a:lnTo>
                    <a:pt x="59" y="43"/>
                  </a:lnTo>
                  <a:lnTo>
                    <a:pt x="59" y="59"/>
                  </a:lnTo>
                  <a:lnTo>
                    <a:pt x="59" y="74"/>
                  </a:lnTo>
                  <a:lnTo>
                    <a:pt x="59" y="84"/>
                  </a:lnTo>
                  <a:lnTo>
                    <a:pt x="59" y="87"/>
                  </a:lnTo>
                  <a:lnTo>
                    <a:pt x="0" y="87"/>
                  </a:lnTo>
                  <a:lnTo>
                    <a:pt x="6" y="628"/>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64" name="Freeform 22"/>
            <p:cNvSpPr>
              <a:spLocks/>
            </p:cNvSpPr>
            <p:nvPr/>
          </p:nvSpPr>
          <p:spPr bwMode="auto">
            <a:xfrm>
              <a:off x="2775" y="1791"/>
              <a:ext cx="862" cy="158"/>
            </a:xfrm>
            <a:custGeom>
              <a:avLst/>
              <a:gdLst>
                <a:gd name="T0" fmla="*/ 861 w 862"/>
                <a:gd name="T1" fmla="*/ 109 h 158"/>
                <a:gd name="T2" fmla="*/ 845 w 862"/>
                <a:gd name="T3" fmla="*/ 151 h 158"/>
                <a:gd name="T4" fmla="*/ 693 w 862"/>
                <a:gd name="T5" fmla="*/ 157 h 158"/>
                <a:gd name="T6" fmla="*/ 51 w 862"/>
                <a:gd name="T7" fmla="*/ 62 h 158"/>
                <a:gd name="T8" fmla="*/ 49 w 862"/>
                <a:gd name="T9" fmla="*/ 59 h 158"/>
                <a:gd name="T10" fmla="*/ 44 w 862"/>
                <a:gd name="T11" fmla="*/ 52 h 158"/>
                <a:gd name="T12" fmla="*/ 35 w 862"/>
                <a:gd name="T13" fmla="*/ 43 h 158"/>
                <a:gd name="T14" fmla="*/ 25 w 862"/>
                <a:gd name="T15" fmla="*/ 31 h 158"/>
                <a:gd name="T16" fmla="*/ 15 w 862"/>
                <a:gd name="T17" fmla="*/ 20 h 158"/>
                <a:gd name="T18" fmla="*/ 7 w 862"/>
                <a:gd name="T19" fmla="*/ 10 h 158"/>
                <a:gd name="T20" fmla="*/ 2 w 862"/>
                <a:gd name="T21" fmla="*/ 3 h 158"/>
                <a:gd name="T22" fmla="*/ 0 w 862"/>
                <a:gd name="T23" fmla="*/ 0 h 1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62"/>
                <a:gd name="T37" fmla="*/ 0 h 158"/>
                <a:gd name="T38" fmla="*/ 862 w 862"/>
                <a:gd name="T39" fmla="*/ 158 h 15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62" h="158">
                  <a:moveTo>
                    <a:pt x="861" y="109"/>
                  </a:moveTo>
                  <a:lnTo>
                    <a:pt x="845" y="151"/>
                  </a:lnTo>
                  <a:lnTo>
                    <a:pt x="693" y="157"/>
                  </a:lnTo>
                  <a:lnTo>
                    <a:pt x="51" y="62"/>
                  </a:lnTo>
                  <a:lnTo>
                    <a:pt x="49" y="59"/>
                  </a:lnTo>
                  <a:lnTo>
                    <a:pt x="44" y="52"/>
                  </a:lnTo>
                  <a:lnTo>
                    <a:pt x="35" y="43"/>
                  </a:lnTo>
                  <a:lnTo>
                    <a:pt x="25" y="31"/>
                  </a:lnTo>
                  <a:lnTo>
                    <a:pt x="15" y="20"/>
                  </a:lnTo>
                  <a:lnTo>
                    <a:pt x="7" y="10"/>
                  </a:lnTo>
                  <a:lnTo>
                    <a:pt x="2" y="3"/>
                  </a:lnTo>
                  <a:lnTo>
                    <a:pt x="0" y="0"/>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65" name="Freeform 23"/>
            <p:cNvSpPr>
              <a:spLocks/>
            </p:cNvSpPr>
            <p:nvPr/>
          </p:nvSpPr>
          <p:spPr bwMode="auto">
            <a:xfrm>
              <a:off x="2753" y="1799"/>
              <a:ext cx="896" cy="171"/>
            </a:xfrm>
            <a:custGeom>
              <a:avLst/>
              <a:gdLst>
                <a:gd name="T0" fmla="*/ 895 w 896"/>
                <a:gd name="T1" fmla="*/ 101 h 171"/>
                <a:gd name="T2" fmla="*/ 868 w 896"/>
                <a:gd name="T3" fmla="*/ 165 h 171"/>
                <a:gd name="T4" fmla="*/ 710 w 896"/>
                <a:gd name="T5" fmla="*/ 170 h 171"/>
                <a:gd name="T6" fmla="*/ 60 w 896"/>
                <a:gd name="T7" fmla="*/ 74 h 171"/>
                <a:gd name="T8" fmla="*/ 0 w 896"/>
                <a:gd name="T9" fmla="*/ 0 h 171"/>
                <a:gd name="T10" fmla="*/ 0 60000 65536"/>
                <a:gd name="T11" fmla="*/ 0 60000 65536"/>
                <a:gd name="T12" fmla="*/ 0 60000 65536"/>
                <a:gd name="T13" fmla="*/ 0 60000 65536"/>
                <a:gd name="T14" fmla="*/ 0 60000 65536"/>
                <a:gd name="T15" fmla="*/ 0 w 896"/>
                <a:gd name="T16" fmla="*/ 0 h 171"/>
                <a:gd name="T17" fmla="*/ 896 w 896"/>
                <a:gd name="T18" fmla="*/ 171 h 171"/>
              </a:gdLst>
              <a:ahLst/>
              <a:cxnLst>
                <a:cxn ang="T10">
                  <a:pos x="T0" y="T1"/>
                </a:cxn>
                <a:cxn ang="T11">
                  <a:pos x="T2" y="T3"/>
                </a:cxn>
                <a:cxn ang="T12">
                  <a:pos x="T4" y="T5"/>
                </a:cxn>
                <a:cxn ang="T13">
                  <a:pos x="T6" y="T7"/>
                </a:cxn>
                <a:cxn ang="T14">
                  <a:pos x="T8" y="T9"/>
                </a:cxn>
              </a:cxnLst>
              <a:rect l="T15" t="T16" r="T17" b="T18"/>
              <a:pathLst>
                <a:path w="896" h="171">
                  <a:moveTo>
                    <a:pt x="895" y="101"/>
                  </a:moveTo>
                  <a:lnTo>
                    <a:pt x="868" y="165"/>
                  </a:lnTo>
                  <a:lnTo>
                    <a:pt x="710" y="170"/>
                  </a:lnTo>
                  <a:lnTo>
                    <a:pt x="60" y="74"/>
                  </a:lnTo>
                  <a:lnTo>
                    <a:pt x="0" y="0"/>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66" name="Freeform 24"/>
            <p:cNvSpPr>
              <a:spLocks/>
            </p:cNvSpPr>
            <p:nvPr/>
          </p:nvSpPr>
          <p:spPr bwMode="auto">
            <a:xfrm>
              <a:off x="1457" y="1682"/>
              <a:ext cx="58" cy="263"/>
            </a:xfrm>
            <a:custGeom>
              <a:avLst/>
              <a:gdLst>
                <a:gd name="T0" fmla="*/ 28 w 58"/>
                <a:gd name="T1" fmla="*/ 0 h 263"/>
                <a:gd name="T2" fmla="*/ 57 w 58"/>
                <a:gd name="T3" fmla="*/ 0 h 263"/>
                <a:gd name="T4" fmla="*/ 55 w 58"/>
                <a:gd name="T5" fmla="*/ 11 h 263"/>
                <a:gd name="T6" fmla="*/ 52 w 58"/>
                <a:gd name="T7" fmla="*/ 39 h 263"/>
                <a:gd name="T8" fmla="*/ 48 w 58"/>
                <a:gd name="T9" fmla="*/ 80 h 263"/>
                <a:gd name="T10" fmla="*/ 44 w 58"/>
                <a:gd name="T11" fmla="*/ 128 h 263"/>
                <a:gd name="T12" fmla="*/ 38 w 58"/>
                <a:gd name="T13" fmla="*/ 175 h 263"/>
                <a:gd name="T14" fmla="*/ 34 w 58"/>
                <a:gd name="T15" fmla="*/ 215 h 263"/>
                <a:gd name="T16" fmla="*/ 31 w 58"/>
                <a:gd name="T17" fmla="*/ 245 h 263"/>
                <a:gd name="T18" fmla="*/ 29 w 58"/>
                <a:gd name="T19" fmla="*/ 255 h 263"/>
                <a:gd name="T20" fmla="*/ 32 w 58"/>
                <a:gd name="T21" fmla="*/ 256 h 263"/>
                <a:gd name="T22" fmla="*/ 35 w 58"/>
                <a:gd name="T23" fmla="*/ 257 h 263"/>
                <a:gd name="T24" fmla="*/ 39 w 58"/>
                <a:gd name="T25" fmla="*/ 257 h 263"/>
                <a:gd name="T26" fmla="*/ 45 w 58"/>
                <a:gd name="T27" fmla="*/ 257 h 263"/>
                <a:gd name="T28" fmla="*/ 48 w 58"/>
                <a:gd name="T29" fmla="*/ 257 h 263"/>
                <a:gd name="T30" fmla="*/ 50 w 58"/>
                <a:gd name="T31" fmla="*/ 258 h 263"/>
                <a:gd name="T32" fmla="*/ 51 w 58"/>
                <a:gd name="T33" fmla="*/ 257 h 263"/>
                <a:gd name="T34" fmla="*/ 51 w 58"/>
                <a:gd name="T35" fmla="*/ 262 h 263"/>
                <a:gd name="T36" fmla="*/ 0 w 58"/>
                <a:gd name="T37" fmla="*/ 261 h 26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8"/>
                <a:gd name="T58" fmla="*/ 0 h 263"/>
                <a:gd name="T59" fmla="*/ 58 w 58"/>
                <a:gd name="T60" fmla="*/ 263 h 26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8" h="263">
                  <a:moveTo>
                    <a:pt x="28" y="0"/>
                  </a:moveTo>
                  <a:lnTo>
                    <a:pt x="57" y="0"/>
                  </a:lnTo>
                  <a:lnTo>
                    <a:pt x="55" y="11"/>
                  </a:lnTo>
                  <a:lnTo>
                    <a:pt x="52" y="39"/>
                  </a:lnTo>
                  <a:lnTo>
                    <a:pt x="48" y="80"/>
                  </a:lnTo>
                  <a:lnTo>
                    <a:pt x="44" y="128"/>
                  </a:lnTo>
                  <a:lnTo>
                    <a:pt x="38" y="175"/>
                  </a:lnTo>
                  <a:lnTo>
                    <a:pt x="34" y="215"/>
                  </a:lnTo>
                  <a:lnTo>
                    <a:pt x="31" y="245"/>
                  </a:lnTo>
                  <a:lnTo>
                    <a:pt x="29" y="255"/>
                  </a:lnTo>
                  <a:lnTo>
                    <a:pt x="32" y="256"/>
                  </a:lnTo>
                  <a:lnTo>
                    <a:pt x="35" y="257"/>
                  </a:lnTo>
                  <a:lnTo>
                    <a:pt x="39" y="257"/>
                  </a:lnTo>
                  <a:lnTo>
                    <a:pt x="45" y="257"/>
                  </a:lnTo>
                  <a:lnTo>
                    <a:pt x="48" y="257"/>
                  </a:lnTo>
                  <a:lnTo>
                    <a:pt x="50" y="258"/>
                  </a:lnTo>
                  <a:lnTo>
                    <a:pt x="51" y="257"/>
                  </a:lnTo>
                  <a:lnTo>
                    <a:pt x="51" y="262"/>
                  </a:lnTo>
                  <a:lnTo>
                    <a:pt x="0" y="261"/>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67" name="Freeform 25"/>
            <p:cNvSpPr>
              <a:spLocks/>
            </p:cNvSpPr>
            <p:nvPr/>
          </p:nvSpPr>
          <p:spPr bwMode="auto">
            <a:xfrm>
              <a:off x="3957" y="2038"/>
              <a:ext cx="67" cy="34"/>
            </a:xfrm>
            <a:custGeom>
              <a:avLst/>
              <a:gdLst>
                <a:gd name="T0" fmla="*/ 66 w 67"/>
                <a:gd name="T1" fmla="*/ 19 h 34"/>
                <a:gd name="T2" fmla="*/ 64 w 67"/>
                <a:gd name="T3" fmla="*/ 17 h 34"/>
                <a:gd name="T4" fmla="*/ 61 w 67"/>
                <a:gd name="T5" fmla="*/ 16 h 34"/>
                <a:gd name="T6" fmla="*/ 53 w 67"/>
                <a:gd name="T7" fmla="*/ 14 h 34"/>
                <a:gd name="T8" fmla="*/ 46 w 67"/>
                <a:gd name="T9" fmla="*/ 11 h 34"/>
                <a:gd name="T10" fmla="*/ 38 w 67"/>
                <a:gd name="T11" fmla="*/ 9 h 34"/>
                <a:gd name="T12" fmla="*/ 28 w 67"/>
                <a:gd name="T13" fmla="*/ 8 h 34"/>
                <a:gd name="T14" fmla="*/ 18 w 67"/>
                <a:gd name="T15" fmla="*/ 3 h 34"/>
                <a:gd name="T16" fmla="*/ 9 w 67"/>
                <a:gd name="T17" fmla="*/ 0 h 34"/>
                <a:gd name="T18" fmla="*/ 4 w 67"/>
                <a:gd name="T19" fmla="*/ 0 h 34"/>
                <a:gd name="T20" fmla="*/ 1 w 67"/>
                <a:gd name="T21" fmla="*/ 2 h 34"/>
                <a:gd name="T22" fmla="*/ 0 w 67"/>
                <a:gd name="T23" fmla="*/ 7 h 34"/>
                <a:gd name="T24" fmla="*/ 1 w 67"/>
                <a:gd name="T25" fmla="*/ 14 h 34"/>
                <a:gd name="T26" fmla="*/ 1 w 67"/>
                <a:gd name="T27" fmla="*/ 20 h 34"/>
                <a:gd name="T28" fmla="*/ 2 w 67"/>
                <a:gd name="T29" fmla="*/ 26 h 34"/>
                <a:gd name="T30" fmla="*/ 5 w 67"/>
                <a:gd name="T31" fmla="*/ 31 h 34"/>
                <a:gd name="T32" fmla="*/ 8 w 67"/>
                <a:gd name="T33" fmla="*/ 33 h 34"/>
                <a:gd name="T34" fmla="*/ 16 w 67"/>
                <a:gd name="T35" fmla="*/ 29 h 34"/>
                <a:gd name="T36" fmla="*/ 24 w 67"/>
                <a:gd name="T37" fmla="*/ 28 h 34"/>
                <a:gd name="T38" fmla="*/ 34 w 67"/>
                <a:gd name="T39" fmla="*/ 26 h 34"/>
                <a:gd name="T40" fmla="*/ 43 w 67"/>
                <a:gd name="T41" fmla="*/ 24 h 34"/>
                <a:gd name="T42" fmla="*/ 52 w 67"/>
                <a:gd name="T43" fmla="*/ 23 h 34"/>
                <a:gd name="T44" fmla="*/ 59 w 67"/>
                <a:gd name="T45" fmla="*/ 21 h 34"/>
                <a:gd name="T46" fmla="*/ 65 w 67"/>
                <a:gd name="T47" fmla="*/ 20 h 34"/>
                <a:gd name="T48" fmla="*/ 66 w 67"/>
                <a:gd name="T49" fmla="*/ 19 h 3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34"/>
                <a:gd name="T77" fmla="*/ 67 w 67"/>
                <a:gd name="T78" fmla="*/ 34 h 3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34">
                  <a:moveTo>
                    <a:pt x="66" y="19"/>
                  </a:moveTo>
                  <a:lnTo>
                    <a:pt x="64" y="17"/>
                  </a:lnTo>
                  <a:lnTo>
                    <a:pt x="61" y="16"/>
                  </a:lnTo>
                  <a:lnTo>
                    <a:pt x="53" y="14"/>
                  </a:lnTo>
                  <a:lnTo>
                    <a:pt x="46" y="11"/>
                  </a:lnTo>
                  <a:lnTo>
                    <a:pt x="38" y="9"/>
                  </a:lnTo>
                  <a:lnTo>
                    <a:pt x="28" y="8"/>
                  </a:lnTo>
                  <a:lnTo>
                    <a:pt x="18" y="3"/>
                  </a:lnTo>
                  <a:lnTo>
                    <a:pt x="9" y="0"/>
                  </a:lnTo>
                  <a:lnTo>
                    <a:pt x="4" y="0"/>
                  </a:lnTo>
                  <a:lnTo>
                    <a:pt x="1" y="2"/>
                  </a:lnTo>
                  <a:lnTo>
                    <a:pt x="0" y="7"/>
                  </a:lnTo>
                  <a:lnTo>
                    <a:pt x="1" y="14"/>
                  </a:lnTo>
                  <a:lnTo>
                    <a:pt x="1" y="20"/>
                  </a:lnTo>
                  <a:lnTo>
                    <a:pt x="2" y="26"/>
                  </a:lnTo>
                  <a:lnTo>
                    <a:pt x="5" y="31"/>
                  </a:lnTo>
                  <a:lnTo>
                    <a:pt x="8" y="33"/>
                  </a:lnTo>
                  <a:lnTo>
                    <a:pt x="16" y="29"/>
                  </a:lnTo>
                  <a:lnTo>
                    <a:pt x="24" y="28"/>
                  </a:lnTo>
                  <a:lnTo>
                    <a:pt x="34" y="26"/>
                  </a:lnTo>
                  <a:lnTo>
                    <a:pt x="43" y="24"/>
                  </a:lnTo>
                  <a:lnTo>
                    <a:pt x="52" y="23"/>
                  </a:lnTo>
                  <a:lnTo>
                    <a:pt x="59" y="21"/>
                  </a:lnTo>
                  <a:lnTo>
                    <a:pt x="65" y="20"/>
                  </a:lnTo>
                  <a:lnTo>
                    <a:pt x="66" y="19"/>
                  </a:lnTo>
                </a:path>
              </a:pathLst>
            </a:custGeom>
            <a:solidFill>
              <a:srgbClr val="FFFFFF"/>
            </a:solidFill>
            <a:ln w="12700" cap="rnd" cmpd="sng">
              <a:noFill/>
              <a:prstDash val="solid"/>
              <a:round/>
              <a:headEnd type="none" w="med" len="med"/>
              <a:tailEnd type="none" w="med" len="med"/>
            </a:ln>
          </p:spPr>
          <p:txBody>
            <a:bodyPr/>
            <a:lstStyle/>
            <a:p>
              <a:endParaRPr lang="en-GB" b="1"/>
            </a:p>
          </p:txBody>
        </p:sp>
        <p:sp>
          <p:nvSpPr>
            <p:cNvPr id="18468" name="Freeform 26"/>
            <p:cNvSpPr>
              <a:spLocks/>
            </p:cNvSpPr>
            <p:nvPr/>
          </p:nvSpPr>
          <p:spPr bwMode="auto">
            <a:xfrm>
              <a:off x="3956" y="2039"/>
              <a:ext cx="73" cy="39"/>
            </a:xfrm>
            <a:custGeom>
              <a:avLst/>
              <a:gdLst>
                <a:gd name="T0" fmla="*/ 72 w 73"/>
                <a:gd name="T1" fmla="*/ 20 h 39"/>
                <a:gd name="T2" fmla="*/ 72 w 73"/>
                <a:gd name="T3" fmla="*/ 20 h 39"/>
                <a:gd name="T4" fmla="*/ 71 w 73"/>
                <a:gd name="T5" fmla="*/ 18 h 39"/>
                <a:gd name="T6" fmla="*/ 67 w 73"/>
                <a:gd name="T7" fmla="*/ 16 h 39"/>
                <a:gd name="T8" fmla="*/ 58 w 73"/>
                <a:gd name="T9" fmla="*/ 15 h 39"/>
                <a:gd name="T10" fmla="*/ 51 w 73"/>
                <a:gd name="T11" fmla="*/ 13 h 39"/>
                <a:gd name="T12" fmla="*/ 41 w 73"/>
                <a:gd name="T13" fmla="*/ 10 h 39"/>
                <a:gd name="T14" fmla="*/ 31 w 73"/>
                <a:gd name="T15" fmla="*/ 8 h 39"/>
                <a:gd name="T16" fmla="*/ 19 w 73"/>
                <a:gd name="T17" fmla="*/ 4 h 39"/>
                <a:gd name="T18" fmla="*/ 9 w 73"/>
                <a:gd name="T19" fmla="*/ 0 h 39"/>
                <a:gd name="T20" fmla="*/ 5 w 73"/>
                <a:gd name="T21" fmla="*/ 0 h 39"/>
                <a:gd name="T22" fmla="*/ 2 w 73"/>
                <a:gd name="T23" fmla="*/ 3 h 39"/>
                <a:gd name="T24" fmla="*/ 0 w 73"/>
                <a:gd name="T25" fmla="*/ 9 h 39"/>
                <a:gd name="T26" fmla="*/ 0 w 73"/>
                <a:gd name="T27" fmla="*/ 16 h 39"/>
                <a:gd name="T28" fmla="*/ 0 w 73"/>
                <a:gd name="T29" fmla="*/ 24 h 39"/>
                <a:gd name="T30" fmla="*/ 2 w 73"/>
                <a:gd name="T31" fmla="*/ 31 h 39"/>
                <a:gd name="T32" fmla="*/ 5 w 73"/>
                <a:gd name="T33" fmla="*/ 35 h 39"/>
                <a:gd name="T34" fmla="*/ 9 w 73"/>
                <a:gd name="T35" fmla="*/ 38 h 39"/>
                <a:gd name="T36" fmla="*/ 17 w 73"/>
                <a:gd name="T37" fmla="*/ 34 h 39"/>
                <a:gd name="T38" fmla="*/ 27 w 73"/>
                <a:gd name="T39" fmla="*/ 32 h 39"/>
                <a:gd name="T40" fmla="*/ 36 w 73"/>
                <a:gd name="T41" fmla="*/ 28 h 39"/>
                <a:gd name="T42" fmla="*/ 47 w 73"/>
                <a:gd name="T43" fmla="*/ 26 h 39"/>
                <a:gd name="T44" fmla="*/ 57 w 73"/>
                <a:gd name="T45" fmla="*/ 26 h 39"/>
                <a:gd name="T46" fmla="*/ 64 w 73"/>
                <a:gd name="T47" fmla="*/ 23 h 39"/>
                <a:gd name="T48" fmla="*/ 70 w 73"/>
                <a:gd name="T49" fmla="*/ 22 h 39"/>
                <a:gd name="T50" fmla="*/ 72 w 73"/>
                <a:gd name="T51" fmla="*/ 20 h 3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3"/>
                <a:gd name="T79" fmla="*/ 0 h 39"/>
                <a:gd name="T80" fmla="*/ 73 w 73"/>
                <a:gd name="T81" fmla="*/ 39 h 3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3" h="39">
                  <a:moveTo>
                    <a:pt x="72" y="20"/>
                  </a:moveTo>
                  <a:lnTo>
                    <a:pt x="72" y="20"/>
                  </a:lnTo>
                  <a:lnTo>
                    <a:pt x="71" y="18"/>
                  </a:lnTo>
                  <a:lnTo>
                    <a:pt x="67" y="16"/>
                  </a:lnTo>
                  <a:lnTo>
                    <a:pt x="58" y="15"/>
                  </a:lnTo>
                  <a:lnTo>
                    <a:pt x="51" y="13"/>
                  </a:lnTo>
                  <a:lnTo>
                    <a:pt x="41" y="10"/>
                  </a:lnTo>
                  <a:lnTo>
                    <a:pt x="31" y="8"/>
                  </a:lnTo>
                  <a:lnTo>
                    <a:pt x="19" y="4"/>
                  </a:lnTo>
                  <a:lnTo>
                    <a:pt x="9" y="0"/>
                  </a:lnTo>
                  <a:lnTo>
                    <a:pt x="5" y="0"/>
                  </a:lnTo>
                  <a:lnTo>
                    <a:pt x="2" y="3"/>
                  </a:lnTo>
                  <a:lnTo>
                    <a:pt x="0" y="9"/>
                  </a:lnTo>
                  <a:lnTo>
                    <a:pt x="0" y="16"/>
                  </a:lnTo>
                  <a:lnTo>
                    <a:pt x="0" y="24"/>
                  </a:lnTo>
                  <a:lnTo>
                    <a:pt x="2" y="31"/>
                  </a:lnTo>
                  <a:lnTo>
                    <a:pt x="5" y="35"/>
                  </a:lnTo>
                  <a:lnTo>
                    <a:pt x="9" y="38"/>
                  </a:lnTo>
                  <a:lnTo>
                    <a:pt x="17" y="34"/>
                  </a:lnTo>
                  <a:lnTo>
                    <a:pt x="27" y="32"/>
                  </a:lnTo>
                  <a:lnTo>
                    <a:pt x="36" y="28"/>
                  </a:lnTo>
                  <a:lnTo>
                    <a:pt x="47" y="26"/>
                  </a:lnTo>
                  <a:lnTo>
                    <a:pt x="57" y="26"/>
                  </a:lnTo>
                  <a:lnTo>
                    <a:pt x="64" y="23"/>
                  </a:lnTo>
                  <a:lnTo>
                    <a:pt x="70" y="22"/>
                  </a:lnTo>
                  <a:lnTo>
                    <a:pt x="72" y="20"/>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69" name="Freeform 27"/>
            <p:cNvSpPr>
              <a:spLocks/>
            </p:cNvSpPr>
            <p:nvPr/>
          </p:nvSpPr>
          <p:spPr bwMode="auto">
            <a:xfrm>
              <a:off x="2385" y="1798"/>
              <a:ext cx="116" cy="86"/>
            </a:xfrm>
            <a:custGeom>
              <a:avLst/>
              <a:gdLst>
                <a:gd name="T0" fmla="*/ 5 w 116"/>
                <a:gd name="T1" fmla="*/ 14 h 86"/>
                <a:gd name="T2" fmla="*/ 1 w 116"/>
                <a:gd name="T3" fmla="*/ 15 h 86"/>
                <a:gd name="T4" fmla="*/ 0 w 116"/>
                <a:gd name="T5" fmla="*/ 18 h 86"/>
                <a:gd name="T6" fmla="*/ 2 w 116"/>
                <a:gd name="T7" fmla="*/ 20 h 86"/>
                <a:gd name="T8" fmla="*/ 6 w 116"/>
                <a:gd name="T9" fmla="*/ 22 h 86"/>
                <a:gd name="T10" fmla="*/ 58 w 116"/>
                <a:gd name="T11" fmla="*/ 12 h 86"/>
                <a:gd name="T12" fmla="*/ 83 w 116"/>
                <a:gd name="T13" fmla="*/ 85 h 86"/>
                <a:gd name="T14" fmla="*/ 115 w 116"/>
                <a:gd name="T15" fmla="*/ 77 h 86"/>
                <a:gd name="T16" fmla="*/ 75 w 116"/>
                <a:gd name="T17" fmla="*/ 8 h 86"/>
                <a:gd name="T18" fmla="*/ 84 w 116"/>
                <a:gd name="T19" fmla="*/ 8 h 86"/>
                <a:gd name="T20" fmla="*/ 86 w 116"/>
                <a:gd name="T21" fmla="*/ 5 h 86"/>
                <a:gd name="T22" fmla="*/ 87 w 116"/>
                <a:gd name="T23" fmla="*/ 2 h 86"/>
                <a:gd name="T24" fmla="*/ 86 w 116"/>
                <a:gd name="T25" fmla="*/ 0 h 86"/>
                <a:gd name="T26" fmla="*/ 81 w 116"/>
                <a:gd name="T27" fmla="*/ 0 h 86"/>
                <a:gd name="T28" fmla="*/ 5 w 116"/>
                <a:gd name="T29" fmla="*/ 14 h 8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6"/>
                <a:gd name="T46" fmla="*/ 0 h 86"/>
                <a:gd name="T47" fmla="*/ 116 w 116"/>
                <a:gd name="T48" fmla="*/ 86 h 8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6" h="86">
                  <a:moveTo>
                    <a:pt x="5" y="14"/>
                  </a:moveTo>
                  <a:lnTo>
                    <a:pt x="1" y="15"/>
                  </a:lnTo>
                  <a:lnTo>
                    <a:pt x="0" y="18"/>
                  </a:lnTo>
                  <a:lnTo>
                    <a:pt x="2" y="20"/>
                  </a:lnTo>
                  <a:lnTo>
                    <a:pt x="6" y="22"/>
                  </a:lnTo>
                  <a:lnTo>
                    <a:pt x="58" y="12"/>
                  </a:lnTo>
                  <a:lnTo>
                    <a:pt x="83" y="85"/>
                  </a:lnTo>
                  <a:lnTo>
                    <a:pt x="115" y="77"/>
                  </a:lnTo>
                  <a:lnTo>
                    <a:pt x="75" y="8"/>
                  </a:lnTo>
                  <a:lnTo>
                    <a:pt x="84" y="8"/>
                  </a:lnTo>
                  <a:lnTo>
                    <a:pt x="86" y="5"/>
                  </a:lnTo>
                  <a:lnTo>
                    <a:pt x="87" y="2"/>
                  </a:lnTo>
                  <a:lnTo>
                    <a:pt x="86" y="0"/>
                  </a:lnTo>
                  <a:lnTo>
                    <a:pt x="81" y="0"/>
                  </a:lnTo>
                  <a:lnTo>
                    <a:pt x="5" y="14"/>
                  </a:lnTo>
                </a:path>
              </a:pathLst>
            </a:custGeom>
            <a:solidFill>
              <a:srgbClr val="FFFFFF"/>
            </a:solidFill>
            <a:ln w="12700" cap="rnd" cmpd="sng">
              <a:noFill/>
              <a:prstDash val="solid"/>
              <a:round/>
              <a:headEnd type="none" w="med" len="med"/>
              <a:tailEnd type="none" w="med" len="med"/>
            </a:ln>
          </p:spPr>
          <p:txBody>
            <a:bodyPr/>
            <a:lstStyle/>
            <a:p>
              <a:endParaRPr lang="en-GB" b="1"/>
            </a:p>
          </p:txBody>
        </p:sp>
        <p:sp>
          <p:nvSpPr>
            <p:cNvPr id="18470" name="Freeform 28"/>
            <p:cNvSpPr>
              <a:spLocks/>
            </p:cNvSpPr>
            <p:nvPr/>
          </p:nvSpPr>
          <p:spPr bwMode="auto">
            <a:xfrm>
              <a:off x="2383" y="1799"/>
              <a:ext cx="122" cy="93"/>
            </a:xfrm>
            <a:custGeom>
              <a:avLst/>
              <a:gdLst>
                <a:gd name="T0" fmla="*/ 6 w 122"/>
                <a:gd name="T1" fmla="*/ 15 h 93"/>
                <a:gd name="T2" fmla="*/ 6 w 122"/>
                <a:gd name="T3" fmla="*/ 15 h 93"/>
                <a:gd name="T4" fmla="*/ 2 w 122"/>
                <a:gd name="T5" fmla="*/ 17 h 93"/>
                <a:gd name="T6" fmla="*/ 0 w 122"/>
                <a:gd name="T7" fmla="*/ 21 h 93"/>
                <a:gd name="T8" fmla="*/ 3 w 122"/>
                <a:gd name="T9" fmla="*/ 23 h 93"/>
                <a:gd name="T10" fmla="*/ 7 w 122"/>
                <a:gd name="T11" fmla="*/ 25 h 93"/>
                <a:gd name="T12" fmla="*/ 62 w 122"/>
                <a:gd name="T13" fmla="*/ 14 h 93"/>
                <a:gd name="T14" fmla="*/ 87 w 122"/>
                <a:gd name="T15" fmla="*/ 92 h 93"/>
                <a:gd name="T16" fmla="*/ 121 w 122"/>
                <a:gd name="T17" fmla="*/ 83 h 93"/>
                <a:gd name="T18" fmla="*/ 80 w 122"/>
                <a:gd name="T19" fmla="*/ 9 h 93"/>
                <a:gd name="T20" fmla="*/ 89 w 122"/>
                <a:gd name="T21" fmla="*/ 8 h 93"/>
                <a:gd name="T22" fmla="*/ 90 w 122"/>
                <a:gd name="T23" fmla="*/ 5 h 93"/>
                <a:gd name="T24" fmla="*/ 92 w 122"/>
                <a:gd name="T25" fmla="*/ 2 h 93"/>
                <a:gd name="T26" fmla="*/ 90 w 122"/>
                <a:gd name="T27" fmla="*/ 0 h 93"/>
                <a:gd name="T28" fmla="*/ 86 w 122"/>
                <a:gd name="T29" fmla="*/ 0 h 93"/>
                <a:gd name="T30" fmla="*/ 6 w 122"/>
                <a:gd name="T31" fmla="*/ 15 h 9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2"/>
                <a:gd name="T49" fmla="*/ 0 h 93"/>
                <a:gd name="T50" fmla="*/ 122 w 122"/>
                <a:gd name="T51" fmla="*/ 93 h 9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2" h="93">
                  <a:moveTo>
                    <a:pt x="6" y="15"/>
                  </a:moveTo>
                  <a:lnTo>
                    <a:pt x="6" y="15"/>
                  </a:lnTo>
                  <a:lnTo>
                    <a:pt x="2" y="17"/>
                  </a:lnTo>
                  <a:lnTo>
                    <a:pt x="0" y="21"/>
                  </a:lnTo>
                  <a:lnTo>
                    <a:pt x="3" y="23"/>
                  </a:lnTo>
                  <a:lnTo>
                    <a:pt x="7" y="25"/>
                  </a:lnTo>
                  <a:lnTo>
                    <a:pt x="62" y="14"/>
                  </a:lnTo>
                  <a:lnTo>
                    <a:pt x="87" y="92"/>
                  </a:lnTo>
                  <a:lnTo>
                    <a:pt x="121" y="83"/>
                  </a:lnTo>
                  <a:lnTo>
                    <a:pt x="80" y="9"/>
                  </a:lnTo>
                  <a:lnTo>
                    <a:pt x="89" y="8"/>
                  </a:lnTo>
                  <a:lnTo>
                    <a:pt x="90" y="5"/>
                  </a:lnTo>
                  <a:lnTo>
                    <a:pt x="92" y="2"/>
                  </a:lnTo>
                  <a:lnTo>
                    <a:pt x="90" y="0"/>
                  </a:lnTo>
                  <a:lnTo>
                    <a:pt x="86" y="0"/>
                  </a:lnTo>
                  <a:lnTo>
                    <a:pt x="6" y="15"/>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71" name="Freeform 29"/>
            <p:cNvSpPr>
              <a:spLocks/>
            </p:cNvSpPr>
            <p:nvPr/>
          </p:nvSpPr>
          <p:spPr bwMode="auto">
            <a:xfrm>
              <a:off x="2631" y="1940"/>
              <a:ext cx="137" cy="164"/>
            </a:xfrm>
            <a:custGeom>
              <a:avLst/>
              <a:gdLst>
                <a:gd name="T0" fmla="*/ 111 w 137"/>
                <a:gd name="T1" fmla="*/ 0 h 164"/>
                <a:gd name="T2" fmla="*/ 23 w 137"/>
                <a:gd name="T3" fmla="*/ 10 h 164"/>
                <a:gd name="T4" fmla="*/ 13 w 137"/>
                <a:gd name="T5" fmla="*/ 12 h 164"/>
                <a:gd name="T6" fmla="*/ 6 w 137"/>
                <a:gd name="T7" fmla="*/ 18 h 164"/>
                <a:gd name="T8" fmla="*/ 2 w 137"/>
                <a:gd name="T9" fmla="*/ 27 h 164"/>
                <a:gd name="T10" fmla="*/ 0 w 137"/>
                <a:gd name="T11" fmla="*/ 38 h 164"/>
                <a:gd name="T12" fmla="*/ 1 w 137"/>
                <a:gd name="T13" fmla="*/ 138 h 164"/>
                <a:gd name="T14" fmla="*/ 3 w 137"/>
                <a:gd name="T15" fmla="*/ 145 h 164"/>
                <a:gd name="T16" fmla="*/ 4 w 137"/>
                <a:gd name="T17" fmla="*/ 150 h 164"/>
                <a:gd name="T18" fmla="*/ 7 w 137"/>
                <a:gd name="T19" fmla="*/ 153 h 164"/>
                <a:gd name="T20" fmla="*/ 9 w 137"/>
                <a:gd name="T21" fmla="*/ 158 h 164"/>
                <a:gd name="T22" fmla="*/ 13 w 137"/>
                <a:gd name="T23" fmla="*/ 160 h 164"/>
                <a:gd name="T24" fmla="*/ 17 w 137"/>
                <a:gd name="T25" fmla="*/ 161 h 164"/>
                <a:gd name="T26" fmla="*/ 21 w 137"/>
                <a:gd name="T27" fmla="*/ 163 h 164"/>
                <a:gd name="T28" fmla="*/ 25 w 137"/>
                <a:gd name="T29" fmla="*/ 163 h 164"/>
                <a:gd name="T30" fmla="*/ 115 w 137"/>
                <a:gd name="T31" fmla="*/ 154 h 164"/>
                <a:gd name="T32" fmla="*/ 123 w 137"/>
                <a:gd name="T33" fmla="*/ 152 h 164"/>
                <a:gd name="T34" fmla="*/ 131 w 137"/>
                <a:gd name="T35" fmla="*/ 145 h 164"/>
                <a:gd name="T36" fmla="*/ 134 w 137"/>
                <a:gd name="T37" fmla="*/ 135 h 164"/>
                <a:gd name="T38" fmla="*/ 136 w 137"/>
                <a:gd name="T39" fmla="*/ 125 h 164"/>
                <a:gd name="T40" fmla="*/ 133 w 137"/>
                <a:gd name="T41" fmla="*/ 24 h 164"/>
                <a:gd name="T42" fmla="*/ 133 w 137"/>
                <a:gd name="T43" fmla="*/ 19 h 164"/>
                <a:gd name="T44" fmla="*/ 133 w 137"/>
                <a:gd name="T45" fmla="*/ 14 h 164"/>
                <a:gd name="T46" fmla="*/ 130 w 137"/>
                <a:gd name="T47" fmla="*/ 9 h 164"/>
                <a:gd name="T48" fmla="*/ 127 w 137"/>
                <a:gd name="T49" fmla="*/ 5 h 164"/>
                <a:gd name="T50" fmla="*/ 123 w 137"/>
                <a:gd name="T51" fmla="*/ 3 h 164"/>
                <a:gd name="T52" fmla="*/ 120 w 137"/>
                <a:gd name="T53" fmla="*/ 1 h 164"/>
                <a:gd name="T54" fmla="*/ 116 w 137"/>
                <a:gd name="T55" fmla="*/ 1 h 164"/>
                <a:gd name="T56" fmla="*/ 111 w 137"/>
                <a:gd name="T57" fmla="*/ 0 h 16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37"/>
                <a:gd name="T88" fmla="*/ 0 h 164"/>
                <a:gd name="T89" fmla="*/ 137 w 137"/>
                <a:gd name="T90" fmla="*/ 164 h 16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37" h="164">
                  <a:moveTo>
                    <a:pt x="111" y="0"/>
                  </a:moveTo>
                  <a:lnTo>
                    <a:pt x="23" y="10"/>
                  </a:lnTo>
                  <a:lnTo>
                    <a:pt x="13" y="12"/>
                  </a:lnTo>
                  <a:lnTo>
                    <a:pt x="6" y="18"/>
                  </a:lnTo>
                  <a:lnTo>
                    <a:pt x="2" y="27"/>
                  </a:lnTo>
                  <a:lnTo>
                    <a:pt x="0" y="38"/>
                  </a:lnTo>
                  <a:lnTo>
                    <a:pt x="1" y="138"/>
                  </a:lnTo>
                  <a:lnTo>
                    <a:pt x="3" y="145"/>
                  </a:lnTo>
                  <a:lnTo>
                    <a:pt x="4" y="150"/>
                  </a:lnTo>
                  <a:lnTo>
                    <a:pt x="7" y="153"/>
                  </a:lnTo>
                  <a:lnTo>
                    <a:pt x="9" y="158"/>
                  </a:lnTo>
                  <a:lnTo>
                    <a:pt x="13" y="160"/>
                  </a:lnTo>
                  <a:lnTo>
                    <a:pt x="17" y="161"/>
                  </a:lnTo>
                  <a:lnTo>
                    <a:pt x="21" y="163"/>
                  </a:lnTo>
                  <a:lnTo>
                    <a:pt x="25" y="163"/>
                  </a:lnTo>
                  <a:lnTo>
                    <a:pt x="115" y="154"/>
                  </a:lnTo>
                  <a:lnTo>
                    <a:pt x="123" y="152"/>
                  </a:lnTo>
                  <a:lnTo>
                    <a:pt x="131" y="145"/>
                  </a:lnTo>
                  <a:lnTo>
                    <a:pt x="134" y="135"/>
                  </a:lnTo>
                  <a:lnTo>
                    <a:pt x="136" y="125"/>
                  </a:lnTo>
                  <a:lnTo>
                    <a:pt x="133" y="24"/>
                  </a:lnTo>
                  <a:lnTo>
                    <a:pt x="133" y="19"/>
                  </a:lnTo>
                  <a:lnTo>
                    <a:pt x="133" y="14"/>
                  </a:lnTo>
                  <a:lnTo>
                    <a:pt x="130" y="9"/>
                  </a:lnTo>
                  <a:lnTo>
                    <a:pt x="127" y="5"/>
                  </a:lnTo>
                  <a:lnTo>
                    <a:pt x="123" y="3"/>
                  </a:lnTo>
                  <a:lnTo>
                    <a:pt x="120" y="1"/>
                  </a:lnTo>
                  <a:lnTo>
                    <a:pt x="116" y="1"/>
                  </a:lnTo>
                  <a:lnTo>
                    <a:pt x="111" y="0"/>
                  </a:lnTo>
                </a:path>
              </a:pathLst>
            </a:custGeom>
            <a:solidFill>
              <a:srgbClr val="FFFFFF"/>
            </a:solidFill>
            <a:ln w="12700" cap="rnd" cmpd="sng">
              <a:noFill/>
              <a:prstDash val="solid"/>
              <a:round/>
              <a:headEnd type="none" w="med" len="med"/>
              <a:tailEnd type="none" w="med" len="med"/>
            </a:ln>
          </p:spPr>
          <p:txBody>
            <a:bodyPr/>
            <a:lstStyle/>
            <a:p>
              <a:endParaRPr lang="en-GB" b="1"/>
            </a:p>
          </p:txBody>
        </p:sp>
        <p:sp>
          <p:nvSpPr>
            <p:cNvPr id="18472" name="Freeform 30"/>
            <p:cNvSpPr>
              <a:spLocks/>
            </p:cNvSpPr>
            <p:nvPr/>
          </p:nvSpPr>
          <p:spPr bwMode="auto">
            <a:xfrm>
              <a:off x="2630" y="1941"/>
              <a:ext cx="143" cy="170"/>
            </a:xfrm>
            <a:custGeom>
              <a:avLst/>
              <a:gdLst>
                <a:gd name="T0" fmla="*/ 115 w 143"/>
                <a:gd name="T1" fmla="*/ 0 h 170"/>
                <a:gd name="T2" fmla="*/ 24 w 143"/>
                <a:gd name="T3" fmla="*/ 10 h 170"/>
                <a:gd name="T4" fmla="*/ 13 w 143"/>
                <a:gd name="T5" fmla="*/ 12 h 170"/>
                <a:gd name="T6" fmla="*/ 6 w 143"/>
                <a:gd name="T7" fmla="*/ 19 h 170"/>
                <a:gd name="T8" fmla="*/ 2 w 143"/>
                <a:gd name="T9" fmla="*/ 28 h 170"/>
                <a:gd name="T10" fmla="*/ 0 w 143"/>
                <a:gd name="T11" fmla="*/ 39 h 170"/>
                <a:gd name="T12" fmla="*/ 2 w 143"/>
                <a:gd name="T13" fmla="*/ 144 h 170"/>
                <a:gd name="T14" fmla="*/ 4 w 143"/>
                <a:gd name="T15" fmla="*/ 149 h 170"/>
                <a:gd name="T16" fmla="*/ 5 w 143"/>
                <a:gd name="T17" fmla="*/ 154 h 170"/>
                <a:gd name="T18" fmla="*/ 6 w 143"/>
                <a:gd name="T19" fmla="*/ 159 h 170"/>
                <a:gd name="T20" fmla="*/ 10 w 143"/>
                <a:gd name="T21" fmla="*/ 163 h 170"/>
                <a:gd name="T22" fmla="*/ 14 w 143"/>
                <a:gd name="T23" fmla="*/ 166 h 170"/>
                <a:gd name="T24" fmla="*/ 18 w 143"/>
                <a:gd name="T25" fmla="*/ 167 h 170"/>
                <a:gd name="T26" fmla="*/ 22 w 143"/>
                <a:gd name="T27" fmla="*/ 169 h 170"/>
                <a:gd name="T28" fmla="*/ 27 w 143"/>
                <a:gd name="T29" fmla="*/ 169 h 170"/>
                <a:gd name="T30" fmla="*/ 118 w 143"/>
                <a:gd name="T31" fmla="*/ 160 h 170"/>
                <a:gd name="T32" fmla="*/ 128 w 143"/>
                <a:gd name="T33" fmla="*/ 157 h 170"/>
                <a:gd name="T34" fmla="*/ 135 w 143"/>
                <a:gd name="T35" fmla="*/ 149 h 170"/>
                <a:gd name="T36" fmla="*/ 139 w 143"/>
                <a:gd name="T37" fmla="*/ 140 h 170"/>
                <a:gd name="T38" fmla="*/ 142 w 143"/>
                <a:gd name="T39" fmla="*/ 130 h 170"/>
                <a:gd name="T40" fmla="*/ 138 w 143"/>
                <a:gd name="T41" fmla="*/ 24 h 170"/>
                <a:gd name="T42" fmla="*/ 137 w 143"/>
                <a:gd name="T43" fmla="*/ 19 h 170"/>
                <a:gd name="T44" fmla="*/ 137 w 143"/>
                <a:gd name="T45" fmla="*/ 14 h 170"/>
                <a:gd name="T46" fmla="*/ 135 w 143"/>
                <a:gd name="T47" fmla="*/ 10 h 170"/>
                <a:gd name="T48" fmla="*/ 132 w 143"/>
                <a:gd name="T49" fmla="*/ 5 h 170"/>
                <a:gd name="T50" fmla="*/ 128 w 143"/>
                <a:gd name="T51" fmla="*/ 3 h 170"/>
                <a:gd name="T52" fmla="*/ 124 w 143"/>
                <a:gd name="T53" fmla="*/ 2 h 170"/>
                <a:gd name="T54" fmla="*/ 120 w 143"/>
                <a:gd name="T55" fmla="*/ 1 h 170"/>
                <a:gd name="T56" fmla="*/ 115 w 143"/>
                <a:gd name="T57" fmla="*/ 0 h 17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43"/>
                <a:gd name="T88" fmla="*/ 0 h 170"/>
                <a:gd name="T89" fmla="*/ 143 w 143"/>
                <a:gd name="T90" fmla="*/ 170 h 17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43" h="170">
                  <a:moveTo>
                    <a:pt x="115" y="0"/>
                  </a:moveTo>
                  <a:lnTo>
                    <a:pt x="24" y="10"/>
                  </a:lnTo>
                  <a:lnTo>
                    <a:pt x="13" y="12"/>
                  </a:lnTo>
                  <a:lnTo>
                    <a:pt x="6" y="19"/>
                  </a:lnTo>
                  <a:lnTo>
                    <a:pt x="2" y="28"/>
                  </a:lnTo>
                  <a:lnTo>
                    <a:pt x="0" y="39"/>
                  </a:lnTo>
                  <a:lnTo>
                    <a:pt x="2" y="144"/>
                  </a:lnTo>
                  <a:lnTo>
                    <a:pt x="4" y="149"/>
                  </a:lnTo>
                  <a:lnTo>
                    <a:pt x="5" y="154"/>
                  </a:lnTo>
                  <a:lnTo>
                    <a:pt x="6" y="159"/>
                  </a:lnTo>
                  <a:lnTo>
                    <a:pt x="10" y="163"/>
                  </a:lnTo>
                  <a:lnTo>
                    <a:pt x="14" y="166"/>
                  </a:lnTo>
                  <a:lnTo>
                    <a:pt x="18" y="167"/>
                  </a:lnTo>
                  <a:lnTo>
                    <a:pt x="22" y="169"/>
                  </a:lnTo>
                  <a:lnTo>
                    <a:pt x="27" y="169"/>
                  </a:lnTo>
                  <a:lnTo>
                    <a:pt x="118" y="160"/>
                  </a:lnTo>
                  <a:lnTo>
                    <a:pt x="128" y="157"/>
                  </a:lnTo>
                  <a:lnTo>
                    <a:pt x="135" y="149"/>
                  </a:lnTo>
                  <a:lnTo>
                    <a:pt x="139" y="140"/>
                  </a:lnTo>
                  <a:lnTo>
                    <a:pt x="142" y="130"/>
                  </a:lnTo>
                  <a:lnTo>
                    <a:pt x="138" y="24"/>
                  </a:lnTo>
                  <a:lnTo>
                    <a:pt x="137" y="19"/>
                  </a:lnTo>
                  <a:lnTo>
                    <a:pt x="137" y="14"/>
                  </a:lnTo>
                  <a:lnTo>
                    <a:pt x="135" y="10"/>
                  </a:lnTo>
                  <a:lnTo>
                    <a:pt x="132" y="5"/>
                  </a:lnTo>
                  <a:lnTo>
                    <a:pt x="128" y="3"/>
                  </a:lnTo>
                  <a:lnTo>
                    <a:pt x="124" y="2"/>
                  </a:lnTo>
                  <a:lnTo>
                    <a:pt x="120" y="1"/>
                  </a:lnTo>
                  <a:lnTo>
                    <a:pt x="115" y="0"/>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73" name="Line 31"/>
            <p:cNvSpPr>
              <a:spLocks noChangeShapeType="1"/>
            </p:cNvSpPr>
            <p:nvPr/>
          </p:nvSpPr>
          <p:spPr bwMode="auto">
            <a:xfrm flipH="1" flipV="1">
              <a:off x="4149" y="1680"/>
              <a:ext cx="11" cy="297"/>
            </a:xfrm>
            <a:prstGeom prst="line">
              <a:avLst/>
            </a:prstGeom>
            <a:noFill/>
            <a:ln w="12700">
              <a:solidFill>
                <a:srgbClr val="000000"/>
              </a:solidFill>
              <a:round/>
              <a:headEnd/>
              <a:tailEnd/>
            </a:ln>
          </p:spPr>
          <p:txBody>
            <a:bodyPr wrap="none" anchor="ctr"/>
            <a:lstStyle/>
            <a:p>
              <a:endParaRPr lang="en-GB" b="1"/>
            </a:p>
          </p:txBody>
        </p:sp>
        <p:sp>
          <p:nvSpPr>
            <p:cNvPr id="18474" name="Line 32"/>
            <p:cNvSpPr>
              <a:spLocks noChangeShapeType="1"/>
            </p:cNvSpPr>
            <p:nvPr/>
          </p:nvSpPr>
          <p:spPr bwMode="auto">
            <a:xfrm>
              <a:off x="4158" y="2088"/>
              <a:ext cx="2" cy="268"/>
            </a:xfrm>
            <a:prstGeom prst="line">
              <a:avLst/>
            </a:prstGeom>
            <a:noFill/>
            <a:ln w="12700">
              <a:solidFill>
                <a:srgbClr val="000000"/>
              </a:solidFill>
              <a:round/>
              <a:headEnd/>
              <a:tailEnd/>
            </a:ln>
          </p:spPr>
          <p:txBody>
            <a:bodyPr wrap="none" anchor="ctr"/>
            <a:lstStyle/>
            <a:p>
              <a:endParaRPr lang="en-GB" b="1"/>
            </a:p>
          </p:txBody>
        </p:sp>
        <p:sp>
          <p:nvSpPr>
            <p:cNvPr id="18475" name="Freeform 33"/>
            <p:cNvSpPr>
              <a:spLocks/>
            </p:cNvSpPr>
            <p:nvPr/>
          </p:nvSpPr>
          <p:spPr bwMode="auto">
            <a:xfrm>
              <a:off x="1656" y="1988"/>
              <a:ext cx="600" cy="16"/>
            </a:xfrm>
            <a:custGeom>
              <a:avLst/>
              <a:gdLst>
                <a:gd name="T0" fmla="*/ 267 w 600"/>
                <a:gd name="T1" fmla="*/ 15 h 16"/>
                <a:gd name="T2" fmla="*/ 210 w 600"/>
                <a:gd name="T3" fmla="*/ 14 h 16"/>
                <a:gd name="T4" fmla="*/ 155 w 600"/>
                <a:gd name="T5" fmla="*/ 14 h 16"/>
                <a:gd name="T6" fmla="*/ 108 w 600"/>
                <a:gd name="T7" fmla="*/ 14 h 16"/>
                <a:gd name="T8" fmla="*/ 67 w 600"/>
                <a:gd name="T9" fmla="*/ 14 h 16"/>
                <a:gd name="T10" fmla="*/ 35 w 600"/>
                <a:gd name="T11" fmla="*/ 13 h 16"/>
                <a:gd name="T12" fmla="*/ 13 w 600"/>
                <a:gd name="T13" fmla="*/ 11 h 16"/>
                <a:gd name="T14" fmla="*/ 1 w 600"/>
                <a:gd name="T15" fmla="*/ 11 h 16"/>
                <a:gd name="T16" fmla="*/ 1 w 600"/>
                <a:gd name="T17" fmla="*/ 10 h 16"/>
                <a:gd name="T18" fmla="*/ 12 w 600"/>
                <a:gd name="T19" fmla="*/ 8 h 16"/>
                <a:gd name="T20" fmla="*/ 36 w 600"/>
                <a:gd name="T21" fmla="*/ 6 h 16"/>
                <a:gd name="T22" fmla="*/ 67 w 600"/>
                <a:gd name="T23" fmla="*/ 5 h 16"/>
                <a:gd name="T24" fmla="*/ 108 w 600"/>
                <a:gd name="T25" fmla="*/ 3 h 16"/>
                <a:gd name="T26" fmla="*/ 155 w 600"/>
                <a:gd name="T27" fmla="*/ 3 h 16"/>
                <a:gd name="T28" fmla="*/ 209 w 600"/>
                <a:gd name="T29" fmla="*/ 2 h 16"/>
                <a:gd name="T30" fmla="*/ 267 w 600"/>
                <a:gd name="T31" fmla="*/ 0 h 16"/>
                <a:gd name="T32" fmla="*/ 329 w 600"/>
                <a:gd name="T33" fmla="*/ 0 h 16"/>
                <a:gd name="T34" fmla="*/ 387 w 600"/>
                <a:gd name="T35" fmla="*/ 0 h 16"/>
                <a:gd name="T36" fmla="*/ 441 w 600"/>
                <a:gd name="T37" fmla="*/ 1 h 16"/>
                <a:gd name="T38" fmla="*/ 489 w 600"/>
                <a:gd name="T39" fmla="*/ 1 h 16"/>
                <a:gd name="T40" fmla="*/ 530 w 600"/>
                <a:gd name="T41" fmla="*/ 2 h 16"/>
                <a:gd name="T42" fmla="*/ 561 w 600"/>
                <a:gd name="T43" fmla="*/ 3 h 16"/>
                <a:gd name="T44" fmla="*/ 585 w 600"/>
                <a:gd name="T45" fmla="*/ 3 h 16"/>
                <a:gd name="T46" fmla="*/ 597 w 600"/>
                <a:gd name="T47" fmla="*/ 4 h 16"/>
                <a:gd name="T48" fmla="*/ 597 w 600"/>
                <a:gd name="T49" fmla="*/ 5 h 16"/>
                <a:gd name="T50" fmla="*/ 586 w 600"/>
                <a:gd name="T51" fmla="*/ 8 h 16"/>
                <a:gd name="T52" fmla="*/ 561 w 600"/>
                <a:gd name="T53" fmla="*/ 9 h 16"/>
                <a:gd name="T54" fmla="*/ 530 w 600"/>
                <a:gd name="T55" fmla="*/ 11 h 16"/>
                <a:gd name="T56" fmla="*/ 488 w 600"/>
                <a:gd name="T57" fmla="*/ 13 h 16"/>
                <a:gd name="T58" fmla="*/ 441 w 600"/>
                <a:gd name="T59" fmla="*/ 12 h 16"/>
                <a:gd name="T60" fmla="*/ 387 w 600"/>
                <a:gd name="T61" fmla="*/ 14 h 16"/>
                <a:gd name="T62" fmla="*/ 330 w 600"/>
                <a:gd name="T63" fmla="*/ 14 h 1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00"/>
                <a:gd name="T97" fmla="*/ 0 h 16"/>
                <a:gd name="T98" fmla="*/ 600 w 600"/>
                <a:gd name="T99" fmla="*/ 16 h 1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00" h="16">
                  <a:moveTo>
                    <a:pt x="299" y="14"/>
                  </a:moveTo>
                  <a:lnTo>
                    <a:pt x="267" y="15"/>
                  </a:lnTo>
                  <a:lnTo>
                    <a:pt x="239" y="15"/>
                  </a:lnTo>
                  <a:lnTo>
                    <a:pt x="210" y="14"/>
                  </a:lnTo>
                  <a:lnTo>
                    <a:pt x="181" y="15"/>
                  </a:lnTo>
                  <a:lnTo>
                    <a:pt x="155" y="14"/>
                  </a:lnTo>
                  <a:lnTo>
                    <a:pt x="132" y="15"/>
                  </a:lnTo>
                  <a:lnTo>
                    <a:pt x="108" y="14"/>
                  </a:lnTo>
                  <a:lnTo>
                    <a:pt x="87" y="14"/>
                  </a:lnTo>
                  <a:lnTo>
                    <a:pt x="67" y="14"/>
                  </a:lnTo>
                  <a:lnTo>
                    <a:pt x="50" y="12"/>
                  </a:lnTo>
                  <a:lnTo>
                    <a:pt x="35" y="13"/>
                  </a:lnTo>
                  <a:lnTo>
                    <a:pt x="22" y="12"/>
                  </a:lnTo>
                  <a:lnTo>
                    <a:pt x="13" y="11"/>
                  </a:lnTo>
                  <a:lnTo>
                    <a:pt x="5" y="12"/>
                  </a:lnTo>
                  <a:lnTo>
                    <a:pt x="1" y="11"/>
                  </a:lnTo>
                  <a:lnTo>
                    <a:pt x="0" y="11"/>
                  </a:lnTo>
                  <a:lnTo>
                    <a:pt x="1" y="10"/>
                  </a:lnTo>
                  <a:lnTo>
                    <a:pt x="4" y="8"/>
                  </a:lnTo>
                  <a:lnTo>
                    <a:pt x="12" y="8"/>
                  </a:lnTo>
                  <a:lnTo>
                    <a:pt x="23" y="6"/>
                  </a:lnTo>
                  <a:lnTo>
                    <a:pt x="36" y="6"/>
                  </a:lnTo>
                  <a:lnTo>
                    <a:pt x="50" y="6"/>
                  </a:lnTo>
                  <a:lnTo>
                    <a:pt x="67" y="5"/>
                  </a:lnTo>
                  <a:lnTo>
                    <a:pt x="87" y="5"/>
                  </a:lnTo>
                  <a:lnTo>
                    <a:pt x="108" y="3"/>
                  </a:lnTo>
                  <a:lnTo>
                    <a:pt x="131" y="2"/>
                  </a:lnTo>
                  <a:lnTo>
                    <a:pt x="155" y="3"/>
                  </a:lnTo>
                  <a:lnTo>
                    <a:pt x="182" y="2"/>
                  </a:lnTo>
                  <a:lnTo>
                    <a:pt x="209" y="2"/>
                  </a:lnTo>
                  <a:lnTo>
                    <a:pt x="238" y="1"/>
                  </a:lnTo>
                  <a:lnTo>
                    <a:pt x="267" y="0"/>
                  </a:lnTo>
                  <a:lnTo>
                    <a:pt x="298" y="0"/>
                  </a:lnTo>
                  <a:lnTo>
                    <a:pt x="329" y="0"/>
                  </a:lnTo>
                  <a:lnTo>
                    <a:pt x="359" y="0"/>
                  </a:lnTo>
                  <a:lnTo>
                    <a:pt x="387" y="0"/>
                  </a:lnTo>
                  <a:lnTo>
                    <a:pt x="415" y="0"/>
                  </a:lnTo>
                  <a:lnTo>
                    <a:pt x="441" y="1"/>
                  </a:lnTo>
                  <a:lnTo>
                    <a:pt x="466" y="1"/>
                  </a:lnTo>
                  <a:lnTo>
                    <a:pt x="489" y="1"/>
                  </a:lnTo>
                  <a:lnTo>
                    <a:pt x="510" y="1"/>
                  </a:lnTo>
                  <a:lnTo>
                    <a:pt x="530" y="2"/>
                  </a:lnTo>
                  <a:lnTo>
                    <a:pt x="547" y="2"/>
                  </a:lnTo>
                  <a:lnTo>
                    <a:pt x="561" y="3"/>
                  </a:lnTo>
                  <a:lnTo>
                    <a:pt x="575" y="3"/>
                  </a:lnTo>
                  <a:lnTo>
                    <a:pt x="585" y="3"/>
                  </a:lnTo>
                  <a:lnTo>
                    <a:pt x="593" y="3"/>
                  </a:lnTo>
                  <a:lnTo>
                    <a:pt x="597" y="4"/>
                  </a:lnTo>
                  <a:lnTo>
                    <a:pt x="599" y="5"/>
                  </a:lnTo>
                  <a:lnTo>
                    <a:pt x="597" y="5"/>
                  </a:lnTo>
                  <a:lnTo>
                    <a:pt x="593" y="6"/>
                  </a:lnTo>
                  <a:lnTo>
                    <a:pt x="586" y="8"/>
                  </a:lnTo>
                  <a:lnTo>
                    <a:pt x="575" y="10"/>
                  </a:lnTo>
                  <a:lnTo>
                    <a:pt x="561" y="9"/>
                  </a:lnTo>
                  <a:lnTo>
                    <a:pt x="547" y="10"/>
                  </a:lnTo>
                  <a:lnTo>
                    <a:pt x="530" y="11"/>
                  </a:lnTo>
                  <a:lnTo>
                    <a:pt x="510" y="10"/>
                  </a:lnTo>
                  <a:lnTo>
                    <a:pt x="488" y="13"/>
                  </a:lnTo>
                  <a:lnTo>
                    <a:pt x="466" y="12"/>
                  </a:lnTo>
                  <a:lnTo>
                    <a:pt x="441" y="12"/>
                  </a:lnTo>
                  <a:lnTo>
                    <a:pt x="414" y="13"/>
                  </a:lnTo>
                  <a:lnTo>
                    <a:pt x="387" y="14"/>
                  </a:lnTo>
                  <a:lnTo>
                    <a:pt x="360" y="13"/>
                  </a:lnTo>
                  <a:lnTo>
                    <a:pt x="330" y="14"/>
                  </a:lnTo>
                  <a:lnTo>
                    <a:pt x="299" y="14"/>
                  </a:lnTo>
                </a:path>
              </a:pathLst>
            </a:custGeom>
            <a:solidFill>
              <a:srgbClr val="FF0000"/>
            </a:solidFill>
            <a:ln w="12700" cap="rnd" cmpd="sng">
              <a:noFill/>
              <a:prstDash val="solid"/>
              <a:round/>
              <a:headEnd type="none" w="med" len="med"/>
              <a:tailEnd type="none" w="med" len="med"/>
            </a:ln>
          </p:spPr>
          <p:txBody>
            <a:bodyPr/>
            <a:lstStyle/>
            <a:p>
              <a:endParaRPr lang="en-GB" b="1"/>
            </a:p>
          </p:txBody>
        </p:sp>
        <p:sp>
          <p:nvSpPr>
            <p:cNvPr id="18476" name="Freeform 34"/>
            <p:cNvSpPr>
              <a:spLocks/>
            </p:cNvSpPr>
            <p:nvPr/>
          </p:nvSpPr>
          <p:spPr bwMode="auto">
            <a:xfrm>
              <a:off x="1654" y="1990"/>
              <a:ext cx="608" cy="19"/>
            </a:xfrm>
            <a:custGeom>
              <a:avLst/>
              <a:gdLst>
                <a:gd name="T0" fmla="*/ 302 w 608"/>
                <a:gd name="T1" fmla="*/ 16 h 19"/>
                <a:gd name="T2" fmla="*/ 242 w 608"/>
                <a:gd name="T3" fmla="*/ 16 h 19"/>
                <a:gd name="T4" fmla="*/ 184 w 608"/>
                <a:gd name="T5" fmla="*/ 17 h 19"/>
                <a:gd name="T6" fmla="*/ 133 w 608"/>
                <a:gd name="T7" fmla="*/ 18 h 19"/>
                <a:gd name="T8" fmla="*/ 89 w 608"/>
                <a:gd name="T9" fmla="*/ 18 h 19"/>
                <a:gd name="T10" fmla="*/ 50 w 608"/>
                <a:gd name="T11" fmla="*/ 17 h 19"/>
                <a:gd name="T12" fmla="*/ 21 w 608"/>
                <a:gd name="T13" fmla="*/ 16 h 19"/>
                <a:gd name="T14" fmla="*/ 5 w 608"/>
                <a:gd name="T15" fmla="*/ 15 h 19"/>
                <a:gd name="T16" fmla="*/ 0 w 608"/>
                <a:gd name="T17" fmla="*/ 13 h 19"/>
                <a:gd name="T18" fmla="*/ 4 w 608"/>
                <a:gd name="T19" fmla="*/ 11 h 19"/>
                <a:gd name="T20" fmla="*/ 23 w 608"/>
                <a:gd name="T21" fmla="*/ 10 h 19"/>
                <a:gd name="T22" fmla="*/ 51 w 608"/>
                <a:gd name="T23" fmla="*/ 9 h 19"/>
                <a:gd name="T24" fmla="*/ 88 w 608"/>
                <a:gd name="T25" fmla="*/ 8 h 19"/>
                <a:gd name="T26" fmla="*/ 132 w 608"/>
                <a:gd name="T27" fmla="*/ 5 h 19"/>
                <a:gd name="T28" fmla="*/ 184 w 608"/>
                <a:gd name="T29" fmla="*/ 4 h 19"/>
                <a:gd name="T30" fmla="*/ 240 w 608"/>
                <a:gd name="T31" fmla="*/ 2 h 19"/>
                <a:gd name="T32" fmla="*/ 302 w 608"/>
                <a:gd name="T33" fmla="*/ 2 h 19"/>
                <a:gd name="T34" fmla="*/ 363 w 608"/>
                <a:gd name="T35" fmla="*/ 1 h 19"/>
                <a:gd name="T36" fmla="*/ 420 w 608"/>
                <a:gd name="T37" fmla="*/ 0 h 19"/>
                <a:gd name="T38" fmla="*/ 472 w 608"/>
                <a:gd name="T39" fmla="*/ 1 h 19"/>
                <a:gd name="T40" fmla="*/ 517 w 608"/>
                <a:gd name="T41" fmla="*/ 2 h 19"/>
                <a:gd name="T42" fmla="*/ 554 w 608"/>
                <a:gd name="T43" fmla="*/ 2 h 19"/>
                <a:gd name="T44" fmla="*/ 582 w 608"/>
                <a:gd name="T45" fmla="*/ 3 h 19"/>
                <a:gd name="T46" fmla="*/ 600 w 608"/>
                <a:gd name="T47" fmla="*/ 4 h 19"/>
                <a:gd name="T48" fmla="*/ 607 w 608"/>
                <a:gd name="T49" fmla="*/ 6 h 19"/>
                <a:gd name="T50" fmla="*/ 600 w 608"/>
                <a:gd name="T51" fmla="*/ 6 h 19"/>
                <a:gd name="T52" fmla="*/ 582 w 608"/>
                <a:gd name="T53" fmla="*/ 10 h 19"/>
                <a:gd name="T54" fmla="*/ 554 w 608"/>
                <a:gd name="T55" fmla="*/ 11 h 19"/>
                <a:gd name="T56" fmla="*/ 517 w 608"/>
                <a:gd name="T57" fmla="*/ 12 h 19"/>
                <a:gd name="T58" fmla="*/ 471 w 608"/>
                <a:gd name="T59" fmla="*/ 13 h 19"/>
                <a:gd name="T60" fmla="*/ 419 w 608"/>
                <a:gd name="T61" fmla="*/ 15 h 19"/>
                <a:gd name="T62" fmla="*/ 364 w 608"/>
                <a:gd name="T63" fmla="*/ 15 h 19"/>
                <a:gd name="T64" fmla="*/ 302 w 608"/>
                <a:gd name="T65" fmla="*/ 16 h 1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08"/>
                <a:gd name="T100" fmla="*/ 0 h 19"/>
                <a:gd name="T101" fmla="*/ 608 w 608"/>
                <a:gd name="T102" fmla="*/ 19 h 1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08" h="19">
                  <a:moveTo>
                    <a:pt x="302" y="16"/>
                  </a:moveTo>
                  <a:lnTo>
                    <a:pt x="302" y="16"/>
                  </a:lnTo>
                  <a:lnTo>
                    <a:pt x="270" y="17"/>
                  </a:lnTo>
                  <a:lnTo>
                    <a:pt x="242" y="16"/>
                  </a:lnTo>
                  <a:lnTo>
                    <a:pt x="213" y="17"/>
                  </a:lnTo>
                  <a:lnTo>
                    <a:pt x="184" y="17"/>
                  </a:lnTo>
                  <a:lnTo>
                    <a:pt x="158" y="18"/>
                  </a:lnTo>
                  <a:lnTo>
                    <a:pt x="133" y="18"/>
                  </a:lnTo>
                  <a:lnTo>
                    <a:pt x="110" y="16"/>
                  </a:lnTo>
                  <a:lnTo>
                    <a:pt x="89" y="18"/>
                  </a:lnTo>
                  <a:lnTo>
                    <a:pt x="68" y="17"/>
                  </a:lnTo>
                  <a:lnTo>
                    <a:pt x="50" y="17"/>
                  </a:lnTo>
                  <a:lnTo>
                    <a:pt x="34" y="17"/>
                  </a:lnTo>
                  <a:lnTo>
                    <a:pt x="21" y="16"/>
                  </a:lnTo>
                  <a:lnTo>
                    <a:pt x="13" y="14"/>
                  </a:lnTo>
                  <a:lnTo>
                    <a:pt x="5" y="15"/>
                  </a:lnTo>
                  <a:lnTo>
                    <a:pt x="1" y="13"/>
                  </a:lnTo>
                  <a:lnTo>
                    <a:pt x="0" y="13"/>
                  </a:lnTo>
                  <a:lnTo>
                    <a:pt x="1" y="12"/>
                  </a:lnTo>
                  <a:lnTo>
                    <a:pt x="4" y="11"/>
                  </a:lnTo>
                  <a:lnTo>
                    <a:pt x="12" y="12"/>
                  </a:lnTo>
                  <a:lnTo>
                    <a:pt x="23" y="10"/>
                  </a:lnTo>
                  <a:lnTo>
                    <a:pt x="36" y="9"/>
                  </a:lnTo>
                  <a:lnTo>
                    <a:pt x="51" y="9"/>
                  </a:lnTo>
                  <a:lnTo>
                    <a:pt x="68" y="8"/>
                  </a:lnTo>
                  <a:lnTo>
                    <a:pt x="88" y="8"/>
                  </a:lnTo>
                  <a:lnTo>
                    <a:pt x="109" y="6"/>
                  </a:lnTo>
                  <a:lnTo>
                    <a:pt x="132" y="5"/>
                  </a:lnTo>
                  <a:lnTo>
                    <a:pt x="157" y="5"/>
                  </a:lnTo>
                  <a:lnTo>
                    <a:pt x="184" y="4"/>
                  </a:lnTo>
                  <a:lnTo>
                    <a:pt x="212" y="4"/>
                  </a:lnTo>
                  <a:lnTo>
                    <a:pt x="240" y="2"/>
                  </a:lnTo>
                  <a:lnTo>
                    <a:pt x="271" y="2"/>
                  </a:lnTo>
                  <a:lnTo>
                    <a:pt x="302" y="2"/>
                  </a:lnTo>
                  <a:lnTo>
                    <a:pt x="333" y="1"/>
                  </a:lnTo>
                  <a:lnTo>
                    <a:pt x="363" y="1"/>
                  </a:lnTo>
                  <a:lnTo>
                    <a:pt x="391" y="1"/>
                  </a:lnTo>
                  <a:lnTo>
                    <a:pt x="420" y="0"/>
                  </a:lnTo>
                  <a:lnTo>
                    <a:pt x="446" y="2"/>
                  </a:lnTo>
                  <a:lnTo>
                    <a:pt x="472" y="1"/>
                  </a:lnTo>
                  <a:lnTo>
                    <a:pt x="495" y="2"/>
                  </a:lnTo>
                  <a:lnTo>
                    <a:pt x="517" y="2"/>
                  </a:lnTo>
                  <a:lnTo>
                    <a:pt x="537" y="2"/>
                  </a:lnTo>
                  <a:lnTo>
                    <a:pt x="554" y="2"/>
                  </a:lnTo>
                  <a:lnTo>
                    <a:pt x="569" y="3"/>
                  </a:lnTo>
                  <a:lnTo>
                    <a:pt x="582" y="3"/>
                  </a:lnTo>
                  <a:lnTo>
                    <a:pt x="593" y="3"/>
                  </a:lnTo>
                  <a:lnTo>
                    <a:pt x="600" y="4"/>
                  </a:lnTo>
                  <a:lnTo>
                    <a:pt x="605" y="5"/>
                  </a:lnTo>
                  <a:lnTo>
                    <a:pt x="607" y="6"/>
                  </a:lnTo>
                  <a:lnTo>
                    <a:pt x="605" y="6"/>
                  </a:lnTo>
                  <a:lnTo>
                    <a:pt x="600" y="6"/>
                  </a:lnTo>
                  <a:lnTo>
                    <a:pt x="593" y="8"/>
                  </a:lnTo>
                  <a:lnTo>
                    <a:pt x="582" y="10"/>
                  </a:lnTo>
                  <a:lnTo>
                    <a:pt x="569" y="9"/>
                  </a:lnTo>
                  <a:lnTo>
                    <a:pt x="554" y="11"/>
                  </a:lnTo>
                  <a:lnTo>
                    <a:pt x="536" y="10"/>
                  </a:lnTo>
                  <a:lnTo>
                    <a:pt x="517" y="12"/>
                  </a:lnTo>
                  <a:lnTo>
                    <a:pt x="494" y="12"/>
                  </a:lnTo>
                  <a:lnTo>
                    <a:pt x="471" y="13"/>
                  </a:lnTo>
                  <a:lnTo>
                    <a:pt x="446" y="13"/>
                  </a:lnTo>
                  <a:lnTo>
                    <a:pt x="419" y="15"/>
                  </a:lnTo>
                  <a:lnTo>
                    <a:pt x="392" y="15"/>
                  </a:lnTo>
                  <a:lnTo>
                    <a:pt x="364" y="15"/>
                  </a:lnTo>
                  <a:lnTo>
                    <a:pt x="334" y="16"/>
                  </a:lnTo>
                  <a:lnTo>
                    <a:pt x="302" y="16"/>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77" name="Freeform 35"/>
            <p:cNvSpPr>
              <a:spLocks/>
            </p:cNvSpPr>
            <p:nvPr/>
          </p:nvSpPr>
          <p:spPr bwMode="auto">
            <a:xfrm>
              <a:off x="1725" y="1774"/>
              <a:ext cx="71" cy="12"/>
            </a:xfrm>
            <a:custGeom>
              <a:avLst/>
              <a:gdLst>
                <a:gd name="T0" fmla="*/ 36 w 71"/>
                <a:gd name="T1" fmla="*/ 10 h 12"/>
                <a:gd name="T2" fmla="*/ 28 w 71"/>
                <a:gd name="T3" fmla="*/ 11 h 12"/>
                <a:gd name="T4" fmla="*/ 21 w 71"/>
                <a:gd name="T5" fmla="*/ 8 h 12"/>
                <a:gd name="T6" fmla="*/ 16 w 71"/>
                <a:gd name="T7" fmla="*/ 9 h 12"/>
                <a:gd name="T8" fmla="*/ 11 w 71"/>
                <a:gd name="T9" fmla="*/ 7 h 12"/>
                <a:gd name="T10" fmla="*/ 5 w 71"/>
                <a:gd name="T11" fmla="*/ 6 h 12"/>
                <a:gd name="T12" fmla="*/ 3 w 71"/>
                <a:gd name="T13" fmla="*/ 6 h 12"/>
                <a:gd name="T14" fmla="*/ 1 w 71"/>
                <a:gd name="T15" fmla="*/ 6 h 12"/>
                <a:gd name="T16" fmla="*/ 0 w 71"/>
                <a:gd name="T17" fmla="*/ 4 h 12"/>
                <a:gd name="T18" fmla="*/ 2 w 71"/>
                <a:gd name="T19" fmla="*/ 3 h 12"/>
                <a:gd name="T20" fmla="*/ 3 w 71"/>
                <a:gd name="T21" fmla="*/ 4 h 12"/>
                <a:gd name="T22" fmla="*/ 7 w 71"/>
                <a:gd name="T23" fmla="*/ 3 h 12"/>
                <a:gd name="T24" fmla="*/ 10 w 71"/>
                <a:gd name="T25" fmla="*/ 2 h 12"/>
                <a:gd name="T26" fmla="*/ 16 w 71"/>
                <a:gd name="T27" fmla="*/ 2 h 12"/>
                <a:gd name="T28" fmla="*/ 22 w 71"/>
                <a:gd name="T29" fmla="*/ 0 h 12"/>
                <a:gd name="T30" fmla="*/ 28 w 71"/>
                <a:gd name="T31" fmla="*/ 0 h 12"/>
                <a:gd name="T32" fmla="*/ 35 w 71"/>
                <a:gd name="T33" fmla="*/ 0 h 12"/>
                <a:gd name="T34" fmla="*/ 42 w 71"/>
                <a:gd name="T35" fmla="*/ 1 h 12"/>
                <a:gd name="T36" fmla="*/ 49 w 71"/>
                <a:gd name="T37" fmla="*/ 2 h 12"/>
                <a:gd name="T38" fmla="*/ 56 w 71"/>
                <a:gd name="T39" fmla="*/ 3 h 12"/>
                <a:gd name="T40" fmla="*/ 60 w 71"/>
                <a:gd name="T41" fmla="*/ 4 h 12"/>
                <a:gd name="T42" fmla="*/ 65 w 71"/>
                <a:gd name="T43" fmla="*/ 5 h 12"/>
                <a:gd name="T44" fmla="*/ 67 w 71"/>
                <a:gd name="T45" fmla="*/ 5 h 12"/>
                <a:gd name="T46" fmla="*/ 69 w 71"/>
                <a:gd name="T47" fmla="*/ 6 h 12"/>
                <a:gd name="T48" fmla="*/ 70 w 71"/>
                <a:gd name="T49" fmla="*/ 7 h 12"/>
                <a:gd name="T50" fmla="*/ 69 w 71"/>
                <a:gd name="T51" fmla="*/ 7 h 12"/>
                <a:gd name="T52" fmla="*/ 67 w 71"/>
                <a:gd name="T53" fmla="*/ 8 h 12"/>
                <a:gd name="T54" fmla="*/ 64 w 71"/>
                <a:gd name="T55" fmla="*/ 10 h 12"/>
                <a:gd name="T56" fmla="*/ 59 w 71"/>
                <a:gd name="T57" fmla="*/ 9 h 12"/>
                <a:gd name="T58" fmla="*/ 55 w 71"/>
                <a:gd name="T59" fmla="*/ 9 h 12"/>
                <a:gd name="T60" fmla="*/ 49 w 71"/>
                <a:gd name="T61" fmla="*/ 8 h 12"/>
                <a:gd name="T62" fmla="*/ 42 w 71"/>
                <a:gd name="T63" fmla="*/ 10 h 12"/>
                <a:gd name="T64" fmla="*/ 36 w 71"/>
                <a:gd name="T65" fmla="*/ 10 h 1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1"/>
                <a:gd name="T100" fmla="*/ 0 h 12"/>
                <a:gd name="T101" fmla="*/ 71 w 71"/>
                <a:gd name="T102" fmla="*/ 12 h 1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1" h="12">
                  <a:moveTo>
                    <a:pt x="36" y="10"/>
                  </a:moveTo>
                  <a:lnTo>
                    <a:pt x="28" y="11"/>
                  </a:lnTo>
                  <a:lnTo>
                    <a:pt x="21" y="8"/>
                  </a:lnTo>
                  <a:lnTo>
                    <a:pt x="16" y="9"/>
                  </a:lnTo>
                  <a:lnTo>
                    <a:pt x="11" y="7"/>
                  </a:lnTo>
                  <a:lnTo>
                    <a:pt x="5" y="6"/>
                  </a:lnTo>
                  <a:lnTo>
                    <a:pt x="3" y="6"/>
                  </a:lnTo>
                  <a:lnTo>
                    <a:pt x="1" y="6"/>
                  </a:lnTo>
                  <a:lnTo>
                    <a:pt x="0" y="4"/>
                  </a:lnTo>
                  <a:lnTo>
                    <a:pt x="2" y="3"/>
                  </a:lnTo>
                  <a:lnTo>
                    <a:pt x="3" y="4"/>
                  </a:lnTo>
                  <a:lnTo>
                    <a:pt x="7" y="3"/>
                  </a:lnTo>
                  <a:lnTo>
                    <a:pt x="10" y="2"/>
                  </a:lnTo>
                  <a:lnTo>
                    <a:pt x="16" y="2"/>
                  </a:lnTo>
                  <a:lnTo>
                    <a:pt x="22" y="0"/>
                  </a:lnTo>
                  <a:lnTo>
                    <a:pt x="28" y="0"/>
                  </a:lnTo>
                  <a:lnTo>
                    <a:pt x="35" y="0"/>
                  </a:lnTo>
                  <a:lnTo>
                    <a:pt x="42" y="1"/>
                  </a:lnTo>
                  <a:lnTo>
                    <a:pt x="49" y="2"/>
                  </a:lnTo>
                  <a:lnTo>
                    <a:pt x="56" y="3"/>
                  </a:lnTo>
                  <a:lnTo>
                    <a:pt x="60" y="4"/>
                  </a:lnTo>
                  <a:lnTo>
                    <a:pt x="65" y="5"/>
                  </a:lnTo>
                  <a:lnTo>
                    <a:pt x="67" y="5"/>
                  </a:lnTo>
                  <a:lnTo>
                    <a:pt x="69" y="6"/>
                  </a:lnTo>
                  <a:lnTo>
                    <a:pt x="70" y="7"/>
                  </a:lnTo>
                  <a:lnTo>
                    <a:pt x="69" y="7"/>
                  </a:lnTo>
                  <a:lnTo>
                    <a:pt x="67" y="8"/>
                  </a:lnTo>
                  <a:lnTo>
                    <a:pt x="64" y="10"/>
                  </a:lnTo>
                  <a:lnTo>
                    <a:pt x="59" y="9"/>
                  </a:lnTo>
                  <a:lnTo>
                    <a:pt x="55" y="9"/>
                  </a:lnTo>
                  <a:lnTo>
                    <a:pt x="49" y="8"/>
                  </a:lnTo>
                  <a:lnTo>
                    <a:pt x="42" y="10"/>
                  </a:lnTo>
                  <a:lnTo>
                    <a:pt x="36" y="10"/>
                  </a:lnTo>
                </a:path>
              </a:pathLst>
            </a:custGeom>
            <a:solidFill>
              <a:srgbClr val="FFFFFF"/>
            </a:solidFill>
            <a:ln w="12700" cap="rnd" cmpd="sng">
              <a:noFill/>
              <a:prstDash val="solid"/>
              <a:round/>
              <a:headEnd type="none" w="med" len="med"/>
              <a:tailEnd type="none" w="med" len="med"/>
            </a:ln>
          </p:spPr>
          <p:txBody>
            <a:bodyPr/>
            <a:lstStyle/>
            <a:p>
              <a:endParaRPr lang="en-GB" b="1"/>
            </a:p>
          </p:txBody>
        </p:sp>
        <p:sp>
          <p:nvSpPr>
            <p:cNvPr id="18478" name="Freeform 36"/>
            <p:cNvSpPr>
              <a:spLocks/>
            </p:cNvSpPr>
            <p:nvPr/>
          </p:nvSpPr>
          <p:spPr bwMode="auto">
            <a:xfrm>
              <a:off x="1723" y="1777"/>
              <a:ext cx="78" cy="13"/>
            </a:xfrm>
            <a:custGeom>
              <a:avLst/>
              <a:gdLst>
                <a:gd name="T0" fmla="*/ 39 w 78"/>
                <a:gd name="T1" fmla="*/ 12 h 13"/>
                <a:gd name="T2" fmla="*/ 39 w 78"/>
                <a:gd name="T3" fmla="*/ 12 h 13"/>
                <a:gd name="T4" fmla="*/ 31 w 78"/>
                <a:gd name="T5" fmla="*/ 11 h 13"/>
                <a:gd name="T6" fmla="*/ 23 w 78"/>
                <a:gd name="T7" fmla="*/ 10 h 13"/>
                <a:gd name="T8" fmla="*/ 17 w 78"/>
                <a:gd name="T9" fmla="*/ 11 h 13"/>
                <a:gd name="T10" fmla="*/ 12 w 78"/>
                <a:gd name="T11" fmla="*/ 10 h 13"/>
                <a:gd name="T12" fmla="*/ 6 w 78"/>
                <a:gd name="T13" fmla="*/ 10 h 13"/>
                <a:gd name="T14" fmla="*/ 3 w 78"/>
                <a:gd name="T15" fmla="*/ 9 h 13"/>
                <a:gd name="T16" fmla="*/ 1 w 78"/>
                <a:gd name="T17" fmla="*/ 9 h 13"/>
                <a:gd name="T18" fmla="*/ 0 w 78"/>
                <a:gd name="T19" fmla="*/ 7 h 13"/>
                <a:gd name="T20" fmla="*/ 1 w 78"/>
                <a:gd name="T21" fmla="*/ 6 h 13"/>
                <a:gd name="T22" fmla="*/ 3 w 78"/>
                <a:gd name="T23" fmla="*/ 5 h 13"/>
                <a:gd name="T24" fmla="*/ 6 w 78"/>
                <a:gd name="T25" fmla="*/ 4 h 13"/>
                <a:gd name="T26" fmla="*/ 11 w 78"/>
                <a:gd name="T27" fmla="*/ 3 h 13"/>
                <a:gd name="T28" fmla="*/ 17 w 78"/>
                <a:gd name="T29" fmla="*/ 3 h 13"/>
                <a:gd name="T30" fmla="*/ 24 w 78"/>
                <a:gd name="T31" fmla="*/ 1 h 13"/>
                <a:gd name="T32" fmla="*/ 31 w 78"/>
                <a:gd name="T33" fmla="*/ 1 h 13"/>
                <a:gd name="T34" fmla="*/ 39 w 78"/>
                <a:gd name="T35" fmla="*/ 1 h 13"/>
                <a:gd name="T36" fmla="*/ 47 w 78"/>
                <a:gd name="T37" fmla="*/ 0 h 13"/>
                <a:gd name="T38" fmla="*/ 54 w 78"/>
                <a:gd name="T39" fmla="*/ 3 h 13"/>
                <a:gd name="T40" fmla="*/ 60 w 78"/>
                <a:gd name="T41" fmla="*/ 3 h 13"/>
                <a:gd name="T42" fmla="*/ 66 w 78"/>
                <a:gd name="T43" fmla="*/ 3 h 13"/>
                <a:gd name="T44" fmla="*/ 71 w 78"/>
                <a:gd name="T45" fmla="*/ 3 h 13"/>
                <a:gd name="T46" fmla="*/ 74 w 78"/>
                <a:gd name="T47" fmla="*/ 4 h 13"/>
                <a:gd name="T48" fmla="*/ 76 w 78"/>
                <a:gd name="T49" fmla="*/ 6 h 13"/>
                <a:gd name="T50" fmla="*/ 77 w 78"/>
                <a:gd name="T51" fmla="*/ 6 h 13"/>
                <a:gd name="T52" fmla="*/ 76 w 78"/>
                <a:gd name="T53" fmla="*/ 7 h 13"/>
                <a:gd name="T54" fmla="*/ 74 w 78"/>
                <a:gd name="T55" fmla="*/ 8 h 13"/>
                <a:gd name="T56" fmla="*/ 70 w 78"/>
                <a:gd name="T57" fmla="*/ 9 h 13"/>
                <a:gd name="T58" fmla="*/ 66 w 78"/>
                <a:gd name="T59" fmla="*/ 9 h 13"/>
                <a:gd name="T60" fmla="*/ 60 w 78"/>
                <a:gd name="T61" fmla="*/ 10 h 13"/>
                <a:gd name="T62" fmla="*/ 54 w 78"/>
                <a:gd name="T63" fmla="*/ 11 h 13"/>
                <a:gd name="T64" fmla="*/ 47 w 78"/>
                <a:gd name="T65" fmla="*/ 12 h 13"/>
                <a:gd name="T66" fmla="*/ 39 w 78"/>
                <a:gd name="T67" fmla="*/ 12 h 1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8"/>
                <a:gd name="T103" fmla="*/ 0 h 13"/>
                <a:gd name="T104" fmla="*/ 78 w 78"/>
                <a:gd name="T105" fmla="*/ 13 h 1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8" h="13">
                  <a:moveTo>
                    <a:pt x="39" y="12"/>
                  </a:moveTo>
                  <a:lnTo>
                    <a:pt x="39" y="12"/>
                  </a:lnTo>
                  <a:lnTo>
                    <a:pt x="31" y="11"/>
                  </a:lnTo>
                  <a:lnTo>
                    <a:pt x="23" y="10"/>
                  </a:lnTo>
                  <a:lnTo>
                    <a:pt x="17" y="11"/>
                  </a:lnTo>
                  <a:lnTo>
                    <a:pt x="12" y="10"/>
                  </a:lnTo>
                  <a:lnTo>
                    <a:pt x="6" y="10"/>
                  </a:lnTo>
                  <a:lnTo>
                    <a:pt x="3" y="9"/>
                  </a:lnTo>
                  <a:lnTo>
                    <a:pt x="1" y="9"/>
                  </a:lnTo>
                  <a:lnTo>
                    <a:pt x="0" y="7"/>
                  </a:lnTo>
                  <a:lnTo>
                    <a:pt x="1" y="6"/>
                  </a:lnTo>
                  <a:lnTo>
                    <a:pt x="3" y="5"/>
                  </a:lnTo>
                  <a:lnTo>
                    <a:pt x="6" y="4"/>
                  </a:lnTo>
                  <a:lnTo>
                    <a:pt x="11" y="3"/>
                  </a:lnTo>
                  <a:lnTo>
                    <a:pt x="17" y="3"/>
                  </a:lnTo>
                  <a:lnTo>
                    <a:pt x="24" y="1"/>
                  </a:lnTo>
                  <a:lnTo>
                    <a:pt x="31" y="1"/>
                  </a:lnTo>
                  <a:lnTo>
                    <a:pt x="39" y="1"/>
                  </a:lnTo>
                  <a:lnTo>
                    <a:pt x="47" y="0"/>
                  </a:lnTo>
                  <a:lnTo>
                    <a:pt x="54" y="3"/>
                  </a:lnTo>
                  <a:lnTo>
                    <a:pt x="60" y="3"/>
                  </a:lnTo>
                  <a:lnTo>
                    <a:pt x="66" y="3"/>
                  </a:lnTo>
                  <a:lnTo>
                    <a:pt x="71" y="3"/>
                  </a:lnTo>
                  <a:lnTo>
                    <a:pt x="74" y="4"/>
                  </a:lnTo>
                  <a:lnTo>
                    <a:pt x="76" y="6"/>
                  </a:lnTo>
                  <a:lnTo>
                    <a:pt x="77" y="6"/>
                  </a:lnTo>
                  <a:lnTo>
                    <a:pt x="76" y="7"/>
                  </a:lnTo>
                  <a:lnTo>
                    <a:pt x="74" y="8"/>
                  </a:lnTo>
                  <a:lnTo>
                    <a:pt x="70" y="9"/>
                  </a:lnTo>
                  <a:lnTo>
                    <a:pt x="66" y="9"/>
                  </a:lnTo>
                  <a:lnTo>
                    <a:pt x="60" y="10"/>
                  </a:lnTo>
                  <a:lnTo>
                    <a:pt x="54" y="11"/>
                  </a:lnTo>
                  <a:lnTo>
                    <a:pt x="47" y="12"/>
                  </a:lnTo>
                  <a:lnTo>
                    <a:pt x="39" y="12"/>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79" name="Freeform 37"/>
            <p:cNvSpPr>
              <a:spLocks/>
            </p:cNvSpPr>
            <p:nvPr/>
          </p:nvSpPr>
          <p:spPr bwMode="auto">
            <a:xfrm>
              <a:off x="2680" y="2137"/>
              <a:ext cx="862" cy="102"/>
            </a:xfrm>
            <a:custGeom>
              <a:avLst/>
              <a:gdLst>
                <a:gd name="T0" fmla="*/ 729 w 862"/>
                <a:gd name="T1" fmla="*/ 1 h 102"/>
                <a:gd name="T2" fmla="*/ 723 w 862"/>
                <a:gd name="T3" fmla="*/ 2 h 102"/>
                <a:gd name="T4" fmla="*/ 710 w 862"/>
                <a:gd name="T5" fmla="*/ 1 h 102"/>
                <a:gd name="T6" fmla="*/ 692 w 862"/>
                <a:gd name="T7" fmla="*/ 2 h 102"/>
                <a:gd name="T8" fmla="*/ 670 w 862"/>
                <a:gd name="T9" fmla="*/ 0 h 102"/>
                <a:gd name="T10" fmla="*/ 640 w 862"/>
                <a:gd name="T11" fmla="*/ 1 h 102"/>
                <a:gd name="T12" fmla="*/ 603 w 862"/>
                <a:gd name="T13" fmla="*/ 2 h 102"/>
                <a:gd name="T14" fmla="*/ 563 w 862"/>
                <a:gd name="T15" fmla="*/ 5 h 102"/>
                <a:gd name="T16" fmla="*/ 516 w 862"/>
                <a:gd name="T17" fmla="*/ 9 h 102"/>
                <a:gd name="T18" fmla="*/ 464 w 862"/>
                <a:gd name="T19" fmla="*/ 15 h 102"/>
                <a:gd name="T20" fmla="*/ 406 w 862"/>
                <a:gd name="T21" fmla="*/ 21 h 102"/>
                <a:gd name="T22" fmla="*/ 345 w 862"/>
                <a:gd name="T23" fmla="*/ 29 h 102"/>
                <a:gd name="T24" fmla="*/ 277 w 862"/>
                <a:gd name="T25" fmla="*/ 40 h 102"/>
                <a:gd name="T26" fmla="*/ 204 w 862"/>
                <a:gd name="T27" fmla="*/ 55 h 102"/>
                <a:gd name="T28" fmla="*/ 126 w 862"/>
                <a:gd name="T29" fmla="*/ 69 h 102"/>
                <a:gd name="T30" fmla="*/ 44 w 862"/>
                <a:gd name="T31" fmla="*/ 87 h 102"/>
                <a:gd name="T32" fmla="*/ 2 w 862"/>
                <a:gd name="T33" fmla="*/ 98 h 102"/>
                <a:gd name="T34" fmla="*/ 9 w 862"/>
                <a:gd name="T35" fmla="*/ 99 h 102"/>
                <a:gd name="T36" fmla="*/ 24 w 862"/>
                <a:gd name="T37" fmla="*/ 98 h 102"/>
                <a:gd name="T38" fmla="*/ 44 w 862"/>
                <a:gd name="T39" fmla="*/ 97 h 102"/>
                <a:gd name="T40" fmla="*/ 70 w 862"/>
                <a:gd name="T41" fmla="*/ 97 h 102"/>
                <a:gd name="T42" fmla="*/ 104 w 862"/>
                <a:gd name="T43" fmla="*/ 98 h 102"/>
                <a:gd name="T44" fmla="*/ 144 w 862"/>
                <a:gd name="T45" fmla="*/ 97 h 102"/>
                <a:gd name="T46" fmla="*/ 188 w 862"/>
                <a:gd name="T47" fmla="*/ 96 h 102"/>
                <a:gd name="T48" fmla="*/ 237 w 862"/>
                <a:gd name="T49" fmla="*/ 94 h 102"/>
                <a:gd name="T50" fmla="*/ 290 w 862"/>
                <a:gd name="T51" fmla="*/ 94 h 102"/>
                <a:gd name="T52" fmla="*/ 350 w 862"/>
                <a:gd name="T53" fmla="*/ 95 h 102"/>
                <a:gd name="T54" fmla="*/ 411 w 862"/>
                <a:gd name="T55" fmla="*/ 93 h 102"/>
                <a:gd name="T56" fmla="*/ 476 w 862"/>
                <a:gd name="T57" fmla="*/ 94 h 102"/>
                <a:gd name="T58" fmla="*/ 547 w 862"/>
                <a:gd name="T59" fmla="*/ 95 h 102"/>
                <a:gd name="T60" fmla="*/ 618 w 862"/>
                <a:gd name="T61" fmla="*/ 96 h 102"/>
                <a:gd name="T62" fmla="*/ 693 w 862"/>
                <a:gd name="T63" fmla="*/ 99 h 102"/>
                <a:gd name="T64" fmla="*/ 737 w 862"/>
                <a:gd name="T65" fmla="*/ 100 h 102"/>
                <a:gd name="T66" fmla="*/ 754 w 862"/>
                <a:gd name="T67" fmla="*/ 99 h 102"/>
                <a:gd name="T68" fmla="*/ 775 w 862"/>
                <a:gd name="T69" fmla="*/ 100 h 102"/>
                <a:gd name="T70" fmla="*/ 796 w 862"/>
                <a:gd name="T71" fmla="*/ 96 h 102"/>
                <a:gd name="T72" fmla="*/ 817 w 862"/>
                <a:gd name="T73" fmla="*/ 92 h 102"/>
                <a:gd name="T74" fmla="*/ 837 w 862"/>
                <a:gd name="T75" fmla="*/ 85 h 102"/>
                <a:gd name="T76" fmla="*/ 852 w 862"/>
                <a:gd name="T77" fmla="*/ 77 h 102"/>
                <a:gd name="T78" fmla="*/ 858 w 862"/>
                <a:gd name="T79" fmla="*/ 66 h 102"/>
                <a:gd name="T80" fmla="*/ 860 w 862"/>
                <a:gd name="T81" fmla="*/ 56 h 102"/>
                <a:gd name="T82" fmla="*/ 861 w 862"/>
                <a:gd name="T83" fmla="*/ 49 h 102"/>
                <a:gd name="T84" fmla="*/ 856 w 862"/>
                <a:gd name="T85" fmla="*/ 42 h 102"/>
                <a:gd name="T86" fmla="*/ 844 w 862"/>
                <a:gd name="T87" fmla="*/ 33 h 102"/>
                <a:gd name="T88" fmla="*/ 826 w 862"/>
                <a:gd name="T89" fmla="*/ 23 h 102"/>
                <a:gd name="T90" fmla="*/ 805 w 862"/>
                <a:gd name="T91" fmla="*/ 14 h 102"/>
                <a:gd name="T92" fmla="*/ 778 w 862"/>
                <a:gd name="T93" fmla="*/ 8 h 102"/>
                <a:gd name="T94" fmla="*/ 747 w 862"/>
                <a:gd name="T95" fmla="*/ 3 h 1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862"/>
                <a:gd name="T145" fmla="*/ 0 h 102"/>
                <a:gd name="T146" fmla="*/ 862 w 862"/>
                <a:gd name="T147" fmla="*/ 102 h 10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862" h="102">
                  <a:moveTo>
                    <a:pt x="729" y="1"/>
                  </a:moveTo>
                  <a:lnTo>
                    <a:pt x="729" y="1"/>
                  </a:lnTo>
                  <a:lnTo>
                    <a:pt x="726" y="1"/>
                  </a:lnTo>
                  <a:lnTo>
                    <a:pt x="723" y="2"/>
                  </a:lnTo>
                  <a:lnTo>
                    <a:pt x="717" y="0"/>
                  </a:lnTo>
                  <a:lnTo>
                    <a:pt x="710" y="1"/>
                  </a:lnTo>
                  <a:lnTo>
                    <a:pt x="702" y="2"/>
                  </a:lnTo>
                  <a:lnTo>
                    <a:pt x="692" y="2"/>
                  </a:lnTo>
                  <a:lnTo>
                    <a:pt x="681" y="0"/>
                  </a:lnTo>
                  <a:lnTo>
                    <a:pt x="670" y="0"/>
                  </a:lnTo>
                  <a:lnTo>
                    <a:pt x="656" y="1"/>
                  </a:lnTo>
                  <a:lnTo>
                    <a:pt x="640" y="1"/>
                  </a:lnTo>
                  <a:lnTo>
                    <a:pt x="622" y="2"/>
                  </a:lnTo>
                  <a:lnTo>
                    <a:pt x="603" y="2"/>
                  </a:lnTo>
                  <a:lnTo>
                    <a:pt x="584" y="4"/>
                  </a:lnTo>
                  <a:lnTo>
                    <a:pt x="563" y="5"/>
                  </a:lnTo>
                  <a:lnTo>
                    <a:pt x="540" y="7"/>
                  </a:lnTo>
                  <a:lnTo>
                    <a:pt x="516" y="9"/>
                  </a:lnTo>
                  <a:lnTo>
                    <a:pt x="491" y="11"/>
                  </a:lnTo>
                  <a:lnTo>
                    <a:pt x="464" y="15"/>
                  </a:lnTo>
                  <a:lnTo>
                    <a:pt x="435" y="17"/>
                  </a:lnTo>
                  <a:lnTo>
                    <a:pt x="406" y="21"/>
                  </a:lnTo>
                  <a:lnTo>
                    <a:pt x="377" y="24"/>
                  </a:lnTo>
                  <a:lnTo>
                    <a:pt x="345" y="29"/>
                  </a:lnTo>
                  <a:lnTo>
                    <a:pt x="311" y="34"/>
                  </a:lnTo>
                  <a:lnTo>
                    <a:pt x="277" y="40"/>
                  </a:lnTo>
                  <a:lnTo>
                    <a:pt x="241" y="47"/>
                  </a:lnTo>
                  <a:lnTo>
                    <a:pt x="204" y="55"/>
                  </a:lnTo>
                  <a:lnTo>
                    <a:pt x="165" y="61"/>
                  </a:lnTo>
                  <a:lnTo>
                    <a:pt x="126" y="69"/>
                  </a:lnTo>
                  <a:lnTo>
                    <a:pt x="85" y="77"/>
                  </a:lnTo>
                  <a:lnTo>
                    <a:pt x="44" y="87"/>
                  </a:lnTo>
                  <a:lnTo>
                    <a:pt x="0" y="97"/>
                  </a:lnTo>
                  <a:lnTo>
                    <a:pt x="2" y="98"/>
                  </a:lnTo>
                  <a:lnTo>
                    <a:pt x="4" y="99"/>
                  </a:lnTo>
                  <a:lnTo>
                    <a:pt x="9" y="99"/>
                  </a:lnTo>
                  <a:lnTo>
                    <a:pt x="15" y="98"/>
                  </a:lnTo>
                  <a:lnTo>
                    <a:pt x="24" y="98"/>
                  </a:lnTo>
                  <a:lnTo>
                    <a:pt x="33" y="99"/>
                  </a:lnTo>
                  <a:lnTo>
                    <a:pt x="44" y="97"/>
                  </a:lnTo>
                  <a:lnTo>
                    <a:pt x="57" y="98"/>
                  </a:lnTo>
                  <a:lnTo>
                    <a:pt x="70" y="97"/>
                  </a:lnTo>
                  <a:lnTo>
                    <a:pt x="86" y="97"/>
                  </a:lnTo>
                  <a:lnTo>
                    <a:pt x="104" y="98"/>
                  </a:lnTo>
                  <a:lnTo>
                    <a:pt x="123" y="96"/>
                  </a:lnTo>
                  <a:lnTo>
                    <a:pt x="144" y="97"/>
                  </a:lnTo>
                  <a:lnTo>
                    <a:pt x="165" y="95"/>
                  </a:lnTo>
                  <a:lnTo>
                    <a:pt x="188" y="96"/>
                  </a:lnTo>
                  <a:lnTo>
                    <a:pt x="212" y="94"/>
                  </a:lnTo>
                  <a:lnTo>
                    <a:pt x="237" y="94"/>
                  </a:lnTo>
                  <a:lnTo>
                    <a:pt x="263" y="95"/>
                  </a:lnTo>
                  <a:lnTo>
                    <a:pt x="290" y="94"/>
                  </a:lnTo>
                  <a:lnTo>
                    <a:pt x="319" y="94"/>
                  </a:lnTo>
                  <a:lnTo>
                    <a:pt x="350" y="95"/>
                  </a:lnTo>
                  <a:lnTo>
                    <a:pt x="379" y="93"/>
                  </a:lnTo>
                  <a:lnTo>
                    <a:pt x="411" y="93"/>
                  </a:lnTo>
                  <a:lnTo>
                    <a:pt x="443" y="95"/>
                  </a:lnTo>
                  <a:lnTo>
                    <a:pt x="476" y="94"/>
                  </a:lnTo>
                  <a:lnTo>
                    <a:pt x="511" y="94"/>
                  </a:lnTo>
                  <a:lnTo>
                    <a:pt x="547" y="95"/>
                  </a:lnTo>
                  <a:lnTo>
                    <a:pt x="583" y="96"/>
                  </a:lnTo>
                  <a:lnTo>
                    <a:pt x="618" y="96"/>
                  </a:lnTo>
                  <a:lnTo>
                    <a:pt x="655" y="97"/>
                  </a:lnTo>
                  <a:lnTo>
                    <a:pt x="693" y="99"/>
                  </a:lnTo>
                  <a:lnTo>
                    <a:pt x="732" y="101"/>
                  </a:lnTo>
                  <a:lnTo>
                    <a:pt x="737" y="100"/>
                  </a:lnTo>
                  <a:lnTo>
                    <a:pt x="744" y="100"/>
                  </a:lnTo>
                  <a:lnTo>
                    <a:pt x="754" y="99"/>
                  </a:lnTo>
                  <a:lnTo>
                    <a:pt x="763" y="100"/>
                  </a:lnTo>
                  <a:lnTo>
                    <a:pt x="775" y="100"/>
                  </a:lnTo>
                  <a:lnTo>
                    <a:pt x="784" y="98"/>
                  </a:lnTo>
                  <a:lnTo>
                    <a:pt x="796" y="96"/>
                  </a:lnTo>
                  <a:lnTo>
                    <a:pt x="807" y="95"/>
                  </a:lnTo>
                  <a:lnTo>
                    <a:pt x="817" y="92"/>
                  </a:lnTo>
                  <a:lnTo>
                    <a:pt x="828" y="89"/>
                  </a:lnTo>
                  <a:lnTo>
                    <a:pt x="837" y="85"/>
                  </a:lnTo>
                  <a:lnTo>
                    <a:pt x="845" y="81"/>
                  </a:lnTo>
                  <a:lnTo>
                    <a:pt x="852" y="77"/>
                  </a:lnTo>
                  <a:lnTo>
                    <a:pt x="856" y="70"/>
                  </a:lnTo>
                  <a:lnTo>
                    <a:pt x="858" y="66"/>
                  </a:lnTo>
                  <a:lnTo>
                    <a:pt x="857" y="58"/>
                  </a:lnTo>
                  <a:lnTo>
                    <a:pt x="860" y="56"/>
                  </a:lnTo>
                  <a:lnTo>
                    <a:pt x="861" y="52"/>
                  </a:lnTo>
                  <a:lnTo>
                    <a:pt x="861" y="49"/>
                  </a:lnTo>
                  <a:lnTo>
                    <a:pt x="859" y="46"/>
                  </a:lnTo>
                  <a:lnTo>
                    <a:pt x="856" y="42"/>
                  </a:lnTo>
                  <a:lnTo>
                    <a:pt x="851" y="37"/>
                  </a:lnTo>
                  <a:lnTo>
                    <a:pt x="844" y="33"/>
                  </a:lnTo>
                  <a:lnTo>
                    <a:pt x="836" y="29"/>
                  </a:lnTo>
                  <a:lnTo>
                    <a:pt x="826" y="23"/>
                  </a:lnTo>
                  <a:lnTo>
                    <a:pt x="817" y="18"/>
                  </a:lnTo>
                  <a:lnTo>
                    <a:pt x="805" y="14"/>
                  </a:lnTo>
                  <a:lnTo>
                    <a:pt x="793" y="10"/>
                  </a:lnTo>
                  <a:lnTo>
                    <a:pt x="778" y="8"/>
                  </a:lnTo>
                  <a:lnTo>
                    <a:pt x="763" y="5"/>
                  </a:lnTo>
                  <a:lnTo>
                    <a:pt x="747" y="3"/>
                  </a:lnTo>
                  <a:lnTo>
                    <a:pt x="729" y="1"/>
                  </a:lnTo>
                </a:path>
              </a:pathLst>
            </a:custGeom>
            <a:solidFill>
              <a:srgbClr val="E5E5E5"/>
            </a:solidFill>
            <a:ln w="12700" cap="rnd" cmpd="sng">
              <a:noFill/>
              <a:prstDash val="solid"/>
              <a:round/>
              <a:headEnd type="none" w="med" len="med"/>
              <a:tailEnd type="none" w="med" len="med"/>
            </a:ln>
          </p:spPr>
          <p:txBody>
            <a:bodyPr/>
            <a:lstStyle/>
            <a:p>
              <a:endParaRPr lang="en-GB" b="1"/>
            </a:p>
          </p:txBody>
        </p:sp>
        <p:sp>
          <p:nvSpPr>
            <p:cNvPr id="18480" name="Freeform 38"/>
            <p:cNvSpPr>
              <a:spLocks/>
            </p:cNvSpPr>
            <p:nvPr/>
          </p:nvSpPr>
          <p:spPr bwMode="auto">
            <a:xfrm>
              <a:off x="2678" y="2139"/>
              <a:ext cx="870" cy="104"/>
            </a:xfrm>
            <a:custGeom>
              <a:avLst/>
              <a:gdLst>
                <a:gd name="T0" fmla="*/ 736 w 870"/>
                <a:gd name="T1" fmla="*/ 1 h 104"/>
                <a:gd name="T2" fmla="*/ 729 w 870"/>
                <a:gd name="T3" fmla="*/ 2 h 104"/>
                <a:gd name="T4" fmla="*/ 716 w 870"/>
                <a:gd name="T5" fmla="*/ 1 h 104"/>
                <a:gd name="T6" fmla="*/ 699 w 870"/>
                <a:gd name="T7" fmla="*/ 1 h 104"/>
                <a:gd name="T8" fmla="*/ 675 w 870"/>
                <a:gd name="T9" fmla="*/ 0 h 104"/>
                <a:gd name="T10" fmla="*/ 645 w 870"/>
                <a:gd name="T11" fmla="*/ 1 h 104"/>
                <a:gd name="T12" fmla="*/ 609 w 870"/>
                <a:gd name="T13" fmla="*/ 3 h 104"/>
                <a:gd name="T14" fmla="*/ 568 w 870"/>
                <a:gd name="T15" fmla="*/ 5 h 104"/>
                <a:gd name="T16" fmla="*/ 520 w 870"/>
                <a:gd name="T17" fmla="*/ 10 h 104"/>
                <a:gd name="T18" fmla="*/ 468 w 870"/>
                <a:gd name="T19" fmla="*/ 16 h 104"/>
                <a:gd name="T20" fmla="*/ 411 w 870"/>
                <a:gd name="T21" fmla="*/ 22 h 104"/>
                <a:gd name="T22" fmla="*/ 347 w 870"/>
                <a:gd name="T23" fmla="*/ 31 h 104"/>
                <a:gd name="T24" fmla="*/ 279 w 870"/>
                <a:gd name="T25" fmla="*/ 42 h 104"/>
                <a:gd name="T26" fmla="*/ 206 w 870"/>
                <a:gd name="T27" fmla="*/ 56 h 104"/>
                <a:gd name="T28" fmla="*/ 128 w 870"/>
                <a:gd name="T29" fmla="*/ 72 h 104"/>
                <a:gd name="T30" fmla="*/ 44 w 870"/>
                <a:gd name="T31" fmla="*/ 91 h 104"/>
                <a:gd name="T32" fmla="*/ 2 w 870"/>
                <a:gd name="T33" fmla="*/ 102 h 104"/>
                <a:gd name="T34" fmla="*/ 9 w 870"/>
                <a:gd name="T35" fmla="*/ 102 h 104"/>
                <a:gd name="T36" fmla="*/ 24 w 870"/>
                <a:gd name="T37" fmla="*/ 102 h 104"/>
                <a:gd name="T38" fmla="*/ 44 w 870"/>
                <a:gd name="T39" fmla="*/ 101 h 104"/>
                <a:gd name="T40" fmla="*/ 71 w 870"/>
                <a:gd name="T41" fmla="*/ 101 h 104"/>
                <a:gd name="T42" fmla="*/ 106 w 870"/>
                <a:gd name="T43" fmla="*/ 101 h 104"/>
                <a:gd name="T44" fmla="*/ 145 w 870"/>
                <a:gd name="T45" fmla="*/ 99 h 104"/>
                <a:gd name="T46" fmla="*/ 189 w 870"/>
                <a:gd name="T47" fmla="*/ 99 h 104"/>
                <a:gd name="T48" fmla="*/ 240 w 870"/>
                <a:gd name="T49" fmla="*/ 98 h 104"/>
                <a:gd name="T50" fmla="*/ 293 w 870"/>
                <a:gd name="T51" fmla="*/ 97 h 104"/>
                <a:gd name="T52" fmla="*/ 351 w 870"/>
                <a:gd name="T53" fmla="*/ 97 h 104"/>
                <a:gd name="T54" fmla="*/ 415 w 870"/>
                <a:gd name="T55" fmla="*/ 96 h 104"/>
                <a:gd name="T56" fmla="*/ 480 w 870"/>
                <a:gd name="T57" fmla="*/ 96 h 104"/>
                <a:gd name="T58" fmla="*/ 550 w 870"/>
                <a:gd name="T59" fmla="*/ 97 h 104"/>
                <a:gd name="T60" fmla="*/ 623 w 870"/>
                <a:gd name="T61" fmla="*/ 98 h 104"/>
                <a:gd name="T62" fmla="*/ 699 w 870"/>
                <a:gd name="T63" fmla="*/ 101 h 104"/>
                <a:gd name="T64" fmla="*/ 742 w 870"/>
                <a:gd name="T65" fmla="*/ 102 h 104"/>
                <a:gd name="T66" fmla="*/ 759 w 870"/>
                <a:gd name="T67" fmla="*/ 101 h 104"/>
                <a:gd name="T68" fmla="*/ 780 w 870"/>
                <a:gd name="T69" fmla="*/ 101 h 104"/>
                <a:gd name="T70" fmla="*/ 803 w 870"/>
                <a:gd name="T71" fmla="*/ 97 h 104"/>
                <a:gd name="T72" fmla="*/ 825 w 870"/>
                <a:gd name="T73" fmla="*/ 93 h 104"/>
                <a:gd name="T74" fmla="*/ 844 w 870"/>
                <a:gd name="T75" fmla="*/ 86 h 104"/>
                <a:gd name="T76" fmla="*/ 859 w 870"/>
                <a:gd name="T77" fmla="*/ 78 h 104"/>
                <a:gd name="T78" fmla="*/ 865 w 870"/>
                <a:gd name="T79" fmla="*/ 67 h 104"/>
                <a:gd name="T80" fmla="*/ 868 w 870"/>
                <a:gd name="T81" fmla="*/ 57 h 104"/>
                <a:gd name="T82" fmla="*/ 869 w 870"/>
                <a:gd name="T83" fmla="*/ 50 h 104"/>
                <a:gd name="T84" fmla="*/ 864 w 870"/>
                <a:gd name="T85" fmla="*/ 42 h 104"/>
                <a:gd name="T86" fmla="*/ 852 w 870"/>
                <a:gd name="T87" fmla="*/ 33 h 104"/>
                <a:gd name="T88" fmla="*/ 833 w 870"/>
                <a:gd name="T89" fmla="*/ 23 h 104"/>
                <a:gd name="T90" fmla="*/ 812 w 870"/>
                <a:gd name="T91" fmla="*/ 15 h 104"/>
                <a:gd name="T92" fmla="*/ 784 w 870"/>
                <a:gd name="T93" fmla="*/ 8 h 104"/>
                <a:gd name="T94" fmla="*/ 754 w 870"/>
                <a:gd name="T95" fmla="*/ 4 h 10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870"/>
                <a:gd name="T145" fmla="*/ 0 h 104"/>
                <a:gd name="T146" fmla="*/ 870 w 870"/>
                <a:gd name="T147" fmla="*/ 104 h 10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870" h="104">
                  <a:moveTo>
                    <a:pt x="736" y="1"/>
                  </a:moveTo>
                  <a:lnTo>
                    <a:pt x="736" y="1"/>
                  </a:lnTo>
                  <a:lnTo>
                    <a:pt x="732" y="1"/>
                  </a:lnTo>
                  <a:lnTo>
                    <a:pt x="729" y="2"/>
                  </a:lnTo>
                  <a:lnTo>
                    <a:pt x="724" y="1"/>
                  </a:lnTo>
                  <a:lnTo>
                    <a:pt x="716" y="1"/>
                  </a:lnTo>
                  <a:lnTo>
                    <a:pt x="709" y="1"/>
                  </a:lnTo>
                  <a:lnTo>
                    <a:pt x="699" y="1"/>
                  </a:lnTo>
                  <a:lnTo>
                    <a:pt x="688" y="1"/>
                  </a:lnTo>
                  <a:lnTo>
                    <a:pt x="675" y="0"/>
                  </a:lnTo>
                  <a:lnTo>
                    <a:pt x="660" y="1"/>
                  </a:lnTo>
                  <a:lnTo>
                    <a:pt x="645" y="1"/>
                  </a:lnTo>
                  <a:lnTo>
                    <a:pt x="627" y="3"/>
                  </a:lnTo>
                  <a:lnTo>
                    <a:pt x="609" y="3"/>
                  </a:lnTo>
                  <a:lnTo>
                    <a:pt x="589" y="5"/>
                  </a:lnTo>
                  <a:lnTo>
                    <a:pt x="568" y="5"/>
                  </a:lnTo>
                  <a:lnTo>
                    <a:pt x="544" y="7"/>
                  </a:lnTo>
                  <a:lnTo>
                    <a:pt x="520" y="10"/>
                  </a:lnTo>
                  <a:lnTo>
                    <a:pt x="495" y="12"/>
                  </a:lnTo>
                  <a:lnTo>
                    <a:pt x="468" y="16"/>
                  </a:lnTo>
                  <a:lnTo>
                    <a:pt x="440" y="18"/>
                  </a:lnTo>
                  <a:lnTo>
                    <a:pt x="411" y="22"/>
                  </a:lnTo>
                  <a:lnTo>
                    <a:pt x="380" y="26"/>
                  </a:lnTo>
                  <a:lnTo>
                    <a:pt x="347" y="31"/>
                  </a:lnTo>
                  <a:lnTo>
                    <a:pt x="314" y="36"/>
                  </a:lnTo>
                  <a:lnTo>
                    <a:pt x="279" y="42"/>
                  </a:lnTo>
                  <a:lnTo>
                    <a:pt x="243" y="50"/>
                  </a:lnTo>
                  <a:lnTo>
                    <a:pt x="206" y="56"/>
                  </a:lnTo>
                  <a:lnTo>
                    <a:pt x="167" y="64"/>
                  </a:lnTo>
                  <a:lnTo>
                    <a:pt x="128" y="72"/>
                  </a:lnTo>
                  <a:lnTo>
                    <a:pt x="85" y="80"/>
                  </a:lnTo>
                  <a:lnTo>
                    <a:pt x="44" y="91"/>
                  </a:lnTo>
                  <a:lnTo>
                    <a:pt x="0" y="100"/>
                  </a:lnTo>
                  <a:lnTo>
                    <a:pt x="2" y="102"/>
                  </a:lnTo>
                  <a:lnTo>
                    <a:pt x="4" y="103"/>
                  </a:lnTo>
                  <a:lnTo>
                    <a:pt x="9" y="102"/>
                  </a:lnTo>
                  <a:lnTo>
                    <a:pt x="15" y="101"/>
                  </a:lnTo>
                  <a:lnTo>
                    <a:pt x="24" y="102"/>
                  </a:lnTo>
                  <a:lnTo>
                    <a:pt x="33" y="103"/>
                  </a:lnTo>
                  <a:lnTo>
                    <a:pt x="44" y="101"/>
                  </a:lnTo>
                  <a:lnTo>
                    <a:pt x="57" y="100"/>
                  </a:lnTo>
                  <a:lnTo>
                    <a:pt x="71" y="101"/>
                  </a:lnTo>
                  <a:lnTo>
                    <a:pt x="88" y="100"/>
                  </a:lnTo>
                  <a:lnTo>
                    <a:pt x="106" y="101"/>
                  </a:lnTo>
                  <a:lnTo>
                    <a:pt x="124" y="100"/>
                  </a:lnTo>
                  <a:lnTo>
                    <a:pt x="145" y="99"/>
                  </a:lnTo>
                  <a:lnTo>
                    <a:pt x="166" y="99"/>
                  </a:lnTo>
                  <a:lnTo>
                    <a:pt x="189" y="99"/>
                  </a:lnTo>
                  <a:lnTo>
                    <a:pt x="213" y="98"/>
                  </a:lnTo>
                  <a:lnTo>
                    <a:pt x="240" y="98"/>
                  </a:lnTo>
                  <a:lnTo>
                    <a:pt x="265" y="97"/>
                  </a:lnTo>
                  <a:lnTo>
                    <a:pt x="293" y="97"/>
                  </a:lnTo>
                  <a:lnTo>
                    <a:pt x="322" y="97"/>
                  </a:lnTo>
                  <a:lnTo>
                    <a:pt x="351" y="97"/>
                  </a:lnTo>
                  <a:lnTo>
                    <a:pt x="383" y="96"/>
                  </a:lnTo>
                  <a:lnTo>
                    <a:pt x="415" y="96"/>
                  </a:lnTo>
                  <a:lnTo>
                    <a:pt x="447" y="96"/>
                  </a:lnTo>
                  <a:lnTo>
                    <a:pt x="480" y="96"/>
                  </a:lnTo>
                  <a:lnTo>
                    <a:pt x="515" y="97"/>
                  </a:lnTo>
                  <a:lnTo>
                    <a:pt x="550" y="97"/>
                  </a:lnTo>
                  <a:lnTo>
                    <a:pt x="586" y="98"/>
                  </a:lnTo>
                  <a:lnTo>
                    <a:pt x="623" y="98"/>
                  </a:lnTo>
                  <a:lnTo>
                    <a:pt x="660" y="99"/>
                  </a:lnTo>
                  <a:lnTo>
                    <a:pt x="699" y="101"/>
                  </a:lnTo>
                  <a:lnTo>
                    <a:pt x="737" y="102"/>
                  </a:lnTo>
                  <a:lnTo>
                    <a:pt x="742" y="102"/>
                  </a:lnTo>
                  <a:lnTo>
                    <a:pt x="750" y="102"/>
                  </a:lnTo>
                  <a:lnTo>
                    <a:pt x="759" y="101"/>
                  </a:lnTo>
                  <a:lnTo>
                    <a:pt x="769" y="100"/>
                  </a:lnTo>
                  <a:lnTo>
                    <a:pt x="780" y="101"/>
                  </a:lnTo>
                  <a:lnTo>
                    <a:pt x="792" y="99"/>
                  </a:lnTo>
                  <a:lnTo>
                    <a:pt x="803" y="97"/>
                  </a:lnTo>
                  <a:lnTo>
                    <a:pt x="815" y="96"/>
                  </a:lnTo>
                  <a:lnTo>
                    <a:pt x="825" y="93"/>
                  </a:lnTo>
                  <a:lnTo>
                    <a:pt x="835" y="91"/>
                  </a:lnTo>
                  <a:lnTo>
                    <a:pt x="844" y="86"/>
                  </a:lnTo>
                  <a:lnTo>
                    <a:pt x="852" y="81"/>
                  </a:lnTo>
                  <a:lnTo>
                    <a:pt x="859" y="78"/>
                  </a:lnTo>
                  <a:lnTo>
                    <a:pt x="863" y="71"/>
                  </a:lnTo>
                  <a:lnTo>
                    <a:pt x="865" y="67"/>
                  </a:lnTo>
                  <a:lnTo>
                    <a:pt x="865" y="59"/>
                  </a:lnTo>
                  <a:lnTo>
                    <a:pt x="868" y="57"/>
                  </a:lnTo>
                  <a:lnTo>
                    <a:pt x="869" y="53"/>
                  </a:lnTo>
                  <a:lnTo>
                    <a:pt x="869" y="50"/>
                  </a:lnTo>
                  <a:lnTo>
                    <a:pt x="867" y="47"/>
                  </a:lnTo>
                  <a:lnTo>
                    <a:pt x="864" y="42"/>
                  </a:lnTo>
                  <a:lnTo>
                    <a:pt x="858" y="37"/>
                  </a:lnTo>
                  <a:lnTo>
                    <a:pt x="852" y="33"/>
                  </a:lnTo>
                  <a:lnTo>
                    <a:pt x="843" y="29"/>
                  </a:lnTo>
                  <a:lnTo>
                    <a:pt x="833" y="23"/>
                  </a:lnTo>
                  <a:lnTo>
                    <a:pt x="824" y="18"/>
                  </a:lnTo>
                  <a:lnTo>
                    <a:pt x="812" y="15"/>
                  </a:lnTo>
                  <a:lnTo>
                    <a:pt x="799" y="10"/>
                  </a:lnTo>
                  <a:lnTo>
                    <a:pt x="784" y="8"/>
                  </a:lnTo>
                  <a:lnTo>
                    <a:pt x="769" y="5"/>
                  </a:lnTo>
                  <a:lnTo>
                    <a:pt x="754" y="4"/>
                  </a:lnTo>
                  <a:lnTo>
                    <a:pt x="736" y="1"/>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81" name="Freeform 39"/>
            <p:cNvSpPr>
              <a:spLocks/>
            </p:cNvSpPr>
            <p:nvPr/>
          </p:nvSpPr>
          <p:spPr bwMode="auto">
            <a:xfrm>
              <a:off x="2940" y="2144"/>
              <a:ext cx="524" cy="62"/>
            </a:xfrm>
            <a:custGeom>
              <a:avLst/>
              <a:gdLst>
                <a:gd name="T0" fmla="*/ 443 w 524"/>
                <a:gd name="T1" fmla="*/ 1 h 62"/>
                <a:gd name="T2" fmla="*/ 440 w 524"/>
                <a:gd name="T3" fmla="*/ 2 h 62"/>
                <a:gd name="T4" fmla="*/ 432 w 524"/>
                <a:gd name="T5" fmla="*/ 2 h 62"/>
                <a:gd name="T6" fmla="*/ 421 w 524"/>
                <a:gd name="T7" fmla="*/ 1 h 62"/>
                <a:gd name="T8" fmla="*/ 408 w 524"/>
                <a:gd name="T9" fmla="*/ 1 h 62"/>
                <a:gd name="T10" fmla="*/ 389 w 524"/>
                <a:gd name="T11" fmla="*/ 1 h 62"/>
                <a:gd name="T12" fmla="*/ 367 w 524"/>
                <a:gd name="T13" fmla="*/ 2 h 62"/>
                <a:gd name="T14" fmla="*/ 343 w 524"/>
                <a:gd name="T15" fmla="*/ 3 h 62"/>
                <a:gd name="T16" fmla="*/ 315 w 524"/>
                <a:gd name="T17" fmla="*/ 5 h 62"/>
                <a:gd name="T18" fmla="*/ 283 w 524"/>
                <a:gd name="T19" fmla="*/ 8 h 62"/>
                <a:gd name="T20" fmla="*/ 247 w 524"/>
                <a:gd name="T21" fmla="*/ 12 h 62"/>
                <a:gd name="T22" fmla="*/ 210 w 524"/>
                <a:gd name="T23" fmla="*/ 18 h 62"/>
                <a:gd name="T24" fmla="*/ 170 w 524"/>
                <a:gd name="T25" fmla="*/ 24 h 62"/>
                <a:gd name="T26" fmla="*/ 125 w 524"/>
                <a:gd name="T27" fmla="*/ 32 h 62"/>
                <a:gd name="T28" fmla="*/ 78 w 524"/>
                <a:gd name="T29" fmla="*/ 41 h 62"/>
                <a:gd name="T30" fmla="*/ 27 w 524"/>
                <a:gd name="T31" fmla="*/ 52 h 62"/>
                <a:gd name="T32" fmla="*/ 1 w 524"/>
                <a:gd name="T33" fmla="*/ 59 h 62"/>
                <a:gd name="T34" fmla="*/ 6 w 524"/>
                <a:gd name="T35" fmla="*/ 59 h 62"/>
                <a:gd name="T36" fmla="*/ 14 w 524"/>
                <a:gd name="T37" fmla="*/ 58 h 62"/>
                <a:gd name="T38" fmla="*/ 28 w 524"/>
                <a:gd name="T39" fmla="*/ 60 h 62"/>
                <a:gd name="T40" fmla="*/ 44 w 524"/>
                <a:gd name="T41" fmla="*/ 58 h 62"/>
                <a:gd name="T42" fmla="*/ 65 w 524"/>
                <a:gd name="T43" fmla="*/ 59 h 62"/>
                <a:gd name="T44" fmla="*/ 88 w 524"/>
                <a:gd name="T45" fmla="*/ 58 h 62"/>
                <a:gd name="T46" fmla="*/ 114 w 524"/>
                <a:gd name="T47" fmla="*/ 58 h 62"/>
                <a:gd name="T48" fmla="*/ 145 w 524"/>
                <a:gd name="T49" fmla="*/ 58 h 62"/>
                <a:gd name="T50" fmla="*/ 177 w 524"/>
                <a:gd name="T51" fmla="*/ 57 h 62"/>
                <a:gd name="T52" fmla="*/ 213 w 524"/>
                <a:gd name="T53" fmla="*/ 56 h 62"/>
                <a:gd name="T54" fmla="*/ 251 w 524"/>
                <a:gd name="T55" fmla="*/ 57 h 62"/>
                <a:gd name="T56" fmla="*/ 291 w 524"/>
                <a:gd name="T57" fmla="*/ 58 h 62"/>
                <a:gd name="T58" fmla="*/ 333 w 524"/>
                <a:gd name="T59" fmla="*/ 58 h 62"/>
                <a:gd name="T60" fmla="*/ 376 w 524"/>
                <a:gd name="T61" fmla="*/ 60 h 62"/>
                <a:gd name="T62" fmla="*/ 422 w 524"/>
                <a:gd name="T63" fmla="*/ 60 h 62"/>
                <a:gd name="T64" fmla="*/ 453 w 524"/>
                <a:gd name="T65" fmla="*/ 60 h 62"/>
                <a:gd name="T66" fmla="*/ 477 w 524"/>
                <a:gd name="T67" fmla="*/ 60 h 62"/>
                <a:gd name="T68" fmla="*/ 503 w 524"/>
                <a:gd name="T69" fmla="*/ 54 h 62"/>
                <a:gd name="T70" fmla="*/ 520 w 524"/>
                <a:gd name="T71" fmla="*/ 43 h 62"/>
                <a:gd name="T72" fmla="*/ 523 w 524"/>
                <a:gd name="T73" fmla="*/ 33 h 62"/>
                <a:gd name="T74" fmla="*/ 517 w 524"/>
                <a:gd name="T75" fmla="*/ 24 h 62"/>
                <a:gd name="T76" fmla="*/ 496 w 524"/>
                <a:gd name="T77" fmla="*/ 12 h 62"/>
                <a:gd name="T78" fmla="*/ 464 w 524"/>
                <a:gd name="T79" fmla="*/ 4 h 6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524"/>
                <a:gd name="T121" fmla="*/ 0 h 62"/>
                <a:gd name="T122" fmla="*/ 524 w 524"/>
                <a:gd name="T123" fmla="*/ 62 h 62"/>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524" h="62">
                  <a:moveTo>
                    <a:pt x="444" y="1"/>
                  </a:moveTo>
                  <a:lnTo>
                    <a:pt x="443" y="1"/>
                  </a:lnTo>
                  <a:lnTo>
                    <a:pt x="442" y="1"/>
                  </a:lnTo>
                  <a:lnTo>
                    <a:pt x="440" y="2"/>
                  </a:lnTo>
                  <a:lnTo>
                    <a:pt x="436" y="2"/>
                  </a:lnTo>
                  <a:lnTo>
                    <a:pt x="432" y="2"/>
                  </a:lnTo>
                  <a:lnTo>
                    <a:pt x="427" y="1"/>
                  </a:lnTo>
                  <a:lnTo>
                    <a:pt x="421" y="1"/>
                  </a:lnTo>
                  <a:lnTo>
                    <a:pt x="414" y="0"/>
                  </a:lnTo>
                  <a:lnTo>
                    <a:pt x="408" y="1"/>
                  </a:lnTo>
                  <a:lnTo>
                    <a:pt x="399" y="0"/>
                  </a:lnTo>
                  <a:lnTo>
                    <a:pt x="389" y="1"/>
                  </a:lnTo>
                  <a:lnTo>
                    <a:pt x="379" y="3"/>
                  </a:lnTo>
                  <a:lnTo>
                    <a:pt x="367" y="2"/>
                  </a:lnTo>
                  <a:lnTo>
                    <a:pt x="356" y="2"/>
                  </a:lnTo>
                  <a:lnTo>
                    <a:pt x="343" y="3"/>
                  </a:lnTo>
                  <a:lnTo>
                    <a:pt x="328" y="5"/>
                  </a:lnTo>
                  <a:lnTo>
                    <a:pt x="315" y="5"/>
                  </a:lnTo>
                  <a:lnTo>
                    <a:pt x="299" y="7"/>
                  </a:lnTo>
                  <a:lnTo>
                    <a:pt x="283" y="8"/>
                  </a:lnTo>
                  <a:lnTo>
                    <a:pt x="265" y="11"/>
                  </a:lnTo>
                  <a:lnTo>
                    <a:pt x="247" y="12"/>
                  </a:lnTo>
                  <a:lnTo>
                    <a:pt x="230" y="15"/>
                  </a:lnTo>
                  <a:lnTo>
                    <a:pt x="210" y="18"/>
                  </a:lnTo>
                  <a:lnTo>
                    <a:pt x="190" y="21"/>
                  </a:lnTo>
                  <a:lnTo>
                    <a:pt x="170" y="24"/>
                  </a:lnTo>
                  <a:lnTo>
                    <a:pt x="147" y="27"/>
                  </a:lnTo>
                  <a:lnTo>
                    <a:pt x="125" y="32"/>
                  </a:lnTo>
                  <a:lnTo>
                    <a:pt x="101" y="37"/>
                  </a:lnTo>
                  <a:lnTo>
                    <a:pt x="78" y="41"/>
                  </a:lnTo>
                  <a:lnTo>
                    <a:pt x="53" y="46"/>
                  </a:lnTo>
                  <a:lnTo>
                    <a:pt x="27" y="52"/>
                  </a:lnTo>
                  <a:lnTo>
                    <a:pt x="0" y="59"/>
                  </a:lnTo>
                  <a:lnTo>
                    <a:pt x="1" y="59"/>
                  </a:lnTo>
                  <a:lnTo>
                    <a:pt x="4" y="59"/>
                  </a:lnTo>
                  <a:lnTo>
                    <a:pt x="6" y="59"/>
                  </a:lnTo>
                  <a:lnTo>
                    <a:pt x="10" y="59"/>
                  </a:lnTo>
                  <a:lnTo>
                    <a:pt x="14" y="58"/>
                  </a:lnTo>
                  <a:lnTo>
                    <a:pt x="21" y="59"/>
                  </a:lnTo>
                  <a:lnTo>
                    <a:pt x="28" y="60"/>
                  </a:lnTo>
                  <a:lnTo>
                    <a:pt x="36" y="58"/>
                  </a:lnTo>
                  <a:lnTo>
                    <a:pt x="44" y="58"/>
                  </a:lnTo>
                  <a:lnTo>
                    <a:pt x="53" y="58"/>
                  </a:lnTo>
                  <a:lnTo>
                    <a:pt x="65" y="59"/>
                  </a:lnTo>
                  <a:lnTo>
                    <a:pt x="75" y="58"/>
                  </a:lnTo>
                  <a:lnTo>
                    <a:pt x="88" y="58"/>
                  </a:lnTo>
                  <a:lnTo>
                    <a:pt x="102" y="57"/>
                  </a:lnTo>
                  <a:lnTo>
                    <a:pt x="114" y="58"/>
                  </a:lnTo>
                  <a:lnTo>
                    <a:pt x="130" y="57"/>
                  </a:lnTo>
                  <a:lnTo>
                    <a:pt x="145" y="58"/>
                  </a:lnTo>
                  <a:lnTo>
                    <a:pt x="160" y="58"/>
                  </a:lnTo>
                  <a:lnTo>
                    <a:pt x="177" y="57"/>
                  </a:lnTo>
                  <a:lnTo>
                    <a:pt x="194" y="56"/>
                  </a:lnTo>
                  <a:lnTo>
                    <a:pt x="213" y="56"/>
                  </a:lnTo>
                  <a:lnTo>
                    <a:pt x="232" y="57"/>
                  </a:lnTo>
                  <a:lnTo>
                    <a:pt x="251" y="57"/>
                  </a:lnTo>
                  <a:lnTo>
                    <a:pt x="271" y="56"/>
                  </a:lnTo>
                  <a:lnTo>
                    <a:pt x="291" y="58"/>
                  </a:lnTo>
                  <a:lnTo>
                    <a:pt x="312" y="56"/>
                  </a:lnTo>
                  <a:lnTo>
                    <a:pt x="333" y="58"/>
                  </a:lnTo>
                  <a:lnTo>
                    <a:pt x="354" y="58"/>
                  </a:lnTo>
                  <a:lnTo>
                    <a:pt x="376" y="60"/>
                  </a:lnTo>
                  <a:lnTo>
                    <a:pt x="398" y="59"/>
                  </a:lnTo>
                  <a:lnTo>
                    <a:pt x="422" y="60"/>
                  </a:lnTo>
                  <a:lnTo>
                    <a:pt x="445" y="61"/>
                  </a:lnTo>
                  <a:lnTo>
                    <a:pt x="453" y="60"/>
                  </a:lnTo>
                  <a:lnTo>
                    <a:pt x="464" y="61"/>
                  </a:lnTo>
                  <a:lnTo>
                    <a:pt x="477" y="60"/>
                  </a:lnTo>
                  <a:lnTo>
                    <a:pt x="491" y="57"/>
                  </a:lnTo>
                  <a:lnTo>
                    <a:pt x="503" y="54"/>
                  </a:lnTo>
                  <a:lnTo>
                    <a:pt x="514" y="48"/>
                  </a:lnTo>
                  <a:lnTo>
                    <a:pt x="520" y="43"/>
                  </a:lnTo>
                  <a:lnTo>
                    <a:pt x="521" y="36"/>
                  </a:lnTo>
                  <a:lnTo>
                    <a:pt x="523" y="33"/>
                  </a:lnTo>
                  <a:lnTo>
                    <a:pt x="522" y="29"/>
                  </a:lnTo>
                  <a:lnTo>
                    <a:pt x="517" y="24"/>
                  </a:lnTo>
                  <a:lnTo>
                    <a:pt x="507" y="17"/>
                  </a:lnTo>
                  <a:lnTo>
                    <a:pt x="496" y="12"/>
                  </a:lnTo>
                  <a:lnTo>
                    <a:pt x="481" y="7"/>
                  </a:lnTo>
                  <a:lnTo>
                    <a:pt x="464" y="4"/>
                  </a:lnTo>
                  <a:lnTo>
                    <a:pt x="444" y="1"/>
                  </a:lnTo>
                </a:path>
              </a:pathLst>
            </a:custGeom>
            <a:solidFill>
              <a:srgbClr val="FF0000"/>
            </a:solidFill>
            <a:ln w="12700" cap="rnd" cmpd="sng">
              <a:noFill/>
              <a:prstDash val="solid"/>
              <a:round/>
              <a:headEnd type="none" w="med" len="med"/>
              <a:tailEnd type="none" w="med" len="med"/>
            </a:ln>
          </p:spPr>
          <p:txBody>
            <a:bodyPr/>
            <a:lstStyle/>
            <a:p>
              <a:endParaRPr lang="en-GB" b="1"/>
            </a:p>
          </p:txBody>
        </p:sp>
        <p:sp>
          <p:nvSpPr>
            <p:cNvPr id="18482" name="Freeform 40"/>
            <p:cNvSpPr>
              <a:spLocks/>
            </p:cNvSpPr>
            <p:nvPr/>
          </p:nvSpPr>
          <p:spPr bwMode="auto">
            <a:xfrm>
              <a:off x="2938" y="2146"/>
              <a:ext cx="531" cy="64"/>
            </a:xfrm>
            <a:custGeom>
              <a:avLst/>
              <a:gdLst>
                <a:gd name="T0" fmla="*/ 450 w 531"/>
                <a:gd name="T1" fmla="*/ 1 h 64"/>
                <a:gd name="T2" fmla="*/ 449 w 531"/>
                <a:gd name="T3" fmla="*/ 1 h 64"/>
                <a:gd name="T4" fmla="*/ 443 w 531"/>
                <a:gd name="T5" fmla="*/ 1 h 64"/>
                <a:gd name="T6" fmla="*/ 433 w 531"/>
                <a:gd name="T7" fmla="*/ 0 h 64"/>
                <a:gd name="T8" fmla="*/ 421 w 531"/>
                <a:gd name="T9" fmla="*/ 1 h 64"/>
                <a:gd name="T10" fmla="*/ 405 w 531"/>
                <a:gd name="T11" fmla="*/ 1 h 64"/>
                <a:gd name="T12" fmla="*/ 384 w 531"/>
                <a:gd name="T13" fmla="*/ 3 h 64"/>
                <a:gd name="T14" fmla="*/ 360 w 531"/>
                <a:gd name="T15" fmla="*/ 2 h 64"/>
                <a:gd name="T16" fmla="*/ 333 w 531"/>
                <a:gd name="T17" fmla="*/ 5 h 64"/>
                <a:gd name="T18" fmla="*/ 302 w 531"/>
                <a:gd name="T19" fmla="*/ 8 h 64"/>
                <a:gd name="T20" fmla="*/ 269 w 531"/>
                <a:gd name="T21" fmla="*/ 12 h 64"/>
                <a:gd name="T22" fmla="*/ 233 w 531"/>
                <a:gd name="T23" fmla="*/ 17 h 64"/>
                <a:gd name="T24" fmla="*/ 193 w 531"/>
                <a:gd name="T25" fmla="*/ 22 h 64"/>
                <a:gd name="T26" fmla="*/ 150 w 531"/>
                <a:gd name="T27" fmla="*/ 30 h 64"/>
                <a:gd name="T28" fmla="*/ 103 w 531"/>
                <a:gd name="T29" fmla="*/ 38 h 64"/>
                <a:gd name="T30" fmla="*/ 53 w 531"/>
                <a:gd name="T31" fmla="*/ 49 h 64"/>
                <a:gd name="T32" fmla="*/ 0 w 531"/>
                <a:gd name="T33" fmla="*/ 62 h 64"/>
                <a:gd name="T34" fmla="*/ 4 w 531"/>
                <a:gd name="T35" fmla="*/ 63 h 64"/>
                <a:gd name="T36" fmla="*/ 10 w 531"/>
                <a:gd name="T37" fmla="*/ 63 h 64"/>
                <a:gd name="T38" fmla="*/ 21 w 531"/>
                <a:gd name="T39" fmla="*/ 62 h 64"/>
                <a:gd name="T40" fmla="*/ 36 w 531"/>
                <a:gd name="T41" fmla="*/ 62 h 64"/>
                <a:gd name="T42" fmla="*/ 55 w 531"/>
                <a:gd name="T43" fmla="*/ 61 h 64"/>
                <a:gd name="T44" fmla="*/ 77 w 531"/>
                <a:gd name="T45" fmla="*/ 61 h 64"/>
                <a:gd name="T46" fmla="*/ 103 w 531"/>
                <a:gd name="T47" fmla="*/ 60 h 64"/>
                <a:gd name="T48" fmla="*/ 131 w 531"/>
                <a:gd name="T49" fmla="*/ 60 h 64"/>
                <a:gd name="T50" fmla="*/ 163 w 531"/>
                <a:gd name="T51" fmla="*/ 60 h 64"/>
                <a:gd name="T52" fmla="*/ 197 w 531"/>
                <a:gd name="T53" fmla="*/ 58 h 64"/>
                <a:gd name="T54" fmla="*/ 235 w 531"/>
                <a:gd name="T55" fmla="*/ 59 h 64"/>
                <a:gd name="T56" fmla="*/ 274 w 531"/>
                <a:gd name="T57" fmla="*/ 58 h 64"/>
                <a:gd name="T58" fmla="*/ 316 w 531"/>
                <a:gd name="T59" fmla="*/ 60 h 64"/>
                <a:gd name="T60" fmla="*/ 358 w 531"/>
                <a:gd name="T61" fmla="*/ 60 h 64"/>
                <a:gd name="T62" fmla="*/ 403 w 531"/>
                <a:gd name="T63" fmla="*/ 62 h 64"/>
                <a:gd name="T64" fmla="*/ 450 w 531"/>
                <a:gd name="T65" fmla="*/ 63 h 64"/>
                <a:gd name="T66" fmla="*/ 471 w 531"/>
                <a:gd name="T67" fmla="*/ 62 h 64"/>
                <a:gd name="T68" fmla="*/ 497 w 531"/>
                <a:gd name="T69" fmla="*/ 58 h 64"/>
                <a:gd name="T70" fmla="*/ 521 w 531"/>
                <a:gd name="T71" fmla="*/ 51 h 64"/>
                <a:gd name="T72" fmla="*/ 528 w 531"/>
                <a:gd name="T73" fmla="*/ 36 h 64"/>
                <a:gd name="T74" fmla="*/ 529 w 531"/>
                <a:gd name="T75" fmla="*/ 29 h 64"/>
                <a:gd name="T76" fmla="*/ 514 w 531"/>
                <a:gd name="T77" fmla="*/ 17 h 64"/>
                <a:gd name="T78" fmla="*/ 488 w 531"/>
                <a:gd name="T79" fmla="*/ 6 h 64"/>
                <a:gd name="T80" fmla="*/ 450 w 531"/>
                <a:gd name="T81" fmla="*/ 1 h 6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31"/>
                <a:gd name="T124" fmla="*/ 0 h 64"/>
                <a:gd name="T125" fmla="*/ 531 w 531"/>
                <a:gd name="T126" fmla="*/ 64 h 6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31" h="64">
                  <a:moveTo>
                    <a:pt x="450" y="1"/>
                  </a:moveTo>
                  <a:lnTo>
                    <a:pt x="450" y="1"/>
                  </a:lnTo>
                  <a:lnTo>
                    <a:pt x="449" y="0"/>
                  </a:lnTo>
                  <a:lnTo>
                    <a:pt x="449" y="1"/>
                  </a:lnTo>
                  <a:lnTo>
                    <a:pt x="447" y="1"/>
                  </a:lnTo>
                  <a:lnTo>
                    <a:pt x="443" y="1"/>
                  </a:lnTo>
                  <a:lnTo>
                    <a:pt x="439" y="2"/>
                  </a:lnTo>
                  <a:lnTo>
                    <a:pt x="433" y="0"/>
                  </a:lnTo>
                  <a:lnTo>
                    <a:pt x="428" y="0"/>
                  </a:lnTo>
                  <a:lnTo>
                    <a:pt x="421" y="1"/>
                  </a:lnTo>
                  <a:lnTo>
                    <a:pt x="414" y="2"/>
                  </a:lnTo>
                  <a:lnTo>
                    <a:pt x="405" y="1"/>
                  </a:lnTo>
                  <a:lnTo>
                    <a:pt x="395" y="1"/>
                  </a:lnTo>
                  <a:lnTo>
                    <a:pt x="384" y="3"/>
                  </a:lnTo>
                  <a:lnTo>
                    <a:pt x="373" y="2"/>
                  </a:lnTo>
                  <a:lnTo>
                    <a:pt x="360" y="2"/>
                  </a:lnTo>
                  <a:lnTo>
                    <a:pt x="347" y="5"/>
                  </a:lnTo>
                  <a:lnTo>
                    <a:pt x="333" y="5"/>
                  </a:lnTo>
                  <a:lnTo>
                    <a:pt x="319" y="7"/>
                  </a:lnTo>
                  <a:lnTo>
                    <a:pt x="302" y="8"/>
                  </a:lnTo>
                  <a:lnTo>
                    <a:pt x="287" y="9"/>
                  </a:lnTo>
                  <a:lnTo>
                    <a:pt x="269" y="12"/>
                  </a:lnTo>
                  <a:lnTo>
                    <a:pt x="251" y="13"/>
                  </a:lnTo>
                  <a:lnTo>
                    <a:pt x="233" y="17"/>
                  </a:lnTo>
                  <a:lnTo>
                    <a:pt x="213" y="20"/>
                  </a:lnTo>
                  <a:lnTo>
                    <a:pt x="193" y="22"/>
                  </a:lnTo>
                  <a:lnTo>
                    <a:pt x="171" y="27"/>
                  </a:lnTo>
                  <a:lnTo>
                    <a:pt x="150" y="30"/>
                  </a:lnTo>
                  <a:lnTo>
                    <a:pt x="126" y="34"/>
                  </a:lnTo>
                  <a:lnTo>
                    <a:pt x="103" y="38"/>
                  </a:lnTo>
                  <a:lnTo>
                    <a:pt x="79" y="45"/>
                  </a:lnTo>
                  <a:lnTo>
                    <a:pt x="53" y="49"/>
                  </a:lnTo>
                  <a:lnTo>
                    <a:pt x="27" y="56"/>
                  </a:lnTo>
                  <a:lnTo>
                    <a:pt x="0" y="62"/>
                  </a:lnTo>
                  <a:lnTo>
                    <a:pt x="1" y="63"/>
                  </a:lnTo>
                  <a:lnTo>
                    <a:pt x="4" y="63"/>
                  </a:lnTo>
                  <a:lnTo>
                    <a:pt x="6" y="63"/>
                  </a:lnTo>
                  <a:lnTo>
                    <a:pt x="10" y="63"/>
                  </a:lnTo>
                  <a:lnTo>
                    <a:pt x="14" y="62"/>
                  </a:lnTo>
                  <a:lnTo>
                    <a:pt x="21" y="62"/>
                  </a:lnTo>
                  <a:lnTo>
                    <a:pt x="28" y="62"/>
                  </a:lnTo>
                  <a:lnTo>
                    <a:pt x="36" y="62"/>
                  </a:lnTo>
                  <a:lnTo>
                    <a:pt x="45" y="62"/>
                  </a:lnTo>
                  <a:lnTo>
                    <a:pt x="55" y="61"/>
                  </a:lnTo>
                  <a:lnTo>
                    <a:pt x="66" y="62"/>
                  </a:lnTo>
                  <a:lnTo>
                    <a:pt x="77" y="61"/>
                  </a:lnTo>
                  <a:lnTo>
                    <a:pt x="89" y="61"/>
                  </a:lnTo>
                  <a:lnTo>
                    <a:pt x="103" y="60"/>
                  </a:lnTo>
                  <a:lnTo>
                    <a:pt x="116" y="60"/>
                  </a:lnTo>
                  <a:lnTo>
                    <a:pt x="131" y="60"/>
                  </a:lnTo>
                  <a:lnTo>
                    <a:pt x="147" y="60"/>
                  </a:lnTo>
                  <a:lnTo>
                    <a:pt x="163" y="60"/>
                  </a:lnTo>
                  <a:lnTo>
                    <a:pt x="179" y="59"/>
                  </a:lnTo>
                  <a:lnTo>
                    <a:pt x="197" y="58"/>
                  </a:lnTo>
                  <a:lnTo>
                    <a:pt x="215" y="59"/>
                  </a:lnTo>
                  <a:lnTo>
                    <a:pt x="235" y="59"/>
                  </a:lnTo>
                  <a:lnTo>
                    <a:pt x="254" y="59"/>
                  </a:lnTo>
                  <a:lnTo>
                    <a:pt x="274" y="58"/>
                  </a:lnTo>
                  <a:lnTo>
                    <a:pt x="294" y="60"/>
                  </a:lnTo>
                  <a:lnTo>
                    <a:pt x="316" y="60"/>
                  </a:lnTo>
                  <a:lnTo>
                    <a:pt x="336" y="60"/>
                  </a:lnTo>
                  <a:lnTo>
                    <a:pt x="358" y="60"/>
                  </a:lnTo>
                  <a:lnTo>
                    <a:pt x="382" y="60"/>
                  </a:lnTo>
                  <a:lnTo>
                    <a:pt x="403" y="62"/>
                  </a:lnTo>
                  <a:lnTo>
                    <a:pt x="427" y="61"/>
                  </a:lnTo>
                  <a:lnTo>
                    <a:pt x="450" y="63"/>
                  </a:lnTo>
                  <a:lnTo>
                    <a:pt x="459" y="62"/>
                  </a:lnTo>
                  <a:lnTo>
                    <a:pt x="471" y="62"/>
                  </a:lnTo>
                  <a:lnTo>
                    <a:pt x="484" y="61"/>
                  </a:lnTo>
                  <a:lnTo>
                    <a:pt x="497" y="58"/>
                  </a:lnTo>
                  <a:lnTo>
                    <a:pt x="511" y="55"/>
                  </a:lnTo>
                  <a:lnTo>
                    <a:pt x="521" y="51"/>
                  </a:lnTo>
                  <a:lnTo>
                    <a:pt x="527" y="45"/>
                  </a:lnTo>
                  <a:lnTo>
                    <a:pt x="528" y="36"/>
                  </a:lnTo>
                  <a:lnTo>
                    <a:pt x="530" y="33"/>
                  </a:lnTo>
                  <a:lnTo>
                    <a:pt x="529" y="29"/>
                  </a:lnTo>
                  <a:lnTo>
                    <a:pt x="525" y="24"/>
                  </a:lnTo>
                  <a:lnTo>
                    <a:pt x="514" y="17"/>
                  </a:lnTo>
                  <a:lnTo>
                    <a:pt x="503" y="12"/>
                  </a:lnTo>
                  <a:lnTo>
                    <a:pt x="488" y="6"/>
                  </a:lnTo>
                  <a:lnTo>
                    <a:pt x="470" y="3"/>
                  </a:lnTo>
                  <a:lnTo>
                    <a:pt x="450" y="1"/>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83" name="Freeform 41"/>
            <p:cNvSpPr>
              <a:spLocks/>
            </p:cNvSpPr>
            <p:nvPr/>
          </p:nvSpPr>
          <p:spPr bwMode="auto">
            <a:xfrm>
              <a:off x="1621" y="1980"/>
              <a:ext cx="317" cy="34"/>
            </a:xfrm>
            <a:custGeom>
              <a:avLst/>
              <a:gdLst>
                <a:gd name="T0" fmla="*/ 268 w 317"/>
                <a:gd name="T1" fmla="*/ 4 h 34"/>
                <a:gd name="T2" fmla="*/ 265 w 317"/>
                <a:gd name="T3" fmla="*/ 5 h 34"/>
                <a:gd name="T4" fmla="*/ 262 w 317"/>
                <a:gd name="T5" fmla="*/ 2 h 34"/>
                <a:gd name="T6" fmla="*/ 257 w 317"/>
                <a:gd name="T7" fmla="*/ 0 h 34"/>
                <a:gd name="T8" fmla="*/ 249 w 317"/>
                <a:gd name="T9" fmla="*/ 1 h 34"/>
                <a:gd name="T10" fmla="*/ 240 w 317"/>
                <a:gd name="T11" fmla="*/ 1 h 34"/>
                <a:gd name="T12" fmla="*/ 228 w 317"/>
                <a:gd name="T13" fmla="*/ 1 h 34"/>
                <a:gd name="T14" fmla="*/ 213 w 317"/>
                <a:gd name="T15" fmla="*/ 1 h 34"/>
                <a:gd name="T16" fmla="*/ 197 w 317"/>
                <a:gd name="T17" fmla="*/ 0 h 34"/>
                <a:gd name="T18" fmla="*/ 179 w 317"/>
                <a:gd name="T19" fmla="*/ 2 h 34"/>
                <a:gd name="T20" fmla="*/ 157 w 317"/>
                <a:gd name="T21" fmla="*/ 2 h 34"/>
                <a:gd name="T22" fmla="*/ 136 w 317"/>
                <a:gd name="T23" fmla="*/ 4 h 34"/>
                <a:gd name="T24" fmla="*/ 112 w 317"/>
                <a:gd name="T25" fmla="*/ 6 h 34"/>
                <a:gd name="T26" fmla="*/ 86 w 317"/>
                <a:gd name="T27" fmla="*/ 7 h 34"/>
                <a:gd name="T28" fmla="*/ 59 w 317"/>
                <a:gd name="T29" fmla="*/ 11 h 34"/>
                <a:gd name="T30" fmla="*/ 30 w 317"/>
                <a:gd name="T31" fmla="*/ 16 h 34"/>
                <a:gd name="T32" fmla="*/ 0 w 317"/>
                <a:gd name="T33" fmla="*/ 21 h 34"/>
                <a:gd name="T34" fmla="*/ 1 w 317"/>
                <a:gd name="T35" fmla="*/ 22 h 34"/>
                <a:gd name="T36" fmla="*/ 4 w 317"/>
                <a:gd name="T37" fmla="*/ 22 h 34"/>
                <a:gd name="T38" fmla="*/ 11 w 317"/>
                <a:gd name="T39" fmla="*/ 25 h 34"/>
                <a:gd name="T40" fmla="*/ 20 w 317"/>
                <a:gd name="T41" fmla="*/ 25 h 34"/>
                <a:gd name="T42" fmla="*/ 31 w 317"/>
                <a:gd name="T43" fmla="*/ 25 h 34"/>
                <a:gd name="T44" fmla="*/ 43 w 317"/>
                <a:gd name="T45" fmla="*/ 27 h 34"/>
                <a:gd name="T46" fmla="*/ 59 w 317"/>
                <a:gd name="T47" fmla="*/ 28 h 34"/>
                <a:gd name="T48" fmla="*/ 76 w 317"/>
                <a:gd name="T49" fmla="*/ 29 h 34"/>
                <a:gd name="T50" fmla="*/ 95 w 317"/>
                <a:gd name="T51" fmla="*/ 30 h 34"/>
                <a:gd name="T52" fmla="*/ 116 w 317"/>
                <a:gd name="T53" fmla="*/ 31 h 34"/>
                <a:gd name="T54" fmla="*/ 137 w 317"/>
                <a:gd name="T55" fmla="*/ 32 h 34"/>
                <a:gd name="T56" fmla="*/ 161 w 317"/>
                <a:gd name="T57" fmla="*/ 32 h 34"/>
                <a:gd name="T58" fmla="*/ 185 w 317"/>
                <a:gd name="T59" fmla="*/ 33 h 34"/>
                <a:gd name="T60" fmla="*/ 212 w 317"/>
                <a:gd name="T61" fmla="*/ 33 h 34"/>
                <a:gd name="T62" fmla="*/ 239 w 317"/>
                <a:gd name="T63" fmla="*/ 32 h 34"/>
                <a:gd name="T64" fmla="*/ 268 w 317"/>
                <a:gd name="T65" fmla="*/ 31 h 34"/>
                <a:gd name="T66" fmla="*/ 273 w 317"/>
                <a:gd name="T67" fmla="*/ 31 h 34"/>
                <a:gd name="T68" fmla="*/ 280 w 317"/>
                <a:gd name="T69" fmla="*/ 31 h 34"/>
                <a:gd name="T70" fmla="*/ 287 w 317"/>
                <a:gd name="T71" fmla="*/ 31 h 34"/>
                <a:gd name="T72" fmla="*/ 296 w 317"/>
                <a:gd name="T73" fmla="*/ 29 h 34"/>
                <a:gd name="T74" fmla="*/ 303 w 317"/>
                <a:gd name="T75" fmla="*/ 27 h 34"/>
                <a:gd name="T76" fmla="*/ 310 w 317"/>
                <a:gd name="T77" fmla="*/ 24 h 34"/>
                <a:gd name="T78" fmla="*/ 313 w 317"/>
                <a:gd name="T79" fmla="*/ 22 h 34"/>
                <a:gd name="T80" fmla="*/ 314 w 317"/>
                <a:gd name="T81" fmla="*/ 17 h 34"/>
                <a:gd name="T82" fmla="*/ 316 w 317"/>
                <a:gd name="T83" fmla="*/ 15 h 34"/>
                <a:gd name="T84" fmla="*/ 314 w 317"/>
                <a:gd name="T85" fmla="*/ 12 h 34"/>
                <a:gd name="T86" fmla="*/ 311 w 317"/>
                <a:gd name="T87" fmla="*/ 11 h 34"/>
                <a:gd name="T88" fmla="*/ 306 w 317"/>
                <a:gd name="T89" fmla="*/ 9 h 34"/>
                <a:gd name="T90" fmla="*/ 298 w 317"/>
                <a:gd name="T91" fmla="*/ 7 h 34"/>
                <a:gd name="T92" fmla="*/ 290 w 317"/>
                <a:gd name="T93" fmla="*/ 6 h 34"/>
                <a:gd name="T94" fmla="*/ 279 w 317"/>
                <a:gd name="T95" fmla="*/ 5 h 34"/>
                <a:gd name="T96" fmla="*/ 268 w 317"/>
                <a:gd name="T97" fmla="*/ 4 h 3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17"/>
                <a:gd name="T148" fmla="*/ 0 h 34"/>
                <a:gd name="T149" fmla="*/ 317 w 317"/>
                <a:gd name="T150" fmla="*/ 34 h 3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17" h="34">
                  <a:moveTo>
                    <a:pt x="268" y="4"/>
                  </a:moveTo>
                  <a:lnTo>
                    <a:pt x="265" y="5"/>
                  </a:lnTo>
                  <a:lnTo>
                    <a:pt x="262" y="2"/>
                  </a:lnTo>
                  <a:lnTo>
                    <a:pt x="257" y="0"/>
                  </a:lnTo>
                  <a:lnTo>
                    <a:pt x="249" y="1"/>
                  </a:lnTo>
                  <a:lnTo>
                    <a:pt x="240" y="1"/>
                  </a:lnTo>
                  <a:lnTo>
                    <a:pt x="228" y="1"/>
                  </a:lnTo>
                  <a:lnTo>
                    <a:pt x="213" y="1"/>
                  </a:lnTo>
                  <a:lnTo>
                    <a:pt x="197" y="0"/>
                  </a:lnTo>
                  <a:lnTo>
                    <a:pt x="179" y="2"/>
                  </a:lnTo>
                  <a:lnTo>
                    <a:pt x="157" y="2"/>
                  </a:lnTo>
                  <a:lnTo>
                    <a:pt x="136" y="4"/>
                  </a:lnTo>
                  <a:lnTo>
                    <a:pt x="112" y="6"/>
                  </a:lnTo>
                  <a:lnTo>
                    <a:pt x="86" y="7"/>
                  </a:lnTo>
                  <a:lnTo>
                    <a:pt x="59" y="11"/>
                  </a:lnTo>
                  <a:lnTo>
                    <a:pt x="30" y="16"/>
                  </a:lnTo>
                  <a:lnTo>
                    <a:pt x="0" y="21"/>
                  </a:lnTo>
                  <a:lnTo>
                    <a:pt x="1" y="22"/>
                  </a:lnTo>
                  <a:lnTo>
                    <a:pt x="4" y="22"/>
                  </a:lnTo>
                  <a:lnTo>
                    <a:pt x="11" y="25"/>
                  </a:lnTo>
                  <a:lnTo>
                    <a:pt x="20" y="25"/>
                  </a:lnTo>
                  <a:lnTo>
                    <a:pt x="31" y="25"/>
                  </a:lnTo>
                  <a:lnTo>
                    <a:pt x="43" y="27"/>
                  </a:lnTo>
                  <a:lnTo>
                    <a:pt x="59" y="28"/>
                  </a:lnTo>
                  <a:lnTo>
                    <a:pt x="76" y="29"/>
                  </a:lnTo>
                  <a:lnTo>
                    <a:pt x="95" y="30"/>
                  </a:lnTo>
                  <a:lnTo>
                    <a:pt x="116" y="31"/>
                  </a:lnTo>
                  <a:lnTo>
                    <a:pt x="137" y="32"/>
                  </a:lnTo>
                  <a:lnTo>
                    <a:pt x="161" y="32"/>
                  </a:lnTo>
                  <a:lnTo>
                    <a:pt x="185" y="33"/>
                  </a:lnTo>
                  <a:lnTo>
                    <a:pt x="212" y="33"/>
                  </a:lnTo>
                  <a:lnTo>
                    <a:pt x="239" y="32"/>
                  </a:lnTo>
                  <a:lnTo>
                    <a:pt x="268" y="31"/>
                  </a:lnTo>
                  <a:lnTo>
                    <a:pt x="273" y="31"/>
                  </a:lnTo>
                  <a:lnTo>
                    <a:pt x="280" y="31"/>
                  </a:lnTo>
                  <a:lnTo>
                    <a:pt x="287" y="31"/>
                  </a:lnTo>
                  <a:lnTo>
                    <a:pt x="296" y="29"/>
                  </a:lnTo>
                  <a:lnTo>
                    <a:pt x="303" y="27"/>
                  </a:lnTo>
                  <a:lnTo>
                    <a:pt x="310" y="24"/>
                  </a:lnTo>
                  <a:lnTo>
                    <a:pt x="313" y="22"/>
                  </a:lnTo>
                  <a:lnTo>
                    <a:pt x="314" y="17"/>
                  </a:lnTo>
                  <a:lnTo>
                    <a:pt x="316" y="15"/>
                  </a:lnTo>
                  <a:lnTo>
                    <a:pt x="314" y="12"/>
                  </a:lnTo>
                  <a:lnTo>
                    <a:pt x="311" y="11"/>
                  </a:lnTo>
                  <a:lnTo>
                    <a:pt x="306" y="9"/>
                  </a:lnTo>
                  <a:lnTo>
                    <a:pt x="298" y="7"/>
                  </a:lnTo>
                  <a:lnTo>
                    <a:pt x="290" y="6"/>
                  </a:lnTo>
                  <a:lnTo>
                    <a:pt x="279" y="5"/>
                  </a:lnTo>
                  <a:lnTo>
                    <a:pt x="268" y="4"/>
                  </a:lnTo>
                </a:path>
              </a:pathLst>
            </a:custGeom>
            <a:solidFill>
              <a:srgbClr val="FF0000"/>
            </a:solidFill>
            <a:ln w="12700" cap="rnd" cmpd="sng">
              <a:noFill/>
              <a:prstDash val="solid"/>
              <a:round/>
              <a:headEnd type="none" w="med" len="med"/>
              <a:tailEnd type="none" w="med" len="med"/>
            </a:ln>
          </p:spPr>
          <p:txBody>
            <a:bodyPr/>
            <a:lstStyle/>
            <a:p>
              <a:endParaRPr lang="en-GB" b="1"/>
            </a:p>
          </p:txBody>
        </p:sp>
        <p:sp>
          <p:nvSpPr>
            <p:cNvPr id="18484" name="Freeform 42"/>
            <p:cNvSpPr>
              <a:spLocks/>
            </p:cNvSpPr>
            <p:nvPr/>
          </p:nvSpPr>
          <p:spPr bwMode="auto">
            <a:xfrm>
              <a:off x="1618" y="1983"/>
              <a:ext cx="326" cy="35"/>
            </a:xfrm>
            <a:custGeom>
              <a:avLst/>
              <a:gdLst>
                <a:gd name="T0" fmla="*/ 275 w 326"/>
                <a:gd name="T1" fmla="*/ 3 h 35"/>
                <a:gd name="T2" fmla="*/ 275 w 326"/>
                <a:gd name="T3" fmla="*/ 3 h 35"/>
                <a:gd name="T4" fmla="*/ 273 w 326"/>
                <a:gd name="T5" fmla="*/ 3 h 35"/>
                <a:gd name="T6" fmla="*/ 269 w 326"/>
                <a:gd name="T7" fmla="*/ 2 h 35"/>
                <a:gd name="T8" fmla="*/ 264 w 326"/>
                <a:gd name="T9" fmla="*/ 0 h 35"/>
                <a:gd name="T10" fmla="*/ 256 w 326"/>
                <a:gd name="T11" fmla="*/ 1 h 35"/>
                <a:gd name="T12" fmla="*/ 246 w 326"/>
                <a:gd name="T13" fmla="*/ 0 h 35"/>
                <a:gd name="T14" fmla="*/ 233 w 326"/>
                <a:gd name="T15" fmla="*/ 1 h 35"/>
                <a:gd name="T16" fmla="*/ 219 w 326"/>
                <a:gd name="T17" fmla="*/ 0 h 35"/>
                <a:gd name="T18" fmla="*/ 202 w 326"/>
                <a:gd name="T19" fmla="*/ 1 h 35"/>
                <a:gd name="T20" fmla="*/ 184 w 326"/>
                <a:gd name="T21" fmla="*/ 2 h 35"/>
                <a:gd name="T22" fmla="*/ 163 w 326"/>
                <a:gd name="T23" fmla="*/ 2 h 35"/>
                <a:gd name="T24" fmla="*/ 140 w 326"/>
                <a:gd name="T25" fmla="*/ 4 h 35"/>
                <a:gd name="T26" fmla="*/ 116 w 326"/>
                <a:gd name="T27" fmla="*/ 7 h 35"/>
                <a:gd name="T28" fmla="*/ 90 w 326"/>
                <a:gd name="T29" fmla="*/ 9 h 35"/>
                <a:gd name="T30" fmla="*/ 61 w 326"/>
                <a:gd name="T31" fmla="*/ 14 h 35"/>
                <a:gd name="T32" fmla="*/ 32 w 326"/>
                <a:gd name="T33" fmla="*/ 18 h 35"/>
                <a:gd name="T34" fmla="*/ 0 w 326"/>
                <a:gd name="T35" fmla="*/ 24 h 35"/>
                <a:gd name="T36" fmla="*/ 1 w 326"/>
                <a:gd name="T37" fmla="*/ 25 h 35"/>
                <a:gd name="T38" fmla="*/ 4 w 326"/>
                <a:gd name="T39" fmla="*/ 24 h 35"/>
                <a:gd name="T40" fmla="*/ 12 w 326"/>
                <a:gd name="T41" fmla="*/ 27 h 35"/>
                <a:gd name="T42" fmla="*/ 21 w 326"/>
                <a:gd name="T43" fmla="*/ 27 h 35"/>
                <a:gd name="T44" fmla="*/ 33 w 326"/>
                <a:gd name="T45" fmla="*/ 28 h 35"/>
                <a:gd name="T46" fmla="*/ 45 w 326"/>
                <a:gd name="T47" fmla="*/ 29 h 35"/>
                <a:gd name="T48" fmla="*/ 61 w 326"/>
                <a:gd name="T49" fmla="*/ 30 h 35"/>
                <a:gd name="T50" fmla="*/ 79 w 326"/>
                <a:gd name="T51" fmla="*/ 31 h 35"/>
                <a:gd name="T52" fmla="*/ 98 w 326"/>
                <a:gd name="T53" fmla="*/ 33 h 35"/>
                <a:gd name="T54" fmla="*/ 120 w 326"/>
                <a:gd name="T55" fmla="*/ 31 h 35"/>
                <a:gd name="T56" fmla="*/ 141 w 326"/>
                <a:gd name="T57" fmla="*/ 34 h 35"/>
                <a:gd name="T58" fmla="*/ 165 w 326"/>
                <a:gd name="T59" fmla="*/ 33 h 35"/>
                <a:gd name="T60" fmla="*/ 191 w 326"/>
                <a:gd name="T61" fmla="*/ 34 h 35"/>
                <a:gd name="T62" fmla="*/ 218 w 326"/>
                <a:gd name="T63" fmla="*/ 34 h 35"/>
                <a:gd name="T64" fmla="*/ 246 w 326"/>
                <a:gd name="T65" fmla="*/ 32 h 35"/>
                <a:gd name="T66" fmla="*/ 274 w 326"/>
                <a:gd name="T67" fmla="*/ 31 h 35"/>
                <a:gd name="T68" fmla="*/ 279 w 326"/>
                <a:gd name="T69" fmla="*/ 32 h 35"/>
                <a:gd name="T70" fmla="*/ 285 w 326"/>
                <a:gd name="T71" fmla="*/ 31 h 35"/>
                <a:gd name="T72" fmla="*/ 296 w 326"/>
                <a:gd name="T73" fmla="*/ 31 h 35"/>
                <a:gd name="T74" fmla="*/ 304 w 326"/>
                <a:gd name="T75" fmla="*/ 29 h 35"/>
                <a:gd name="T76" fmla="*/ 312 w 326"/>
                <a:gd name="T77" fmla="*/ 27 h 35"/>
                <a:gd name="T78" fmla="*/ 318 w 326"/>
                <a:gd name="T79" fmla="*/ 24 h 35"/>
                <a:gd name="T80" fmla="*/ 322 w 326"/>
                <a:gd name="T81" fmla="*/ 21 h 35"/>
                <a:gd name="T82" fmla="*/ 323 w 326"/>
                <a:gd name="T83" fmla="*/ 16 h 35"/>
                <a:gd name="T84" fmla="*/ 325 w 326"/>
                <a:gd name="T85" fmla="*/ 15 h 35"/>
                <a:gd name="T86" fmla="*/ 323 w 326"/>
                <a:gd name="T87" fmla="*/ 11 h 35"/>
                <a:gd name="T88" fmla="*/ 320 w 326"/>
                <a:gd name="T89" fmla="*/ 10 h 35"/>
                <a:gd name="T90" fmla="*/ 314 w 326"/>
                <a:gd name="T91" fmla="*/ 8 h 35"/>
                <a:gd name="T92" fmla="*/ 307 w 326"/>
                <a:gd name="T93" fmla="*/ 7 h 35"/>
                <a:gd name="T94" fmla="*/ 297 w 326"/>
                <a:gd name="T95" fmla="*/ 5 h 35"/>
                <a:gd name="T96" fmla="*/ 287 w 326"/>
                <a:gd name="T97" fmla="*/ 4 h 35"/>
                <a:gd name="T98" fmla="*/ 275 w 326"/>
                <a:gd name="T99" fmla="*/ 3 h 3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26"/>
                <a:gd name="T151" fmla="*/ 0 h 35"/>
                <a:gd name="T152" fmla="*/ 326 w 326"/>
                <a:gd name="T153" fmla="*/ 35 h 3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26" h="35">
                  <a:moveTo>
                    <a:pt x="275" y="3"/>
                  </a:moveTo>
                  <a:lnTo>
                    <a:pt x="275" y="3"/>
                  </a:lnTo>
                  <a:lnTo>
                    <a:pt x="273" y="3"/>
                  </a:lnTo>
                  <a:lnTo>
                    <a:pt x="269" y="2"/>
                  </a:lnTo>
                  <a:lnTo>
                    <a:pt x="264" y="0"/>
                  </a:lnTo>
                  <a:lnTo>
                    <a:pt x="256" y="1"/>
                  </a:lnTo>
                  <a:lnTo>
                    <a:pt x="246" y="0"/>
                  </a:lnTo>
                  <a:lnTo>
                    <a:pt x="233" y="1"/>
                  </a:lnTo>
                  <a:lnTo>
                    <a:pt x="219" y="0"/>
                  </a:lnTo>
                  <a:lnTo>
                    <a:pt x="202" y="1"/>
                  </a:lnTo>
                  <a:lnTo>
                    <a:pt x="184" y="2"/>
                  </a:lnTo>
                  <a:lnTo>
                    <a:pt x="163" y="2"/>
                  </a:lnTo>
                  <a:lnTo>
                    <a:pt x="140" y="4"/>
                  </a:lnTo>
                  <a:lnTo>
                    <a:pt x="116" y="7"/>
                  </a:lnTo>
                  <a:lnTo>
                    <a:pt x="90" y="9"/>
                  </a:lnTo>
                  <a:lnTo>
                    <a:pt x="61" y="14"/>
                  </a:lnTo>
                  <a:lnTo>
                    <a:pt x="32" y="18"/>
                  </a:lnTo>
                  <a:lnTo>
                    <a:pt x="0" y="24"/>
                  </a:lnTo>
                  <a:lnTo>
                    <a:pt x="1" y="25"/>
                  </a:lnTo>
                  <a:lnTo>
                    <a:pt x="4" y="24"/>
                  </a:lnTo>
                  <a:lnTo>
                    <a:pt x="12" y="27"/>
                  </a:lnTo>
                  <a:lnTo>
                    <a:pt x="21" y="27"/>
                  </a:lnTo>
                  <a:lnTo>
                    <a:pt x="33" y="28"/>
                  </a:lnTo>
                  <a:lnTo>
                    <a:pt x="45" y="29"/>
                  </a:lnTo>
                  <a:lnTo>
                    <a:pt x="61" y="30"/>
                  </a:lnTo>
                  <a:lnTo>
                    <a:pt x="79" y="31"/>
                  </a:lnTo>
                  <a:lnTo>
                    <a:pt x="98" y="33"/>
                  </a:lnTo>
                  <a:lnTo>
                    <a:pt x="120" y="31"/>
                  </a:lnTo>
                  <a:lnTo>
                    <a:pt x="141" y="34"/>
                  </a:lnTo>
                  <a:lnTo>
                    <a:pt x="165" y="33"/>
                  </a:lnTo>
                  <a:lnTo>
                    <a:pt x="191" y="34"/>
                  </a:lnTo>
                  <a:lnTo>
                    <a:pt x="218" y="34"/>
                  </a:lnTo>
                  <a:lnTo>
                    <a:pt x="246" y="32"/>
                  </a:lnTo>
                  <a:lnTo>
                    <a:pt x="274" y="31"/>
                  </a:lnTo>
                  <a:lnTo>
                    <a:pt x="279" y="32"/>
                  </a:lnTo>
                  <a:lnTo>
                    <a:pt x="285" y="31"/>
                  </a:lnTo>
                  <a:lnTo>
                    <a:pt x="296" y="31"/>
                  </a:lnTo>
                  <a:lnTo>
                    <a:pt x="304" y="29"/>
                  </a:lnTo>
                  <a:lnTo>
                    <a:pt x="312" y="27"/>
                  </a:lnTo>
                  <a:lnTo>
                    <a:pt x="318" y="24"/>
                  </a:lnTo>
                  <a:lnTo>
                    <a:pt x="322" y="21"/>
                  </a:lnTo>
                  <a:lnTo>
                    <a:pt x="323" y="16"/>
                  </a:lnTo>
                  <a:lnTo>
                    <a:pt x="325" y="15"/>
                  </a:lnTo>
                  <a:lnTo>
                    <a:pt x="323" y="11"/>
                  </a:lnTo>
                  <a:lnTo>
                    <a:pt x="320" y="10"/>
                  </a:lnTo>
                  <a:lnTo>
                    <a:pt x="314" y="8"/>
                  </a:lnTo>
                  <a:lnTo>
                    <a:pt x="307" y="7"/>
                  </a:lnTo>
                  <a:lnTo>
                    <a:pt x="297" y="5"/>
                  </a:lnTo>
                  <a:lnTo>
                    <a:pt x="287" y="4"/>
                  </a:lnTo>
                  <a:lnTo>
                    <a:pt x="275" y="3"/>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85" name="Freeform 43"/>
            <p:cNvSpPr>
              <a:spLocks/>
            </p:cNvSpPr>
            <p:nvPr/>
          </p:nvSpPr>
          <p:spPr bwMode="auto">
            <a:xfrm>
              <a:off x="3176" y="1760"/>
              <a:ext cx="93" cy="152"/>
            </a:xfrm>
            <a:custGeom>
              <a:avLst/>
              <a:gdLst>
                <a:gd name="T0" fmla="*/ 92 w 93"/>
                <a:gd name="T1" fmla="*/ 151 h 152"/>
                <a:gd name="T2" fmla="*/ 71 w 93"/>
                <a:gd name="T3" fmla="*/ 148 h 152"/>
                <a:gd name="T4" fmla="*/ 0 w 93"/>
                <a:gd name="T5" fmla="*/ 0 h 152"/>
                <a:gd name="T6" fmla="*/ 22 w 93"/>
                <a:gd name="T7" fmla="*/ 3 h 152"/>
                <a:gd name="T8" fmla="*/ 92 w 93"/>
                <a:gd name="T9" fmla="*/ 151 h 152"/>
                <a:gd name="T10" fmla="*/ 0 60000 65536"/>
                <a:gd name="T11" fmla="*/ 0 60000 65536"/>
                <a:gd name="T12" fmla="*/ 0 60000 65536"/>
                <a:gd name="T13" fmla="*/ 0 60000 65536"/>
                <a:gd name="T14" fmla="*/ 0 60000 65536"/>
                <a:gd name="T15" fmla="*/ 0 w 93"/>
                <a:gd name="T16" fmla="*/ 0 h 152"/>
                <a:gd name="T17" fmla="*/ 93 w 93"/>
                <a:gd name="T18" fmla="*/ 152 h 152"/>
              </a:gdLst>
              <a:ahLst/>
              <a:cxnLst>
                <a:cxn ang="T10">
                  <a:pos x="T0" y="T1"/>
                </a:cxn>
                <a:cxn ang="T11">
                  <a:pos x="T2" y="T3"/>
                </a:cxn>
                <a:cxn ang="T12">
                  <a:pos x="T4" y="T5"/>
                </a:cxn>
                <a:cxn ang="T13">
                  <a:pos x="T6" y="T7"/>
                </a:cxn>
                <a:cxn ang="T14">
                  <a:pos x="T8" y="T9"/>
                </a:cxn>
              </a:cxnLst>
              <a:rect l="T15" t="T16" r="T17" b="T18"/>
              <a:pathLst>
                <a:path w="93" h="152">
                  <a:moveTo>
                    <a:pt x="92" y="151"/>
                  </a:moveTo>
                  <a:lnTo>
                    <a:pt x="71" y="148"/>
                  </a:lnTo>
                  <a:lnTo>
                    <a:pt x="0" y="0"/>
                  </a:lnTo>
                  <a:lnTo>
                    <a:pt x="22" y="3"/>
                  </a:lnTo>
                  <a:lnTo>
                    <a:pt x="92" y="151"/>
                  </a:lnTo>
                </a:path>
              </a:pathLst>
            </a:custGeom>
            <a:solidFill>
              <a:srgbClr val="FFFFFF"/>
            </a:solidFill>
            <a:ln w="12700" cap="rnd" cmpd="sng">
              <a:noFill/>
              <a:prstDash val="solid"/>
              <a:round/>
              <a:headEnd type="none" w="med" len="med"/>
              <a:tailEnd type="none" w="med" len="med"/>
            </a:ln>
          </p:spPr>
          <p:txBody>
            <a:bodyPr/>
            <a:lstStyle/>
            <a:p>
              <a:endParaRPr lang="en-GB" b="1"/>
            </a:p>
          </p:txBody>
        </p:sp>
        <p:sp>
          <p:nvSpPr>
            <p:cNvPr id="18486" name="Freeform 44"/>
            <p:cNvSpPr>
              <a:spLocks/>
            </p:cNvSpPr>
            <p:nvPr/>
          </p:nvSpPr>
          <p:spPr bwMode="auto">
            <a:xfrm>
              <a:off x="3176" y="1760"/>
              <a:ext cx="95" cy="159"/>
            </a:xfrm>
            <a:custGeom>
              <a:avLst/>
              <a:gdLst>
                <a:gd name="T0" fmla="*/ 94 w 95"/>
                <a:gd name="T1" fmla="*/ 158 h 159"/>
                <a:gd name="T2" fmla="*/ 73 w 95"/>
                <a:gd name="T3" fmla="*/ 155 h 159"/>
                <a:gd name="T4" fmla="*/ 0 w 95"/>
                <a:gd name="T5" fmla="*/ 0 h 159"/>
                <a:gd name="T6" fmla="*/ 23 w 95"/>
                <a:gd name="T7" fmla="*/ 3 h 159"/>
                <a:gd name="T8" fmla="*/ 94 w 95"/>
                <a:gd name="T9" fmla="*/ 158 h 159"/>
                <a:gd name="T10" fmla="*/ 0 60000 65536"/>
                <a:gd name="T11" fmla="*/ 0 60000 65536"/>
                <a:gd name="T12" fmla="*/ 0 60000 65536"/>
                <a:gd name="T13" fmla="*/ 0 60000 65536"/>
                <a:gd name="T14" fmla="*/ 0 60000 65536"/>
                <a:gd name="T15" fmla="*/ 0 w 95"/>
                <a:gd name="T16" fmla="*/ 0 h 159"/>
                <a:gd name="T17" fmla="*/ 95 w 95"/>
                <a:gd name="T18" fmla="*/ 159 h 159"/>
              </a:gdLst>
              <a:ahLst/>
              <a:cxnLst>
                <a:cxn ang="T10">
                  <a:pos x="T0" y="T1"/>
                </a:cxn>
                <a:cxn ang="T11">
                  <a:pos x="T2" y="T3"/>
                </a:cxn>
                <a:cxn ang="T12">
                  <a:pos x="T4" y="T5"/>
                </a:cxn>
                <a:cxn ang="T13">
                  <a:pos x="T6" y="T7"/>
                </a:cxn>
                <a:cxn ang="T14">
                  <a:pos x="T8" y="T9"/>
                </a:cxn>
              </a:cxnLst>
              <a:rect l="T15" t="T16" r="T17" b="T18"/>
              <a:pathLst>
                <a:path w="95" h="159">
                  <a:moveTo>
                    <a:pt x="94" y="158"/>
                  </a:moveTo>
                  <a:lnTo>
                    <a:pt x="73" y="155"/>
                  </a:lnTo>
                  <a:lnTo>
                    <a:pt x="0" y="0"/>
                  </a:lnTo>
                  <a:lnTo>
                    <a:pt x="23" y="3"/>
                  </a:lnTo>
                  <a:lnTo>
                    <a:pt x="94" y="158"/>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87" name="Freeform 45"/>
            <p:cNvSpPr>
              <a:spLocks/>
            </p:cNvSpPr>
            <p:nvPr/>
          </p:nvSpPr>
          <p:spPr bwMode="auto">
            <a:xfrm>
              <a:off x="3179" y="1759"/>
              <a:ext cx="86" cy="152"/>
            </a:xfrm>
            <a:custGeom>
              <a:avLst/>
              <a:gdLst>
                <a:gd name="T0" fmla="*/ 85 w 86"/>
                <a:gd name="T1" fmla="*/ 151 h 152"/>
                <a:gd name="T2" fmla="*/ 71 w 86"/>
                <a:gd name="T3" fmla="*/ 149 h 152"/>
                <a:gd name="T4" fmla="*/ 0 w 86"/>
                <a:gd name="T5" fmla="*/ 0 h 152"/>
                <a:gd name="T6" fmla="*/ 15 w 86"/>
                <a:gd name="T7" fmla="*/ 3 h 152"/>
                <a:gd name="T8" fmla="*/ 85 w 86"/>
                <a:gd name="T9" fmla="*/ 151 h 152"/>
                <a:gd name="T10" fmla="*/ 0 60000 65536"/>
                <a:gd name="T11" fmla="*/ 0 60000 65536"/>
                <a:gd name="T12" fmla="*/ 0 60000 65536"/>
                <a:gd name="T13" fmla="*/ 0 60000 65536"/>
                <a:gd name="T14" fmla="*/ 0 60000 65536"/>
                <a:gd name="T15" fmla="*/ 0 w 86"/>
                <a:gd name="T16" fmla="*/ 0 h 152"/>
                <a:gd name="T17" fmla="*/ 86 w 86"/>
                <a:gd name="T18" fmla="*/ 152 h 152"/>
              </a:gdLst>
              <a:ahLst/>
              <a:cxnLst>
                <a:cxn ang="T10">
                  <a:pos x="T0" y="T1"/>
                </a:cxn>
                <a:cxn ang="T11">
                  <a:pos x="T2" y="T3"/>
                </a:cxn>
                <a:cxn ang="T12">
                  <a:pos x="T4" y="T5"/>
                </a:cxn>
                <a:cxn ang="T13">
                  <a:pos x="T6" y="T7"/>
                </a:cxn>
                <a:cxn ang="T14">
                  <a:pos x="T8" y="T9"/>
                </a:cxn>
              </a:cxnLst>
              <a:rect l="T15" t="T16" r="T17" b="T18"/>
              <a:pathLst>
                <a:path w="86" h="152">
                  <a:moveTo>
                    <a:pt x="85" y="151"/>
                  </a:moveTo>
                  <a:lnTo>
                    <a:pt x="71" y="149"/>
                  </a:lnTo>
                  <a:lnTo>
                    <a:pt x="0" y="0"/>
                  </a:lnTo>
                  <a:lnTo>
                    <a:pt x="15" y="3"/>
                  </a:lnTo>
                  <a:lnTo>
                    <a:pt x="85" y="151"/>
                  </a:lnTo>
                </a:path>
              </a:pathLst>
            </a:custGeom>
            <a:solidFill>
              <a:srgbClr val="FFFFFF"/>
            </a:solidFill>
            <a:ln w="12700" cap="rnd" cmpd="sng">
              <a:noFill/>
              <a:prstDash val="solid"/>
              <a:round/>
              <a:headEnd type="none" w="med" len="med"/>
              <a:tailEnd type="none" w="med" len="med"/>
            </a:ln>
          </p:spPr>
          <p:txBody>
            <a:bodyPr/>
            <a:lstStyle/>
            <a:p>
              <a:endParaRPr lang="en-GB" b="1"/>
            </a:p>
          </p:txBody>
        </p:sp>
        <p:sp>
          <p:nvSpPr>
            <p:cNvPr id="18488" name="Freeform 46"/>
            <p:cNvSpPr>
              <a:spLocks/>
            </p:cNvSpPr>
            <p:nvPr/>
          </p:nvSpPr>
          <p:spPr bwMode="auto">
            <a:xfrm>
              <a:off x="3179" y="1759"/>
              <a:ext cx="87" cy="160"/>
            </a:xfrm>
            <a:custGeom>
              <a:avLst/>
              <a:gdLst>
                <a:gd name="T0" fmla="*/ 86 w 87"/>
                <a:gd name="T1" fmla="*/ 159 h 160"/>
                <a:gd name="T2" fmla="*/ 73 w 87"/>
                <a:gd name="T3" fmla="*/ 156 h 160"/>
                <a:gd name="T4" fmla="*/ 0 w 87"/>
                <a:gd name="T5" fmla="*/ 0 h 160"/>
                <a:gd name="T6" fmla="*/ 16 w 87"/>
                <a:gd name="T7" fmla="*/ 3 h 160"/>
                <a:gd name="T8" fmla="*/ 86 w 87"/>
                <a:gd name="T9" fmla="*/ 159 h 160"/>
                <a:gd name="T10" fmla="*/ 0 60000 65536"/>
                <a:gd name="T11" fmla="*/ 0 60000 65536"/>
                <a:gd name="T12" fmla="*/ 0 60000 65536"/>
                <a:gd name="T13" fmla="*/ 0 60000 65536"/>
                <a:gd name="T14" fmla="*/ 0 60000 65536"/>
                <a:gd name="T15" fmla="*/ 0 w 87"/>
                <a:gd name="T16" fmla="*/ 0 h 160"/>
                <a:gd name="T17" fmla="*/ 87 w 87"/>
                <a:gd name="T18" fmla="*/ 160 h 160"/>
              </a:gdLst>
              <a:ahLst/>
              <a:cxnLst>
                <a:cxn ang="T10">
                  <a:pos x="T0" y="T1"/>
                </a:cxn>
                <a:cxn ang="T11">
                  <a:pos x="T2" y="T3"/>
                </a:cxn>
                <a:cxn ang="T12">
                  <a:pos x="T4" y="T5"/>
                </a:cxn>
                <a:cxn ang="T13">
                  <a:pos x="T6" y="T7"/>
                </a:cxn>
                <a:cxn ang="T14">
                  <a:pos x="T8" y="T9"/>
                </a:cxn>
              </a:cxnLst>
              <a:rect l="T15" t="T16" r="T17" b="T18"/>
              <a:pathLst>
                <a:path w="87" h="160">
                  <a:moveTo>
                    <a:pt x="86" y="159"/>
                  </a:moveTo>
                  <a:lnTo>
                    <a:pt x="73" y="156"/>
                  </a:lnTo>
                  <a:lnTo>
                    <a:pt x="0" y="0"/>
                  </a:lnTo>
                  <a:lnTo>
                    <a:pt x="16" y="3"/>
                  </a:lnTo>
                  <a:lnTo>
                    <a:pt x="86" y="159"/>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89" name="Freeform 47"/>
            <p:cNvSpPr>
              <a:spLocks/>
            </p:cNvSpPr>
            <p:nvPr/>
          </p:nvSpPr>
          <p:spPr bwMode="auto">
            <a:xfrm>
              <a:off x="2691" y="2184"/>
              <a:ext cx="850" cy="55"/>
            </a:xfrm>
            <a:custGeom>
              <a:avLst/>
              <a:gdLst>
                <a:gd name="T0" fmla="*/ 849 w 850"/>
                <a:gd name="T1" fmla="*/ 13 h 55"/>
                <a:gd name="T2" fmla="*/ 849 w 850"/>
                <a:gd name="T3" fmla="*/ 13 h 55"/>
                <a:gd name="T4" fmla="*/ 844 w 850"/>
                <a:gd name="T5" fmla="*/ 13 h 55"/>
                <a:gd name="T6" fmla="*/ 836 w 850"/>
                <a:gd name="T7" fmla="*/ 12 h 55"/>
                <a:gd name="T8" fmla="*/ 823 w 850"/>
                <a:gd name="T9" fmla="*/ 11 h 55"/>
                <a:gd name="T10" fmla="*/ 809 w 850"/>
                <a:gd name="T11" fmla="*/ 7 h 55"/>
                <a:gd name="T12" fmla="*/ 795 w 850"/>
                <a:gd name="T13" fmla="*/ 4 h 55"/>
                <a:gd name="T14" fmla="*/ 784 w 850"/>
                <a:gd name="T15" fmla="*/ 1 h 55"/>
                <a:gd name="T16" fmla="*/ 776 w 850"/>
                <a:gd name="T17" fmla="*/ 1 h 55"/>
                <a:gd name="T18" fmla="*/ 773 w 850"/>
                <a:gd name="T19" fmla="*/ 0 h 55"/>
                <a:gd name="T20" fmla="*/ 771 w 850"/>
                <a:gd name="T21" fmla="*/ 0 h 55"/>
                <a:gd name="T22" fmla="*/ 769 w 850"/>
                <a:gd name="T23" fmla="*/ 1 h 55"/>
                <a:gd name="T24" fmla="*/ 761 w 850"/>
                <a:gd name="T25" fmla="*/ 0 h 55"/>
                <a:gd name="T26" fmla="*/ 752 w 850"/>
                <a:gd name="T27" fmla="*/ 1 h 55"/>
                <a:gd name="T28" fmla="*/ 740 w 850"/>
                <a:gd name="T29" fmla="*/ 1 h 55"/>
                <a:gd name="T30" fmla="*/ 726 w 850"/>
                <a:gd name="T31" fmla="*/ 2 h 55"/>
                <a:gd name="T32" fmla="*/ 710 w 850"/>
                <a:gd name="T33" fmla="*/ 3 h 55"/>
                <a:gd name="T34" fmla="*/ 693 w 850"/>
                <a:gd name="T35" fmla="*/ 4 h 55"/>
                <a:gd name="T36" fmla="*/ 673 w 850"/>
                <a:gd name="T37" fmla="*/ 4 h 55"/>
                <a:gd name="T38" fmla="*/ 653 w 850"/>
                <a:gd name="T39" fmla="*/ 5 h 55"/>
                <a:gd name="T40" fmla="*/ 630 w 850"/>
                <a:gd name="T41" fmla="*/ 5 h 55"/>
                <a:gd name="T42" fmla="*/ 608 w 850"/>
                <a:gd name="T43" fmla="*/ 7 h 55"/>
                <a:gd name="T44" fmla="*/ 585 w 850"/>
                <a:gd name="T45" fmla="*/ 7 h 55"/>
                <a:gd name="T46" fmla="*/ 560 w 850"/>
                <a:gd name="T47" fmla="*/ 9 h 55"/>
                <a:gd name="T48" fmla="*/ 536 w 850"/>
                <a:gd name="T49" fmla="*/ 11 h 55"/>
                <a:gd name="T50" fmla="*/ 512 w 850"/>
                <a:gd name="T51" fmla="*/ 11 h 55"/>
                <a:gd name="T52" fmla="*/ 487 w 850"/>
                <a:gd name="T53" fmla="*/ 12 h 55"/>
                <a:gd name="T54" fmla="*/ 463 w 850"/>
                <a:gd name="T55" fmla="*/ 13 h 55"/>
                <a:gd name="T56" fmla="*/ 438 w 850"/>
                <a:gd name="T57" fmla="*/ 15 h 55"/>
                <a:gd name="T58" fmla="*/ 414 w 850"/>
                <a:gd name="T59" fmla="*/ 15 h 55"/>
                <a:gd name="T60" fmla="*/ 390 w 850"/>
                <a:gd name="T61" fmla="*/ 15 h 55"/>
                <a:gd name="T62" fmla="*/ 369 w 850"/>
                <a:gd name="T63" fmla="*/ 19 h 55"/>
                <a:gd name="T64" fmla="*/ 348 w 850"/>
                <a:gd name="T65" fmla="*/ 18 h 55"/>
                <a:gd name="T66" fmla="*/ 329 w 850"/>
                <a:gd name="T67" fmla="*/ 19 h 55"/>
                <a:gd name="T68" fmla="*/ 312 w 850"/>
                <a:gd name="T69" fmla="*/ 21 h 55"/>
                <a:gd name="T70" fmla="*/ 295 w 850"/>
                <a:gd name="T71" fmla="*/ 22 h 55"/>
                <a:gd name="T72" fmla="*/ 280 w 850"/>
                <a:gd name="T73" fmla="*/ 23 h 55"/>
                <a:gd name="T74" fmla="*/ 268 w 850"/>
                <a:gd name="T75" fmla="*/ 23 h 55"/>
                <a:gd name="T76" fmla="*/ 259 w 850"/>
                <a:gd name="T77" fmla="*/ 23 h 55"/>
                <a:gd name="T78" fmla="*/ 252 w 850"/>
                <a:gd name="T79" fmla="*/ 24 h 55"/>
                <a:gd name="T80" fmla="*/ 247 w 850"/>
                <a:gd name="T81" fmla="*/ 24 h 55"/>
                <a:gd name="T82" fmla="*/ 246 w 850"/>
                <a:gd name="T83" fmla="*/ 25 h 55"/>
                <a:gd name="T84" fmla="*/ 243 w 850"/>
                <a:gd name="T85" fmla="*/ 26 h 55"/>
                <a:gd name="T86" fmla="*/ 236 w 850"/>
                <a:gd name="T87" fmla="*/ 27 h 55"/>
                <a:gd name="T88" fmla="*/ 223 w 850"/>
                <a:gd name="T89" fmla="*/ 29 h 55"/>
                <a:gd name="T90" fmla="*/ 207 w 850"/>
                <a:gd name="T91" fmla="*/ 31 h 55"/>
                <a:gd name="T92" fmla="*/ 189 w 850"/>
                <a:gd name="T93" fmla="*/ 33 h 55"/>
                <a:gd name="T94" fmla="*/ 167 w 850"/>
                <a:gd name="T95" fmla="*/ 36 h 55"/>
                <a:gd name="T96" fmla="*/ 146 w 850"/>
                <a:gd name="T97" fmla="*/ 39 h 55"/>
                <a:gd name="T98" fmla="*/ 123 w 850"/>
                <a:gd name="T99" fmla="*/ 41 h 55"/>
                <a:gd name="T100" fmla="*/ 101 w 850"/>
                <a:gd name="T101" fmla="*/ 42 h 55"/>
                <a:gd name="T102" fmla="*/ 78 w 850"/>
                <a:gd name="T103" fmla="*/ 46 h 55"/>
                <a:gd name="T104" fmla="*/ 57 w 850"/>
                <a:gd name="T105" fmla="*/ 48 h 55"/>
                <a:gd name="T106" fmla="*/ 39 w 850"/>
                <a:gd name="T107" fmla="*/ 50 h 55"/>
                <a:gd name="T108" fmla="*/ 23 w 850"/>
                <a:gd name="T109" fmla="*/ 51 h 55"/>
                <a:gd name="T110" fmla="*/ 11 w 850"/>
                <a:gd name="T111" fmla="*/ 53 h 55"/>
                <a:gd name="T112" fmla="*/ 3 w 850"/>
                <a:gd name="T113" fmla="*/ 54 h 55"/>
                <a:gd name="T114" fmla="*/ 0 w 850"/>
                <a:gd name="T115" fmla="*/ 54 h 5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50"/>
                <a:gd name="T175" fmla="*/ 0 h 55"/>
                <a:gd name="T176" fmla="*/ 850 w 850"/>
                <a:gd name="T177" fmla="*/ 55 h 5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50" h="55">
                  <a:moveTo>
                    <a:pt x="849" y="13"/>
                  </a:moveTo>
                  <a:lnTo>
                    <a:pt x="849" y="13"/>
                  </a:lnTo>
                  <a:lnTo>
                    <a:pt x="844" y="13"/>
                  </a:lnTo>
                  <a:lnTo>
                    <a:pt x="836" y="12"/>
                  </a:lnTo>
                  <a:lnTo>
                    <a:pt x="823" y="11"/>
                  </a:lnTo>
                  <a:lnTo>
                    <a:pt x="809" y="7"/>
                  </a:lnTo>
                  <a:lnTo>
                    <a:pt x="795" y="4"/>
                  </a:lnTo>
                  <a:lnTo>
                    <a:pt x="784" y="1"/>
                  </a:lnTo>
                  <a:lnTo>
                    <a:pt x="776" y="1"/>
                  </a:lnTo>
                  <a:lnTo>
                    <a:pt x="773" y="0"/>
                  </a:lnTo>
                  <a:lnTo>
                    <a:pt x="771" y="0"/>
                  </a:lnTo>
                  <a:lnTo>
                    <a:pt x="769" y="1"/>
                  </a:lnTo>
                  <a:lnTo>
                    <a:pt x="761" y="0"/>
                  </a:lnTo>
                  <a:lnTo>
                    <a:pt x="752" y="1"/>
                  </a:lnTo>
                  <a:lnTo>
                    <a:pt x="740" y="1"/>
                  </a:lnTo>
                  <a:lnTo>
                    <a:pt x="726" y="2"/>
                  </a:lnTo>
                  <a:lnTo>
                    <a:pt x="710" y="3"/>
                  </a:lnTo>
                  <a:lnTo>
                    <a:pt x="693" y="4"/>
                  </a:lnTo>
                  <a:lnTo>
                    <a:pt x="673" y="4"/>
                  </a:lnTo>
                  <a:lnTo>
                    <a:pt x="653" y="5"/>
                  </a:lnTo>
                  <a:lnTo>
                    <a:pt x="630" y="5"/>
                  </a:lnTo>
                  <a:lnTo>
                    <a:pt x="608" y="7"/>
                  </a:lnTo>
                  <a:lnTo>
                    <a:pt x="585" y="7"/>
                  </a:lnTo>
                  <a:lnTo>
                    <a:pt x="560" y="9"/>
                  </a:lnTo>
                  <a:lnTo>
                    <a:pt x="536" y="11"/>
                  </a:lnTo>
                  <a:lnTo>
                    <a:pt x="512" y="11"/>
                  </a:lnTo>
                  <a:lnTo>
                    <a:pt x="487" y="12"/>
                  </a:lnTo>
                  <a:lnTo>
                    <a:pt x="463" y="13"/>
                  </a:lnTo>
                  <a:lnTo>
                    <a:pt x="438" y="15"/>
                  </a:lnTo>
                  <a:lnTo>
                    <a:pt x="414" y="15"/>
                  </a:lnTo>
                  <a:lnTo>
                    <a:pt x="390" y="15"/>
                  </a:lnTo>
                  <a:lnTo>
                    <a:pt x="369" y="19"/>
                  </a:lnTo>
                  <a:lnTo>
                    <a:pt x="348" y="18"/>
                  </a:lnTo>
                  <a:lnTo>
                    <a:pt x="329" y="19"/>
                  </a:lnTo>
                  <a:lnTo>
                    <a:pt x="312" y="21"/>
                  </a:lnTo>
                  <a:lnTo>
                    <a:pt x="295" y="22"/>
                  </a:lnTo>
                  <a:lnTo>
                    <a:pt x="280" y="23"/>
                  </a:lnTo>
                  <a:lnTo>
                    <a:pt x="268" y="23"/>
                  </a:lnTo>
                  <a:lnTo>
                    <a:pt x="259" y="23"/>
                  </a:lnTo>
                  <a:lnTo>
                    <a:pt x="252" y="24"/>
                  </a:lnTo>
                  <a:lnTo>
                    <a:pt x="247" y="24"/>
                  </a:lnTo>
                  <a:lnTo>
                    <a:pt x="246" y="25"/>
                  </a:lnTo>
                  <a:lnTo>
                    <a:pt x="243" y="26"/>
                  </a:lnTo>
                  <a:lnTo>
                    <a:pt x="236" y="27"/>
                  </a:lnTo>
                  <a:lnTo>
                    <a:pt x="223" y="29"/>
                  </a:lnTo>
                  <a:lnTo>
                    <a:pt x="207" y="31"/>
                  </a:lnTo>
                  <a:lnTo>
                    <a:pt x="189" y="33"/>
                  </a:lnTo>
                  <a:lnTo>
                    <a:pt x="167" y="36"/>
                  </a:lnTo>
                  <a:lnTo>
                    <a:pt x="146" y="39"/>
                  </a:lnTo>
                  <a:lnTo>
                    <a:pt x="123" y="41"/>
                  </a:lnTo>
                  <a:lnTo>
                    <a:pt x="101" y="42"/>
                  </a:lnTo>
                  <a:lnTo>
                    <a:pt x="78" y="46"/>
                  </a:lnTo>
                  <a:lnTo>
                    <a:pt x="57" y="48"/>
                  </a:lnTo>
                  <a:lnTo>
                    <a:pt x="39" y="50"/>
                  </a:lnTo>
                  <a:lnTo>
                    <a:pt x="23" y="51"/>
                  </a:lnTo>
                  <a:lnTo>
                    <a:pt x="11" y="53"/>
                  </a:lnTo>
                  <a:lnTo>
                    <a:pt x="3" y="54"/>
                  </a:lnTo>
                  <a:lnTo>
                    <a:pt x="0" y="54"/>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90" name="Line 48"/>
            <p:cNvSpPr>
              <a:spLocks noChangeShapeType="1"/>
            </p:cNvSpPr>
            <p:nvPr/>
          </p:nvSpPr>
          <p:spPr bwMode="auto">
            <a:xfrm>
              <a:off x="2484" y="1887"/>
              <a:ext cx="0" cy="0"/>
            </a:xfrm>
            <a:prstGeom prst="line">
              <a:avLst/>
            </a:prstGeom>
            <a:noFill/>
            <a:ln w="12700">
              <a:solidFill>
                <a:srgbClr val="99FFFF"/>
              </a:solidFill>
              <a:round/>
              <a:headEnd/>
              <a:tailEnd/>
            </a:ln>
          </p:spPr>
          <p:txBody>
            <a:bodyPr wrap="none" anchor="ctr"/>
            <a:lstStyle/>
            <a:p>
              <a:endParaRPr lang="en-GB" b="1"/>
            </a:p>
          </p:txBody>
        </p:sp>
        <p:sp>
          <p:nvSpPr>
            <p:cNvPr id="18491" name="Freeform 49"/>
            <p:cNvSpPr>
              <a:spLocks/>
            </p:cNvSpPr>
            <p:nvPr/>
          </p:nvSpPr>
          <p:spPr bwMode="auto">
            <a:xfrm>
              <a:off x="2354" y="1885"/>
              <a:ext cx="131" cy="348"/>
            </a:xfrm>
            <a:custGeom>
              <a:avLst/>
              <a:gdLst>
                <a:gd name="T0" fmla="*/ 126 w 131"/>
                <a:gd name="T1" fmla="*/ 0 h 348"/>
                <a:gd name="T2" fmla="*/ 0 w 131"/>
                <a:gd name="T3" fmla="*/ 33 h 348"/>
                <a:gd name="T4" fmla="*/ 4 w 131"/>
                <a:gd name="T5" fmla="*/ 347 h 348"/>
                <a:gd name="T6" fmla="*/ 130 w 131"/>
                <a:gd name="T7" fmla="*/ 347 h 348"/>
                <a:gd name="T8" fmla="*/ 127 w 131"/>
                <a:gd name="T9" fmla="*/ 1 h 348"/>
                <a:gd name="T10" fmla="*/ 126 w 131"/>
                <a:gd name="T11" fmla="*/ 0 h 348"/>
                <a:gd name="T12" fmla="*/ 0 60000 65536"/>
                <a:gd name="T13" fmla="*/ 0 60000 65536"/>
                <a:gd name="T14" fmla="*/ 0 60000 65536"/>
                <a:gd name="T15" fmla="*/ 0 60000 65536"/>
                <a:gd name="T16" fmla="*/ 0 60000 65536"/>
                <a:gd name="T17" fmla="*/ 0 60000 65536"/>
                <a:gd name="T18" fmla="*/ 0 w 131"/>
                <a:gd name="T19" fmla="*/ 0 h 348"/>
                <a:gd name="T20" fmla="*/ 131 w 131"/>
                <a:gd name="T21" fmla="*/ 348 h 348"/>
              </a:gdLst>
              <a:ahLst/>
              <a:cxnLst>
                <a:cxn ang="T12">
                  <a:pos x="T0" y="T1"/>
                </a:cxn>
                <a:cxn ang="T13">
                  <a:pos x="T2" y="T3"/>
                </a:cxn>
                <a:cxn ang="T14">
                  <a:pos x="T4" y="T5"/>
                </a:cxn>
                <a:cxn ang="T15">
                  <a:pos x="T6" y="T7"/>
                </a:cxn>
                <a:cxn ang="T16">
                  <a:pos x="T8" y="T9"/>
                </a:cxn>
                <a:cxn ang="T17">
                  <a:pos x="T10" y="T11"/>
                </a:cxn>
              </a:cxnLst>
              <a:rect l="T18" t="T19" r="T20" b="T21"/>
              <a:pathLst>
                <a:path w="131" h="348">
                  <a:moveTo>
                    <a:pt x="126" y="0"/>
                  </a:moveTo>
                  <a:lnTo>
                    <a:pt x="0" y="33"/>
                  </a:lnTo>
                  <a:lnTo>
                    <a:pt x="4" y="347"/>
                  </a:lnTo>
                  <a:lnTo>
                    <a:pt x="130" y="347"/>
                  </a:lnTo>
                  <a:lnTo>
                    <a:pt x="127" y="1"/>
                  </a:lnTo>
                  <a:lnTo>
                    <a:pt x="126" y="0"/>
                  </a:lnTo>
                </a:path>
              </a:pathLst>
            </a:custGeom>
            <a:solidFill>
              <a:srgbClr val="6699FF"/>
            </a:solidFill>
            <a:ln w="12700" cap="rnd" cmpd="sng">
              <a:noFill/>
              <a:prstDash val="solid"/>
              <a:round/>
              <a:headEnd type="none" w="med" len="med"/>
              <a:tailEnd type="none" w="med" len="med"/>
            </a:ln>
          </p:spPr>
          <p:txBody>
            <a:bodyPr/>
            <a:lstStyle/>
            <a:p>
              <a:endParaRPr lang="en-GB" b="1"/>
            </a:p>
          </p:txBody>
        </p:sp>
        <p:sp>
          <p:nvSpPr>
            <p:cNvPr id="18492" name="Freeform 50"/>
            <p:cNvSpPr>
              <a:spLocks/>
            </p:cNvSpPr>
            <p:nvPr/>
          </p:nvSpPr>
          <p:spPr bwMode="auto">
            <a:xfrm>
              <a:off x="2353" y="1886"/>
              <a:ext cx="135" cy="354"/>
            </a:xfrm>
            <a:custGeom>
              <a:avLst/>
              <a:gdLst>
                <a:gd name="T0" fmla="*/ 130 w 135"/>
                <a:gd name="T1" fmla="*/ 0 h 354"/>
                <a:gd name="T2" fmla="*/ 0 w 135"/>
                <a:gd name="T3" fmla="*/ 33 h 354"/>
                <a:gd name="T4" fmla="*/ 6 w 135"/>
                <a:gd name="T5" fmla="*/ 353 h 354"/>
                <a:gd name="T6" fmla="*/ 134 w 135"/>
                <a:gd name="T7" fmla="*/ 353 h 354"/>
                <a:gd name="T8" fmla="*/ 131 w 135"/>
                <a:gd name="T9" fmla="*/ 1 h 354"/>
                <a:gd name="T10" fmla="*/ 130 w 135"/>
                <a:gd name="T11" fmla="*/ 0 h 354"/>
                <a:gd name="T12" fmla="*/ 0 60000 65536"/>
                <a:gd name="T13" fmla="*/ 0 60000 65536"/>
                <a:gd name="T14" fmla="*/ 0 60000 65536"/>
                <a:gd name="T15" fmla="*/ 0 60000 65536"/>
                <a:gd name="T16" fmla="*/ 0 60000 65536"/>
                <a:gd name="T17" fmla="*/ 0 60000 65536"/>
                <a:gd name="T18" fmla="*/ 0 w 135"/>
                <a:gd name="T19" fmla="*/ 0 h 354"/>
                <a:gd name="T20" fmla="*/ 135 w 135"/>
                <a:gd name="T21" fmla="*/ 354 h 354"/>
              </a:gdLst>
              <a:ahLst/>
              <a:cxnLst>
                <a:cxn ang="T12">
                  <a:pos x="T0" y="T1"/>
                </a:cxn>
                <a:cxn ang="T13">
                  <a:pos x="T2" y="T3"/>
                </a:cxn>
                <a:cxn ang="T14">
                  <a:pos x="T4" y="T5"/>
                </a:cxn>
                <a:cxn ang="T15">
                  <a:pos x="T6" y="T7"/>
                </a:cxn>
                <a:cxn ang="T16">
                  <a:pos x="T8" y="T9"/>
                </a:cxn>
                <a:cxn ang="T17">
                  <a:pos x="T10" y="T11"/>
                </a:cxn>
              </a:cxnLst>
              <a:rect l="T18" t="T19" r="T20" b="T21"/>
              <a:pathLst>
                <a:path w="135" h="354">
                  <a:moveTo>
                    <a:pt x="130" y="0"/>
                  </a:moveTo>
                  <a:lnTo>
                    <a:pt x="0" y="33"/>
                  </a:lnTo>
                  <a:lnTo>
                    <a:pt x="6" y="353"/>
                  </a:lnTo>
                  <a:lnTo>
                    <a:pt x="134" y="353"/>
                  </a:lnTo>
                  <a:lnTo>
                    <a:pt x="131" y="1"/>
                  </a:lnTo>
                  <a:lnTo>
                    <a:pt x="130" y="0"/>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93" name="Freeform 51"/>
            <p:cNvSpPr>
              <a:spLocks/>
            </p:cNvSpPr>
            <p:nvPr/>
          </p:nvSpPr>
          <p:spPr bwMode="auto">
            <a:xfrm>
              <a:off x="2469" y="1887"/>
              <a:ext cx="18" cy="345"/>
            </a:xfrm>
            <a:custGeom>
              <a:avLst/>
              <a:gdLst>
                <a:gd name="T0" fmla="*/ 15 w 18"/>
                <a:gd name="T1" fmla="*/ 0 h 345"/>
                <a:gd name="T2" fmla="*/ 0 w 18"/>
                <a:gd name="T3" fmla="*/ 4 h 345"/>
                <a:gd name="T4" fmla="*/ 3 w 18"/>
                <a:gd name="T5" fmla="*/ 344 h 345"/>
                <a:gd name="T6" fmla="*/ 17 w 18"/>
                <a:gd name="T7" fmla="*/ 343 h 345"/>
                <a:gd name="T8" fmla="*/ 15 w 18"/>
                <a:gd name="T9" fmla="*/ 0 h 345"/>
                <a:gd name="T10" fmla="*/ 15 w 18"/>
                <a:gd name="T11" fmla="*/ 0 h 345"/>
                <a:gd name="T12" fmla="*/ 0 60000 65536"/>
                <a:gd name="T13" fmla="*/ 0 60000 65536"/>
                <a:gd name="T14" fmla="*/ 0 60000 65536"/>
                <a:gd name="T15" fmla="*/ 0 60000 65536"/>
                <a:gd name="T16" fmla="*/ 0 60000 65536"/>
                <a:gd name="T17" fmla="*/ 0 60000 65536"/>
                <a:gd name="T18" fmla="*/ 0 w 18"/>
                <a:gd name="T19" fmla="*/ 0 h 345"/>
                <a:gd name="T20" fmla="*/ 18 w 18"/>
                <a:gd name="T21" fmla="*/ 345 h 345"/>
              </a:gdLst>
              <a:ahLst/>
              <a:cxnLst>
                <a:cxn ang="T12">
                  <a:pos x="T0" y="T1"/>
                </a:cxn>
                <a:cxn ang="T13">
                  <a:pos x="T2" y="T3"/>
                </a:cxn>
                <a:cxn ang="T14">
                  <a:pos x="T4" y="T5"/>
                </a:cxn>
                <a:cxn ang="T15">
                  <a:pos x="T6" y="T7"/>
                </a:cxn>
                <a:cxn ang="T16">
                  <a:pos x="T8" y="T9"/>
                </a:cxn>
                <a:cxn ang="T17">
                  <a:pos x="T10" y="T11"/>
                </a:cxn>
              </a:cxnLst>
              <a:rect l="T18" t="T19" r="T20" b="T21"/>
              <a:pathLst>
                <a:path w="18" h="345">
                  <a:moveTo>
                    <a:pt x="15" y="0"/>
                  </a:moveTo>
                  <a:lnTo>
                    <a:pt x="0" y="4"/>
                  </a:lnTo>
                  <a:lnTo>
                    <a:pt x="3" y="344"/>
                  </a:lnTo>
                  <a:lnTo>
                    <a:pt x="17" y="343"/>
                  </a:lnTo>
                  <a:lnTo>
                    <a:pt x="15" y="0"/>
                  </a:lnTo>
                </a:path>
              </a:pathLst>
            </a:custGeom>
            <a:solidFill>
              <a:srgbClr val="000066"/>
            </a:solidFill>
            <a:ln w="12700" cap="rnd" cmpd="sng">
              <a:noFill/>
              <a:prstDash val="solid"/>
              <a:round/>
              <a:headEnd type="none" w="med" len="med"/>
              <a:tailEnd type="none" w="med" len="med"/>
            </a:ln>
          </p:spPr>
          <p:txBody>
            <a:bodyPr/>
            <a:lstStyle/>
            <a:p>
              <a:endParaRPr lang="en-GB" b="1"/>
            </a:p>
          </p:txBody>
        </p:sp>
        <p:sp>
          <p:nvSpPr>
            <p:cNvPr id="18494" name="Freeform 52"/>
            <p:cNvSpPr>
              <a:spLocks/>
            </p:cNvSpPr>
            <p:nvPr/>
          </p:nvSpPr>
          <p:spPr bwMode="auto">
            <a:xfrm>
              <a:off x="2469" y="1887"/>
              <a:ext cx="21" cy="353"/>
            </a:xfrm>
            <a:custGeom>
              <a:avLst/>
              <a:gdLst>
                <a:gd name="T0" fmla="*/ 16 w 21"/>
                <a:gd name="T1" fmla="*/ 0 h 353"/>
                <a:gd name="T2" fmla="*/ 0 w 21"/>
                <a:gd name="T3" fmla="*/ 4 h 353"/>
                <a:gd name="T4" fmla="*/ 4 w 21"/>
                <a:gd name="T5" fmla="*/ 352 h 353"/>
                <a:gd name="T6" fmla="*/ 20 w 21"/>
                <a:gd name="T7" fmla="*/ 352 h 353"/>
                <a:gd name="T8" fmla="*/ 15 w 21"/>
                <a:gd name="T9" fmla="*/ 0 h 353"/>
                <a:gd name="T10" fmla="*/ 16 w 21"/>
                <a:gd name="T11" fmla="*/ 0 h 353"/>
                <a:gd name="T12" fmla="*/ 0 60000 65536"/>
                <a:gd name="T13" fmla="*/ 0 60000 65536"/>
                <a:gd name="T14" fmla="*/ 0 60000 65536"/>
                <a:gd name="T15" fmla="*/ 0 60000 65536"/>
                <a:gd name="T16" fmla="*/ 0 60000 65536"/>
                <a:gd name="T17" fmla="*/ 0 60000 65536"/>
                <a:gd name="T18" fmla="*/ 0 w 21"/>
                <a:gd name="T19" fmla="*/ 0 h 353"/>
                <a:gd name="T20" fmla="*/ 21 w 21"/>
                <a:gd name="T21" fmla="*/ 353 h 353"/>
              </a:gdLst>
              <a:ahLst/>
              <a:cxnLst>
                <a:cxn ang="T12">
                  <a:pos x="T0" y="T1"/>
                </a:cxn>
                <a:cxn ang="T13">
                  <a:pos x="T2" y="T3"/>
                </a:cxn>
                <a:cxn ang="T14">
                  <a:pos x="T4" y="T5"/>
                </a:cxn>
                <a:cxn ang="T15">
                  <a:pos x="T6" y="T7"/>
                </a:cxn>
                <a:cxn ang="T16">
                  <a:pos x="T8" y="T9"/>
                </a:cxn>
                <a:cxn ang="T17">
                  <a:pos x="T10" y="T11"/>
                </a:cxn>
              </a:cxnLst>
              <a:rect l="T18" t="T19" r="T20" b="T21"/>
              <a:pathLst>
                <a:path w="21" h="353">
                  <a:moveTo>
                    <a:pt x="16" y="0"/>
                  </a:moveTo>
                  <a:lnTo>
                    <a:pt x="0" y="4"/>
                  </a:lnTo>
                  <a:lnTo>
                    <a:pt x="4" y="352"/>
                  </a:lnTo>
                  <a:lnTo>
                    <a:pt x="20" y="352"/>
                  </a:lnTo>
                  <a:lnTo>
                    <a:pt x="15" y="0"/>
                  </a:lnTo>
                  <a:lnTo>
                    <a:pt x="16" y="0"/>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95" name="Freeform 53"/>
            <p:cNvSpPr>
              <a:spLocks/>
            </p:cNvSpPr>
            <p:nvPr/>
          </p:nvSpPr>
          <p:spPr bwMode="auto">
            <a:xfrm>
              <a:off x="2354" y="1914"/>
              <a:ext cx="17" cy="320"/>
            </a:xfrm>
            <a:custGeom>
              <a:avLst/>
              <a:gdLst>
                <a:gd name="T0" fmla="*/ 16 w 17"/>
                <a:gd name="T1" fmla="*/ 0 h 320"/>
                <a:gd name="T2" fmla="*/ 0 w 17"/>
                <a:gd name="T3" fmla="*/ 5 h 320"/>
                <a:gd name="T4" fmla="*/ 2 w 17"/>
                <a:gd name="T5" fmla="*/ 319 h 320"/>
                <a:gd name="T6" fmla="*/ 15 w 17"/>
                <a:gd name="T7" fmla="*/ 319 h 320"/>
                <a:gd name="T8" fmla="*/ 16 w 17"/>
                <a:gd name="T9" fmla="*/ 0 h 320"/>
                <a:gd name="T10" fmla="*/ 0 60000 65536"/>
                <a:gd name="T11" fmla="*/ 0 60000 65536"/>
                <a:gd name="T12" fmla="*/ 0 60000 65536"/>
                <a:gd name="T13" fmla="*/ 0 60000 65536"/>
                <a:gd name="T14" fmla="*/ 0 60000 65536"/>
                <a:gd name="T15" fmla="*/ 0 w 17"/>
                <a:gd name="T16" fmla="*/ 0 h 320"/>
                <a:gd name="T17" fmla="*/ 17 w 17"/>
                <a:gd name="T18" fmla="*/ 320 h 320"/>
              </a:gdLst>
              <a:ahLst/>
              <a:cxnLst>
                <a:cxn ang="T10">
                  <a:pos x="T0" y="T1"/>
                </a:cxn>
                <a:cxn ang="T11">
                  <a:pos x="T2" y="T3"/>
                </a:cxn>
                <a:cxn ang="T12">
                  <a:pos x="T4" y="T5"/>
                </a:cxn>
                <a:cxn ang="T13">
                  <a:pos x="T6" y="T7"/>
                </a:cxn>
                <a:cxn ang="T14">
                  <a:pos x="T8" y="T9"/>
                </a:cxn>
              </a:cxnLst>
              <a:rect l="T15" t="T16" r="T17" b="T18"/>
              <a:pathLst>
                <a:path w="17" h="320">
                  <a:moveTo>
                    <a:pt x="16" y="0"/>
                  </a:moveTo>
                  <a:lnTo>
                    <a:pt x="0" y="5"/>
                  </a:lnTo>
                  <a:lnTo>
                    <a:pt x="2" y="319"/>
                  </a:lnTo>
                  <a:lnTo>
                    <a:pt x="15" y="319"/>
                  </a:lnTo>
                  <a:lnTo>
                    <a:pt x="16" y="0"/>
                  </a:lnTo>
                </a:path>
              </a:pathLst>
            </a:custGeom>
            <a:solidFill>
              <a:srgbClr val="000066"/>
            </a:solidFill>
            <a:ln w="12700" cap="rnd" cmpd="sng">
              <a:noFill/>
              <a:prstDash val="solid"/>
              <a:round/>
              <a:headEnd type="none" w="med" len="med"/>
              <a:tailEnd type="none" w="med" len="med"/>
            </a:ln>
          </p:spPr>
          <p:txBody>
            <a:bodyPr/>
            <a:lstStyle/>
            <a:p>
              <a:endParaRPr lang="en-GB" b="1"/>
            </a:p>
          </p:txBody>
        </p:sp>
        <p:sp>
          <p:nvSpPr>
            <p:cNvPr id="18496" name="Freeform 54"/>
            <p:cNvSpPr>
              <a:spLocks/>
            </p:cNvSpPr>
            <p:nvPr/>
          </p:nvSpPr>
          <p:spPr bwMode="auto">
            <a:xfrm>
              <a:off x="2354" y="1914"/>
              <a:ext cx="20" cy="327"/>
            </a:xfrm>
            <a:custGeom>
              <a:avLst/>
              <a:gdLst>
                <a:gd name="T0" fmla="*/ 16 w 20"/>
                <a:gd name="T1" fmla="*/ 0 h 327"/>
                <a:gd name="T2" fmla="*/ 0 w 20"/>
                <a:gd name="T3" fmla="*/ 5 h 327"/>
                <a:gd name="T4" fmla="*/ 5 w 20"/>
                <a:gd name="T5" fmla="*/ 326 h 327"/>
                <a:gd name="T6" fmla="*/ 19 w 20"/>
                <a:gd name="T7" fmla="*/ 326 h 327"/>
                <a:gd name="T8" fmla="*/ 16 w 20"/>
                <a:gd name="T9" fmla="*/ 0 h 327"/>
                <a:gd name="T10" fmla="*/ 0 60000 65536"/>
                <a:gd name="T11" fmla="*/ 0 60000 65536"/>
                <a:gd name="T12" fmla="*/ 0 60000 65536"/>
                <a:gd name="T13" fmla="*/ 0 60000 65536"/>
                <a:gd name="T14" fmla="*/ 0 60000 65536"/>
                <a:gd name="T15" fmla="*/ 0 w 20"/>
                <a:gd name="T16" fmla="*/ 0 h 327"/>
                <a:gd name="T17" fmla="*/ 20 w 20"/>
                <a:gd name="T18" fmla="*/ 327 h 327"/>
              </a:gdLst>
              <a:ahLst/>
              <a:cxnLst>
                <a:cxn ang="T10">
                  <a:pos x="T0" y="T1"/>
                </a:cxn>
                <a:cxn ang="T11">
                  <a:pos x="T2" y="T3"/>
                </a:cxn>
                <a:cxn ang="T12">
                  <a:pos x="T4" y="T5"/>
                </a:cxn>
                <a:cxn ang="T13">
                  <a:pos x="T6" y="T7"/>
                </a:cxn>
                <a:cxn ang="T14">
                  <a:pos x="T8" y="T9"/>
                </a:cxn>
              </a:cxnLst>
              <a:rect l="T15" t="T16" r="T17" b="T18"/>
              <a:pathLst>
                <a:path w="20" h="327">
                  <a:moveTo>
                    <a:pt x="16" y="0"/>
                  </a:moveTo>
                  <a:lnTo>
                    <a:pt x="0" y="5"/>
                  </a:lnTo>
                  <a:lnTo>
                    <a:pt x="5" y="326"/>
                  </a:lnTo>
                  <a:lnTo>
                    <a:pt x="19" y="326"/>
                  </a:lnTo>
                  <a:lnTo>
                    <a:pt x="16" y="0"/>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97" name="Freeform 55"/>
            <p:cNvSpPr>
              <a:spLocks/>
            </p:cNvSpPr>
            <p:nvPr/>
          </p:nvSpPr>
          <p:spPr bwMode="auto">
            <a:xfrm>
              <a:off x="2341" y="1986"/>
              <a:ext cx="160" cy="168"/>
            </a:xfrm>
            <a:custGeom>
              <a:avLst/>
              <a:gdLst>
                <a:gd name="T0" fmla="*/ 81 w 160"/>
                <a:gd name="T1" fmla="*/ 166 h 168"/>
                <a:gd name="T2" fmla="*/ 73 w 160"/>
                <a:gd name="T3" fmla="*/ 167 h 168"/>
                <a:gd name="T4" fmla="*/ 64 w 160"/>
                <a:gd name="T5" fmla="*/ 166 h 168"/>
                <a:gd name="T6" fmla="*/ 58 w 160"/>
                <a:gd name="T7" fmla="*/ 165 h 168"/>
                <a:gd name="T8" fmla="*/ 50 w 160"/>
                <a:gd name="T9" fmla="*/ 161 h 168"/>
                <a:gd name="T10" fmla="*/ 43 w 160"/>
                <a:gd name="T11" fmla="*/ 158 h 168"/>
                <a:gd name="T12" fmla="*/ 37 w 160"/>
                <a:gd name="T13" fmla="*/ 154 h 168"/>
                <a:gd name="T14" fmla="*/ 31 w 160"/>
                <a:gd name="T15" fmla="*/ 149 h 168"/>
                <a:gd name="T16" fmla="*/ 24 w 160"/>
                <a:gd name="T17" fmla="*/ 143 h 168"/>
                <a:gd name="T18" fmla="*/ 18 w 160"/>
                <a:gd name="T19" fmla="*/ 137 h 168"/>
                <a:gd name="T20" fmla="*/ 15 w 160"/>
                <a:gd name="T21" fmla="*/ 132 h 168"/>
                <a:gd name="T22" fmla="*/ 11 w 160"/>
                <a:gd name="T23" fmla="*/ 126 h 168"/>
                <a:gd name="T24" fmla="*/ 7 w 160"/>
                <a:gd name="T25" fmla="*/ 117 h 168"/>
                <a:gd name="T26" fmla="*/ 4 w 160"/>
                <a:gd name="T27" fmla="*/ 111 h 168"/>
                <a:gd name="T28" fmla="*/ 0 w 160"/>
                <a:gd name="T29" fmla="*/ 102 h 168"/>
                <a:gd name="T30" fmla="*/ 1 w 160"/>
                <a:gd name="T31" fmla="*/ 94 h 168"/>
                <a:gd name="T32" fmla="*/ 0 w 160"/>
                <a:gd name="T33" fmla="*/ 86 h 168"/>
                <a:gd name="T34" fmla="*/ 2 w 160"/>
                <a:gd name="T35" fmla="*/ 68 h 168"/>
                <a:gd name="T36" fmla="*/ 6 w 160"/>
                <a:gd name="T37" fmla="*/ 53 h 168"/>
                <a:gd name="T38" fmla="*/ 13 w 160"/>
                <a:gd name="T39" fmla="*/ 38 h 168"/>
                <a:gd name="T40" fmla="*/ 23 w 160"/>
                <a:gd name="T41" fmla="*/ 26 h 168"/>
                <a:gd name="T42" fmla="*/ 34 w 160"/>
                <a:gd name="T43" fmla="*/ 16 h 168"/>
                <a:gd name="T44" fmla="*/ 48 w 160"/>
                <a:gd name="T45" fmla="*/ 6 h 168"/>
                <a:gd name="T46" fmla="*/ 63 w 160"/>
                <a:gd name="T47" fmla="*/ 2 h 168"/>
                <a:gd name="T48" fmla="*/ 78 w 160"/>
                <a:gd name="T49" fmla="*/ 0 h 168"/>
                <a:gd name="T50" fmla="*/ 88 w 160"/>
                <a:gd name="T51" fmla="*/ 0 h 168"/>
                <a:gd name="T52" fmla="*/ 95 w 160"/>
                <a:gd name="T53" fmla="*/ 2 h 168"/>
                <a:gd name="T54" fmla="*/ 103 w 160"/>
                <a:gd name="T55" fmla="*/ 3 h 168"/>
                <a:gd name="T56" fmla="*/ 110 w 160"/>
                <a:gd name="T57" fmla="*/ 6 h 168"/>
                <a:gd name="T58" fmla="*/ 117 w 160"/>
                <a:gd name="T59" fmla="*/ 10 h 168"/>
                <a:gd name="T60" fmla="*/ 123 w 160"/>
                <a:gd name="T61" fmla="*/ 15 h 168"/>
                <a:gd name="T62" fmla="*/ 129 w 160"/>
                <a:gd name="T63" fmla="*/ 19 h 168"/>
                <a:gd name="T64" fmla="*/ 135 w 160"/>
                <a:gd name="T65" fmla="*/ 23 h 168"/>
                <a:gd name="T66" fmla="*/ 141 w 160"/>
                <a:gd name="T67" fmla="*/ 30 h 168"/>
                <a:gd name="T68" fmla="*/ 145 w 160"/>
                <a:gd name="T69" fmla="*/ 37 h 168"/>
                <a:gd name="T70" fmla="*/ 150 w 160"/>
                <a:gd name="T71" fmla="*/ 44 h 168"/>
                <a:gd name="T72" fmla="*/ 153 w 160"/>
                <a:gd name="T73" fmla="*/ 50 h 168"/>
                <a:gd name="T74" fmla="*/ 156 w 160"/>
                <a:gd name="T75" fmla="*/ 59 h 168"/>
                <a:gd name="T76" fmla="*/ 158 w 160"/>
                <a:gd name="T77" fmla="*/ 67 h 168"/>
                <a:gd name="T78" fmla="*/ 159 w 160"/>
                <a:gd name="T79" fmla="*/ 74 h 168"/>
                <a:gd name="T80" fmla="*/ 158 w 160"/>
                <a:gd name="T81" fmla="*/ 83 h 168"/>
                <a:gd name="T82" fmla="*/ 159 w 160"/>
                <a:gd name="T83" fmla="*/ 100 h 168"/>
                <a:gd name="T84" fmla="*/ 152 w 160"/>
                <a:gd name="T85" fmla="*/ 116 h 168"/>
                <a:gd name="T86" fmla="*/ 147 w 160"/>
                <a:gd name="T87" fmla="*/ 130 h 168"/>
                <a:gd name="T88" fmla="*/ 137 w 160"/>
                <a:gd name="T89" fmla="*/ 142 h 168"/>
                <a:gd name="T90" fmla="*/ 125 w 160"/>
                <a:gd name="T91" fmla="*/ 152 h 168"/>
                <a:gd name="T92" fmla="*/ 113 w 160"/>
                <a:gd name="T93" fmla="*/ 161 h 168"/>
                <a:gd name="T94" fmla="*/ 97 w 160"/>
                <a:gd name="T95" fmla="*/ 165 h 168"/>
                <a:gd name="T96" fmla="*/ 81 w 160"/>
                <a:gd name="T97" fmla="*/ 166 h 1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0"/>
                <a:gd name="T148" fmla="*/ 0 h 168"/>
                <a:gd name="T149" fmla="*/ 160 w 160"/>
                <a:gd name="T150" fmla="*/ 168 h 1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0" h="168">
                  <a:moveTo>
                    <a:pt x="81" y="166"/>
                  </a:moveTo>
                  <a:lnTo>
                    <a:pt x="73" y="167"/>
                  </a:lnTo>
                  <a:lnTo>
                    <a:pt x="64" y="166"/>
                  </a:lnTo>
                  <a:lnTo>
                    <a:pt x="58" y="165"/>
                  </a:lnTo>
                  <a:lnTo>
                    <a:pt x="50" y="161"/>
                  </a:lnTo>
                  <a:lnTo>
                    <a:pt x="43" y="158"/>
                  </a:lnTo>
                  <a:lnTo>
                    <a:pt x="37" y="154"/>
                  </a:lnTo>
                  <a:lnTo>
                    <a:pt x="31" y="149"/>
                  </a:lnTo>
                  <a:lnTo>
                    <a:pt x="24" y="143"/>
                  </a:lnTo>
                  <a:lnTo>
                    <a:pt x="18" y="137"/>
                  </a:lnTo>
                  <a:lnTo>
                    <a:pt x="15" y="132"/>
                  </a:lnTo>
                  <a:lnTo>
                    <a:pt x="11" y="126"/>
                  </a:lnTo>
                  <a:lnTo>
                    <a:pt x="7" y="117"/>
                  </a:lnTo>
                  <a:lnTo>
                    <a:pt x="4" y="111"/>
                  </a:lnTo>
                  <a:lnTo>
                    <a:pt x="0" y="102"/>
                  </a:lnTo>
                  <a:lnTo>
                    <a:pt x="1" y="94"/>
                  </a:lnTo>
                  <a:lnTo>
                    <a:pt x="0" y="86"/>
                  </a:lnTo>
                  <a:lnTo>
                    <a:pt x="2" y="68"/>
                  </a:lnTo>
                  <a:lnTo>
                    <a:pt x="6" y="53"/>
                  </a:lnTo>
                  <a:lnTo>
                    <a:pt x="13" y="38"/>
                  </a:lnTo>
                  <a:lnTo>
                    <a:pt x="23" y="26"/>
                  </a:lnTo>
                  <a:lnTo>
                    <a:pt x="34" y="16"/>
                  </a:lnTo>
                  <a:lnTo>
                    <a:pt x="48" y="6"/>
                  </a:lnTo>
                  <a:lnTo>
                    <a:pt x="63" y="2"/>
                  </a:lnTo>
                  <a:lnTo>
                    <a:pt x="78" y="0"/>
                  </a:lnTo>
                  <a:lnTo>
                    <a:pt x="88" y="0"/>
                  </a:lnTo>
                  <a:lnTo>
                    <a:pt x="95" y="2"/>
                  </a:lnTo>
                  <a:lnTo>
                    <a:pt x="103" y="3"/>
                  </a:lnTo>
                  <a:lnTo>
                    <a:pt x="110" y="6"/>
                  </a:lnTo>
                  <a:lnTo>
                    <a:pt x="117" y="10"/>
                  </a:lnTo>
                  <a:lnTo>
                    <a:pt x="123" y="15"/>
                  </a:lnTo>
                  <a:lnTo>
                    <a:pt x="129" y="19"/>
                  </a:lnTo>
                  <a:lnTo>
                    <a:pt x="135" y="23"/>
                  </a:lnTo>
                  <a:lnTo>
                    <a:pt x="141" y="30"/>
                  </a:lnTo>
                  <a:lnTo>
                    <a:pt x="145" y="37"/>
                  </a:lnTo>
                  <a:lnTo>
                    <a:pt x="150" y="44"/>
                  </a:lnTo>
                  <a:lnTo>
                    <a:pt x="153" y="50"/>
                  </a:lnTo>
                  <a:lnTo>
                    <a:pt x="156" y="59"/>
                  </a:lnTo>
                  <a:lnTo>
                    <a:pt x="158" y="67"/>
                  </a:lnTo>
                  <a:lnTo>
                    <a:pt x="159" y="74"/>
                  </a:lnTo>
                  <a:lnTo>
                    <a:pt x="158" y="83"/>
                  </a:lnTo>
                  <a:lnTo>
                    <a:pt x="159" y="100"/>
                  </a:lnTo>
                  <a:lnTo>
                    <a:pt x="152" y="116"/>
                  </a:lnTo>
                  <a:lnTo>
                    <a:pt x="147" y="130"/>
                  </a:lnTo>
                  <a:lnTo>
                    <a:pt x="137" y="142"/>
                  </a:lnTo>
                  <a:lnTo>
                    <a:pt x="125" y="152"/>
                  </a:lnTo>
                  <a:lnTo>
                    <a:pt x="113" y="161"/>
                  </a:lnTo>
                  <a:lnTo>
                    <a:pt x="97" y="165"/>
                  </a:lnTo>
                  <a:lnTo>
                    <a:pt x="81" y="166"/>
                  </a:lnTo>
                </a:path>
              </a:pathLst>
            </a:custGeom>
            <a:solidFill>
              <a:srgbClr val="000066"/>
            </a:solidFill>
            <a:ln w="12700" cap="rnd" cmpd="sng">
              <a:noFill/>
              <a:prstDash val="solid"/>
              <a:round/>
              <a:headEnd type="none" w="med" len="med"/>
              <a:tailEnd type="none" w="med" len="med"/>
            </a:ln>
          </p:spPr>
          <p:txBody>
            <a:bodyPr/>
            <a:lstStyle/>
            <a:p>
              <a:endParaRPr lang="en-GB" b="1"/>
            </a:p>
          </p:txBody>
        </p:sp>
        <p:sp>
          <p:nvSpPr>
            <p:cNvPr id="18498" name="Freeform 56"/>
            <p:cNvSpPr>
              <a:spLocks/>
            </p:cNvSpPr>
            <p:nvPr/>
          </p:nvSpPr>
          <p:spPr bwMode="auto">
            <a:xfrm>
              <a:off x="2340" y="1987"/>
              <a:ext cx="166" cy="175"/>
            </a:xfrm>
            <a:custGeom>
              <a:avLst/>
              <a:gdLst>
                <a:gd name="T0" fmla="*/ 84 w 166"/>
                <a:gd name="T1" fmla="*/ 174 h 175"/>
                <a:gd name="T2" fmla="*/ 84 w 166"/>
                <a:gd name="T3" fmla="*/ 174 h 175"/>
                <a:gd name="T4" fmla="*/ 76 w 166"/>
                <a:gd name="T5" fmla="*/ 173 h 175"/>
                <a:gd name="T6" fmla="*/ 67 w 166"/>
                <a:gd name="T7" fmla="*/ 172 h 175"/>
                <a:gd name="T8" fmla="*/ 59 w 166"/>
                <a:gd name="T9" fmla="*/ 170 h 175"/>
                <a:gd name="T10" fmla="*/ 52 w 166"/>
                <a:gd name="T11" fmla="*/ 166 h 175"/>
                <a:gd name="T12" fmla="*/ 44 w 166"/>
                <a:gd name="T13" fmla="*/ 163 h 175"/>
                <a:gd name="T14" fmla="*/ 37 w 166"/>
                <a:gd name="T15" fmla="*/ 159 h 175"/>
                <a:gd name="T16" fmla="*/ 31 w 166"/>
                <a:gd name="T17" fmla="*/ 155 h 175"/>
                <a:gd name="T18" fmla="*/ 25 w 166"/>
                <a:gd name="T19" fmla="*/ 149 h 175"/>
                <a:gd name="T20" fmla="*/ 19 w 166"/>
                <a:gd name="T21" fmla="*/ 142 h 175"/>
                <a:gd name="T22" fmla="*/ 15 w 166"/>
                <a:gd name="T23" fmla="*/ 136 h 175"/>
                <a:gd name="T24" fmla="*/ 10 w 166"/>
                <a:gd name="T25" fmla="*/ 130 h 175"/>
                <a:gd name="T26" fmla="*/ 7 w 166"/>
                <a:gd name="T27" fmla="*/ 122 h 175"/>
                <a:gd name="T28" fmla="*/ 4 w 166"/>
                <a:gd name="T29" fmla="*/ 114 h 175"/>
                <a:gd name="T30" fmla="*/ 1 w 166"/>
                <a:gd name="T31" fmla="*/ 106 h 175"/>
                <a:gd name="T32" fmla="*/ 0 w 166"/>
                <a:gd name="T33" fmla="*/ 95 h 175"/>
                <a:gd name="T34" fmla="*/ 0 w 166"/>
                <a:gd name="T35" fmla="*/ 88 h 175"/>
                <a:gd name="T36" fmla="*/ 2 w 166"/>
                <a:gd name="T37" fmla="*/ 71 h 175"/>
                <a:gd name="T38" fmla="*/ 5 w 166"/>
                <a:gd name="T39" fmla="*/ 55 h 175"/>
                <a:gd name="T40" fmla="*/ 13 w 166"/>
                <a:gd name="T41" fmla="*/ 39 h 175"/>
                <a:gd name="T42" fmla="*/ 23 w 166"/>
                <a:gd name="T43" fmla="*/ 27 h 175"/>
                <a:gd name="T44" fmla="*/ 35 w 166"/>
                <a:gd name="T45" fmla="*/ 16 h 175"/>
                <a:gd name="T46" fmla="*/ 50 w 166"/>
                <a:gd name="T47" fmla="*/ 7 h 175"/>
                <a:gd name="T48" fmla="*/ 65 w 166"/>
                <a:gd name="T49" fmla="*/ 2 h 175"/>
                <a:gd name="T50" fmla="*/ 81 w 166"/>
                <a:gd name="T51" fmla="*/ 0 h 175"/>
                <a:gd name="T52" fmla="*/ 91 w 166"/>
                <a:gd name="T53" fmla="*/ 1 h 175"/>
                <a:gd name="T54" fmla="*/ 98 w 166"/>
                <a:gd name="T55" fmla="*/ 1 h 175"/>
                <a:gd name="T56" fmla="*/ 107 w 166"/>
                <a:gd name="T57" fmla="*/ 3 h 175"/>
                <a:gd name="T58" fmla="*/ 114 w 166"/>
                <a:gd name="T59" fmla="*/ 6 h 175"/>
                <a:gd name="T60" fmla="*/ 121 w 166"/>
                <a:gd name="T61" fmla="*/ 11 h 175"/>
                <a:gd name="T62" fmla="*/ 128 w 166"/>
                <a:gd name="T63" fmla="*/ 15 h 175"/>
                <a:gd name="T64" fmla="*/ 134 w 166"/>
                <a:gd name="T65" fmla="*/ 19 h 175"/>
                <a:gd name="T66" fmla="*/ 140 w 166"/>
                <a:gd name="T67" fmla="*/ 24 h 175"/>
                <a:gd name="T68" fmla="*/ 146 w 166"/>
                <a:gd name="T69" fmla="*/ 31 h 175"/>
                <a:gd name="T70" fmla="*/ 150 w 166"/>
                <a:gd name="T71" fmla="*/ 39 h 175"/>
                <a:gd name="T72" fmla="*/ 155 w 166"/>
                <a:gd name="T73" fmla="*/ 46 h 175"/>
                <a:gd name="T74" fmla="*/ 159 w 166"/>
                <a:gd name="T75" fmla="*/ 52 h 175"/>
                <a:gd name="T76" fmla="*/ 160 w 166"/>
                <a:gd name="T77" fmla="*/ 61 h 175"/>
                <a:gd name="T78" fmla="*/ 163 w 166"/>
                <a:gd name="T79" fmla="*/ 68 h 175"/>
                <a:gd name="T80" fmla="*/ 164 w 166"/>
                <a:gd name="T81" fmla="*/ 77 h 175"/>
                <a:gd name="T82" fmla="*/ 165 w 166"/>
                <a:gd name="T83" fmla="*/ 86 h 175"/>
                <a:gd name="T84" fmla="*/ 164 w 166"/>
                <a:gd name="T85" fmla="*/ 104 h 175"/>
                <a:gd name="T86" fmla="*/ 158 w 166"/>
                <a:gd name="T87" fmla="*/ 120 h 175"/>
                <a:gd name="T88" fmla="*/ 151 w 166"/>
                <a:gd name="T89" fmla="*/ 135 h 175"/>
                <a:gd name="T90" fmla="*/ 142 w 166"/>
                <a:gd name="T91" fmla="*/ 148 h 175"/>
                <a:gd name="T92" fmla="*/ 130 w 166"/>
                <a:gd name="T93" fmla="*/ 158 h 175"/>
                <a:gd name="T94" fmla="*/ 115 w 166"/>
                <a:gd name="T95" fmla="*/ 167 h 175"/>
                <a:gd name="T96" fmla="*/ 101 w 166"/>
                <a:gd name="T97" fmla="*/ 171 h 175"/>
                <a:gd name="T98" fmla="*/ 84 w 166"/>
                <a:gd name="T99" fmla="*/ 174 h 17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66"/>
                <a:gd name="T151" fmla="*/ 0 h 175"/>
                <a:gd name="T152" fmla="*/ 166 w 166"/>
                <a:gd name="T153" fmla="*/ 175 h 17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66" h="175">
                  <a:moveTo>
                    <a:pt x="84" y="174"/>
                  </a:moveTo>
                  <a:lnTo>
                    <a:pt x="84" y="174"/>
                  </a:lnTo>
                  <a:lnTo>
                    <a:pt x="76" y="173"/>
                  </a:lnTo>
                  <a:lnTo>
                    <a:pt x="67" y="172"/>
                  </a:lnTo>
                  <a:lnTo>
                    <a:pt x="59" y="170"/>
                  </a:lnTo>
                  <a:lnTo>
                    <a:pt x="52" y="166"/>
                  </a:lnTo>
                  <a:lnTo>
                    <a:pt x="44" y="163"/>
                  </a:lnTo>
                  <a:lnTo>
                    <a:pt x="37" y="159"/>
                  </a:lnTo>
                  <a:lnTo>
                    <a:pt x="31" y="155"/>
                  </a:lnTo>
                  <a:lnTo>
                    <a:pt x="25" y="149"/>
                  </a:lnTo>
                  <a:lnTo>
                    <a:pt x="19" y="142"/>
                  </a:lnTo>
                  <a:lnTo>
                    <a:pt x="15" y="136"/>
                  </a:lnTo>
                  <a:lnTo>
                    <a:pt x="10" y="130"/>
                  </a:lnTo>
                  <a:lnTo>
                    <a:pt x="7" y="122"/>
                  </a:lnTo>
                  <a:lnTo>
                    <a:pt x="4" y="114"/>
                  </a:lnTo>
                  <a:lnTo>
                    <a:pt x="1" y="106"/>
                  </a:lnTo>
                  <a:lnTo>
                    <a:pt x="0" y="95"/>
                  </a:lnTo>
                  <a:lnTo>
                    <a:pt x="0" y="88"/>
                  </a:lnTo>
                  <a:lnTo>
                    <a:pt x="2" y="71"/>
                  </a:lnTo>
                  <a:lnTo>
                    <a:pt x="5" y="55"/>
                  </a:lnTo>
                  <a:lnTo>
                    <a:pt x="13" y="39"/>
                  </a:lnTo>
                  <a:lnTo>
                    <a:pt x="23" y="27"/>
                  </a:lnTo>
                  <a:lnTo>
                    <a:pt x="35" y="16"/>
                  </a:lnTo>
                  <a:lnTo>
                    <a:pt x="50" y="7"/>
                  </a:lnTo>
                  <a:lnTo>
                    <a:pt x="65" y="2"/>
                  </a:lnTo>
                  <a:lnTo>
                    <a:pt x="81" y="0"/>
                  </a:lnTo>
                  <a:lnTo>
                    <a:pt x="91" y="1"/>
                  </a:lnTo>
                  <a:lnTo>
                    <a:pt x="98" y="1"/>
                  </a:lnTo>
                  <a:lnTo>
                    <a:pt x="107" y="3"/>
                  </a:lnTo>
                  <a:lnTo>
                    <a:pt x="114" y="6"/>
                  </a:lnTo>
                  <a:lnTo>
                    <a:pt x="121" y="11"/>
                  </a:lnTo>
                  <a:lnTo>
                    <a:pt x="128" y="15"/>
                  </a:lnTo>
                  <a:lnTo>
                    <a:pt x="134" y="19"/>
                  </a:lnTo>
                  <a:lnTo>
                    <a:pt x="140" y="24"/>
                  </a:lnTo>
                  <a:lnTo>
                    <a:pt x="146" y="31"/>
                  </a:lnTo>
                  <a:lnTo>
                    <a:pt x="150" y="39"/>
                  </a:lnTo>
                  <a:lnTo>
                    <a:pt x="155" y="46"/>
                  </a:lnTo>
                  <a:lnTo>
                    <a:pt x="159" y="52"/>
                  </a:lnTo>
                  <a:lnTo>
                    <a:pt x="160" y="61"/>
                  </a:lnTo>
                  <a:lnTo>
                    <a:pt x="163" y="68"/>
                  </a:lnTo>
                  <a:lnTo>
                    <a:pt x="164" y="77"/>
                  </a:lnTo>
                  <a:lnTo>
                    <a:pt x="165" y="86"/>
                  </a:lnTo>
                  <a:lnTo>
                    <a:pt x="164" y="104"/>
                  </a:lnTo>
                  <a:lnTo>
                    <a:pt x="158" y="120"/>
                  </a:lnTo>
                  <a:lnTo>
                    <a:pt x="151" y="135"/>
                  </a:lnTo>
                  <a:lnTo>
                    <a:pt x="142" y="148"/>
                  </a:lnTo>
                  <a:lnTo>
                    <a:pt x="130" y="158"/>
                  </a:lnTo>
                  <a:lnTo>
                    <a:pt x="115" y="167"/>
                  </a:lnTo>
                  <a:lnTo>
                    <a:pt x="101" y="171"/>
                  </a:lnTo>
                  <a:lnTo>
                    <a:pt x="84" y="174"/>
                  </a:lnTo>
                </a:path>
              </a:pathLst>
            </a:custGeom>
            <a:noFill/>
            <a:ln w="12700" cap="rnd" cmpd="sng">
              <a:solidFill>
                <a:srgbClr val="000000"/>
              </a:solidFill>
              <a:prstDash val="solid"/>
              <a:round/>
              <a:headEnd type="none" w="med" len="med"/>
              <a:tailEnd type="none" w="med" len="med"/>
            </a:ln>
          </p:spPr>
          <p:txBody>
            <a:bodyPr/>
            <a:lstStyle/>
            <a:p>
              <a:endParaRPr lang="en-GB" b="1"/>
            </a:p>
          </p:txBody>
        </p:sp>
        <p:sp>
          <p:nvSpPr>
            <p:cNvPr id="18499" name="Freeform 57"/>
            <p:cNvSpPr>
              <a:spLocks/>
            </p:cNvSpPr>
            <p:nvPr/>
          </p:nvSpPr>
          <p:spPr bwMode="auto">
            <a:xfrm>
              <a:off x="2371" y="2022"/>
              <a:ext cx="100" cy="98"/>
            </a:xfrm>
            <a:custGeom>
              <a:avLst/>
              <a:gdLst>
                <a:gd name="T0" fmla="*/ 50 w 100"/>
                <a:gd name="T1" fmla="*/ 97 h 98"/>
                <a:gd name="T2" fmla="*/ 40 w 100"/>
                <a:gd name="T3" fmla="*/ 97 h 98"/>
                <a:gd name="T4" fmla="*/ 32 w 100"/>
                <a:gd name="T5" fmla="*/ 94 h 98"/>
                <a:gd name="T6" fmla="*/ 24 w 100"/>
                <a:gd name="T7" fmla="*/ 89 h 98"/>
                <a:gd name="T8" fmla="*/ 15 w 100"/>
                <a:gd name="T9" fmla="*/ 83 h 98"/>
                <a:gd name="T10" fmla="*/ 10 w 100"/>
                <a:gd name="T11" fmla="*/ 76 h 98"/>
                <a:gd name="T12" fmla="*/ 4 w 100"/>
                <a:gd name="T13" fmla="*/ 67 h 98"/>
                <a:gd name="T14" fmla="*/ 2 w 100"/>
                <a:gd name="T15" fmla="*/ 58 h 98"/>
                <a:gd name="T16" fmla="*/ 0 w 100"/>
                <a:gd name="T17" fmla="*/ 50 h 98"/>
                <a:gd name="T18" fmla="*/ 1 w 100"/>
                <a:gd name="T19" fmla="*/ 38 h 98"/>
                <a:gd name="T20" fmla="*/ 4 w 100"/>
                <a:gd name="T21" fmla="*/ 29 h 98"/>
                <a:gd name="T22" fmla="*/ 8 w 100"/>
                <a:gd name="T23" fmla="*/ 22 h 98"/>
                <a:gd name="T24" fmla="*/ 14 w 100"/>
                <a:gd name="T25" fmla="*/ 14 h 98"/>
                <a:gd name="T26" fmla="*/ 22 w 100"/>
                <a:gd name="T27" fmla="*/ 8 h 98"/>
                <a:gd name="T28" fmla="*/ 30 w 100"/>
                <a:gd name="T29" fmla="*/ 3 h 98"/>
                <a:gd name="T30" fmla="*/ 40 w 100"/>
                <a:gd name="T31" fmla="*/ 0 h 98"/>
                <a:gd name="T32" fmla="*/ 48 w 100"/>
                <a:gd name="T33" fmla="*/ 0 h 98"/>
                <a:gd name="T34" fmla="*/ 59 w 100"/>
                <a:gd name="T35" fmla="*/ 1 h 98"/>
                <a:gd name="T36" fmla="*/ 69 w 100"/>
                <a:gd name="T37" fmla="*/ 2 h 98"/>
                <a:gd name="T38" fmla="*/ 76 w 100"/>
                <a:gd name="T39" fmla="*/ 7 h 98"/>
                <a:gd name="T40" fmla="*/ 83 w 100"/>
                <a:gd name="T41" fmla="*/ 14 h 98"/>
                <a:gd name="T42" fmla="*/ 90 w 100"/>
                <a:gd name="T43" fmla="*/ 19 h 98"/>
                <a:gd name="T44" fmla="*/ 95 w 100"/>
                <a:gd name="T45" fmla="*/ 29 h 98"/>
                <a:gd name="T46" fmla="*/ 98 w 100"/>
                <a:gd name="T47" fmla="*/ 37 h 98"/>
                <a:gd name="T48" fmla="*/ 99 w 100"/>
                <a:gd name="T49" fmla="*/ 46 h 98"/>
                <a:gd name="T50" fmla="*/ 98 w 100"/>
                <a:gd name="T51" fmla="*/ 58 h 98"/>
                <a:gd name="T52" fmla="*/ 96 w 100"/>
                <a:gd name="T53" fmla="*/ 66 h 98"/>
                <a:gd name="T54" fmla="*/ 91 w 100"/>
                <a:gd name="T55" fmla="*/ 74 h 98"/>
                <a:gd name="T56" fmla="*/ 85 w 100"/>
                <a:gd name="T57" fmla="*/ 83 h 98"/>
                <a:gd name="T58" fmla="*/ 79 w 100"/>
                <a:gd name="T59" fmla="*/ 87 h 98"/>
                <a:gd name="T60" fmla="*/ 70 w 100"/>
                <a:gd name="T61" fmla="*/ 93 h 98"/>
                <a:gd name="T62" fmla="*/ 60 w 100"/>
                <a:gd name="T63" fmla="*/ 97 h 98"/>
                <a:gd name="T64" fmla="*/ 50 w 100"/>
                <a:gd name="T65" fmla="*/ 97 h 9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0"/>
                <a:gd name="T100" fmla="*/ 0 h 98"/>
                <a:gd name="T101" fmla="*/ 100 w 100"/>
                <a:gd name="T102" fmla="*/ 98 h 9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0" h="98">
                  <a:moveTo>
                    <a:pt x="50" y="97"/>
                  </a:moveTo>
                  <a:lnTo>
                    <a:pt x="40" y="97"/>
                  </a:lnTo>
                  <a:lnTo>
                    <a:pt x="32" y="94"/>
                  </a:lnTo>
                  <a:lnTo>
                    <a:pt x="24" y="89"/>
                  </a:lnTo>
                  <a:lnTo>
                    <a:pt x="15" y="83"/>
                  </a:lnTo>
                  <a:lnTo>
                    <a:pt x="10" y="76"/>
                  </a:lnTo>
                  <a:lnTo>
                    <a:pt x="4" y="67"/>
                  </a:lnTo>
                  <a:lnTo>
                    <a:pt x="2" y="58"/>
                  </a:lnTo>
                  <a:lnTo>
                    <a:pt x="0" y="50"/>
                  </a:lnTo>
                  <a:lnTo>
                    <a:pt x="1" y="38"/>
                  </a:lnTo>
                  <a:lnTo>
                    <a:pt x="4" y="29"/>
                  </a:lnTo>
                  <a:lnTo>
                    <a:pt x="8" y="22"/>
                  </a:lnTo>
                  <a:lnTo>
                    <a:pt x="14" y="14"/>
                  </a:lnTo>
                  <a:lnTo>
                    <a:pt x="22" y="8"/>
                  </a:lnTo>
                  <a:lnTo>
                    <a:pt x="30" y="3"/>
                  </a:lnTo>
                  <a:lnTo>
                    <a:pt x="40" y="0"/>
                  </a:lnTo>
                  <a:lnTo>
                    <a:pt x="48" y="0"/>
                  </a:lnTo>
                  <a:lnTo>
                    <a:pt x="59" y="1"/>
                  </a:lnTo>
                  <a:lnTo>
                    <a:pt x="69" y="2"/>
                  </a:lnTo>
                  <a:lnTo>
                    <a:pt x="76" y="7"/>
                  </a:lnTo>
                  <a:lnTo>
                    <a:pt x="83" y="14"/>
                  </a:lnTo>
                  <a:lnTo>
                    <a:pt x="90" y="19"/>
                  </a:lnTo>
                  <a:lnTo>
                    <a:pt x="95" y="29"/>
                  </a:lnTo>
                  <a:lnTo>
                    <a:pt x="98" y="37"/>
                  </a:lnTo>
                  <a:lnTo>
                    <a:pt x="99" y="46"/>
                  </a:lnTo>
                  <a:lnTo>
                    <a:pt x="98" y="58"/>
                  </a:lnTo>
                  <a:lnTo>
                    <a:pt x="96" y="66"/>
                  </a:lnTo>
                  <a:lnTo>
                    <a:pt x="91" y="74"/>
                  </a:lnTo>
                  <a:lnTo>
                    <a:pt x="85" y="83"/>
                  </a:lnTo>
                  <a:lnTo>
                    <a:pt x="79" y="87"/>
                  </a:lnTo>
                  <a:lnTo>
                    <a:pt x="70" y="93"/>
                  </a:lnTo>
                  <a:lnTo>
                    <a:pt x="60" y="97"/>
                  </a:lnTo>
                  <a:lnTo>
                    <a:pt x="50" y="97"/>
                  </a:lnTo>
                </a:path>
              </a:pathLst>
            </a:custGeom>
            <a:solidFill>
              <a:srgbClr val="FFFFFF"/>
            </a:solidFill>
            <a:ln w="12700" cap="rnd" cmpd="sng">
              <a:noFill/>
              <a:prstDash val="solid"/>
              <a:round/>
              <a:headEnd type="none" w="med" len="med"/>
              <a:tailEnd type="none" w="med" len="med"/>
            </a:ln>
          </p:spPr>
          <p:txBody>
            <a:bodyPr/>
            <a:lstStyle/>
            <a:p>
              <a:endParaRPr lang="en-GB" b="1"/>
            </a:p>
          </p:txBody>
        </p:sp>
        <p:sp>
          <p:nvSpPr>
            <p:cNvPr id="18500" name="Freeform 58"/>
            <p:cNvSpPr>
              <a:spLocks/>
            </p:cNvSpPr>
            <p:nvPr/>
          </p:nvSpPr>
          <p:spPr bwMode="auto">
            <a:xfrm>
              <a:off x="2402" y="2051"/>
              <a:ext cx="42" cy="42"/>
            </a:xfrm>
            <a:custGeom>
              <a:avLst/>
              <a:gdLst>
                <a:gd name="T0" fmla="*/ 21 w 42"/>
                <a:gd name="T1" fmla="*/ 0 h 42"/>
                <a:gd name="T2" fmla="*/ 17 w 42"/>
                <a:gd name="T3" fmla="*/ 1 h 42"/>
                <a:gd name="T4" fmla="*/ 12 w 42"/>
                <a:gd name="T5" fmla="*/ 3 h 42"/>
                <a:gd name="T6" fmla="*/ 8 w 42"/>
                <a:gd name="T7" fmla="*/ 4 h 42"/>
                <a:gd name="T8" fmla="*/ 6 w 42"/>
                <a:gd name="T9" fmla="*/ 7 h 42"/>
                <a:gd name="T10" fmla="*/ 3 w 42"/>
                <a:gd name="T11" fmla="*/ 10 h 42"/>
                <a:gd name="T12" fmla="*/ 0 w 42"/>
                <a:gd name="T13" fmla="*/ 14 h 42"/>
                <a:gd name="T14" fmla="*/ 0 w 42"/>
                <a:gd name="T15" fmla="*/ 17 h 42"/>
                <a:gd name="T16" fmla="*/ 0 w 42"/>
                <a:gd name="T17" fmla="*/ 22 h 42"/>
                <a:gd name="T18" fmla="*/ 0 w 42"/>
                <a:gd name="T19" fmla="*/ 25 h 42"/>
                <a:gd name="T20" fmla="*/ 2 w 42"/>
                <a:gd name="T21" fmla="*/ 29 h 42"/>
                <a:gd name="T22" fmla="*/ 5 w 42"/>
                <a:gd name="T23" fmla="*/ 33 h 42"/>
                <a:gd name="T24" fmla="*/ 7 w 42"/>
                <a:gd name="T25" fmla="*/ 35 h 42"/>
                <a:gd name="T26" fmla="*/ 9 w 42"/>
                <a:gd name="T27" fmla="*/ 38 h 42"/>
                <a:gd name="T28" fmla="*/ 14 w 42"/>
                <a:gd name="T29" fmla="*/ 40 h 42"/>
                <a:gd name="T30" fmla="*/ 17 w 42"/>
                <a:gd name="T31" fmla="*/ 40 h 42"/>
                <a:gd name="T32" fmla="*/ 22 w 42"/>
                <a:gd name="T33" fmla="*/ 41 h 42"/>
                <a:gd name="T34" fmla="*/ 29 w 42"/>
                <a:gd name="T35" fmla="*/ 40 h 42"/>
                <a:gd name="T36" fmla="*/ 36 w 42"/>
                <a:gd name="T37" fmla="*/ 35 h 42"/>
                <a:gd name="T38" fmla="*/ 39 w 42"/>
                <a:gd name="T39" fmla="*/ 29 h 42"/>
                <a:gd name="T40" fmla="*/ 41 w 42"/>
                <a:gd name="T41" fmla="*/ 21 h 42"/>
                <a:gd name="T42" fmla="*/ 40 w 42"/>
                <a:gd name="T43" fmla="*/ 17 h 42"/>
                <a:gd name="T44" fmla="*/ 39 w 42"/>
                <a:gd name="T45" fmla="*/ 13 h 42"/>
                <a:gd name="T46" fmla="*/ 37 w 42"/>
                <a:gd name="T47" fmla="*/ 10 h 42"/>
                <a:gd name="T48" fmla="*/ 36 w 42"/>
                <a:gd name="T49" fmla="*/ 7 h 42"/>
                <a:gd name="T50" fmla="*/ 31 w 42"/>
                <a:gd name="T51" fmla="*/ 4 h 42"/>
                <a:gd name="T52" fmla="*/ 28 w 42"/>
                <a:gd name="T53" fmla="*/ 3 h 42"/>
                <a:gd name="T54" fmla="*/ 24 w 42"/>
                <a:gd name="T55" fmla="*/ 1 h 42"/>
                <a:gd name="T56" fmla="*/ 21 w 42"/>
                <a:gd name="T57" fmla="*/ 0 h 4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2"/>
                <a:gd name="T88" fmla="*/ 0 h 42"/>
                <a:gd name="T89" fmla="*/ 42 w 42"/>
                <a:gd name="T90" fmla="*/ 42 h 4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2" h="42">
                  <a:moveTo>
                    <a:pt x="21" y="0"/>
                  </a:moveTo>
                  <a:lnTo>
                    <a:pt x="17" y="1"/>
                  </a:lnTo>
                  <a:lnTo>
                    <a:pt x="12" y="3"/>
                  </a:lnTo>
                  <a:lnTo>
                    <a:pt x="8" y="4"/>
                  </a:lnTo>
                  <a:lnTo>
                    <a:pt x="6" y="7"/>
                  </a:lnTo>
                  <a:lnTo>
                    <a:pt x="3" y="10"/>
                  </a:lnTo>
                  <a:lnTo>
                    <a:pt x="0" y="14"/>
                  </a:lnTo>
                  <a:lnTo>
                    <a:pt x="0" y="17"/>
                  </a:lnTo>
                  <a:lnTo>
                    <a:pt x="0" y="22"/>
                  </a:lnTo>
                  <a:lnTo>
                    <a:pt x="0" y="25"/>
                  </a:lnTo>
                  <a:lnTo>
                    <a:pt x="2" y="29"/>
                  </a:lnTo>
                  <a:lnTo>
                    <a:pt x="5" y="33"/>
                  </a:lnTo>
                  <a:lnTo>
                    <a:pt x="7" y="35"/>
                  </a:lnTo>
                  <a:lnTo>
                    <a:pt x="9" y="38"/>
                  </a:lnTo>
                  <a:lnTo>
                    <a:pt x="14" y="40"/>
                  </a:lnTo>
                  <a:lnTo>
                    <a:pt x="17" y="40"/>
                  </a:lnTo>
                  <a:lnTo>
                    <a:pt x="22" y="41"/>
                  </a:lnTo>
                  <a:lnTo>
                    <a:pt x="29" y="40"/>
                  </a:lnTo>
                  <a:lnTo>
                    <a:pt x="36" y="35"/>
                  </a:lnTo>
                  <a:lnTo>
                    <a:pt x="39" y="29"/>
                  </a:lnTo>
                  <a:lnTo>
                    <a:pt x="41" y="21"/>
                  </a:lnTo>
                  <a:lnTo>
                    <a:pt x="40" y="17"/>
                  </a:lnTo>
                  <a:lnTo>
                    <a:pt x="39" y="13"/>
                  </a:lnTo>
                  <a:lnTo>
                    <a:pt x="37" y="10"/>
                  </a:lnTo>
                  <a:lnTo>
                    <a:pt x="36" y="7"/>
                  </a:lnTo>
                  <a:lnTo>
                    <a:pt x="31" y="4"/>
                  </a:lnTo>
                  <a:lnTo>
                    <a:pt x="28" y="3"/>
                  </a:lnTo>
                  <a:lnTo>
                    <a:pt x="24" y="1"/>
                  </a:lnTo>
                  <a:lnTo>
                    <a:pt x="21" y="0"/>
                  </a:lnTo>
                </a:path>
              </a:pathLst>
            </a:custGeom>
            <a:solidFill>
              <a:srgbClr val="FF0000"/>
            </a:solidFill>
            <a:ln w="12700" cap="rnd" cmpd="sng">
              <a:noFill/>
              <a:prstDash val="solid"/>
              <a:round/>
              <a:headEnd type="none" w="med" len="med"/>
              <a:tailEnd type="none" w="med" len="med"/>
            </a:ln>
          </p:spPr>
          <p:txBody>
            <a:bodyPr/>
            <a:lstStyle/>
            <a:p>
              <a:endParaRPr lang="en-GB" b="1"/>
            </a:p>
          </p:txBody>
        </p:sp>
        <p:sp>
          <p:nvSpPr>
            <p:cNvPr id="18501" name="Freeform 59"/>
            <p:cNvSpPr>
              <a:spLocks/>
            </p:cNvSpPr>
            <p:nvPr/>
          </p:nvSpPr>
          <p:spPr bwMode="auto">
            <a:xfrm>
              <a:off x="1728" y="1808"/>
              <a:ext cx="43" cy="155"/>
            </a:xfrm>
            <a:custGeom>
              <a:avLst/>
              <a:gdLst>
                <a:gd name="T0" fmla="*/ 41 w 43"/>
                <a:gd name="T1" fmla="*/ 0 h 155"/>
                <a:gd name="T2" fmla="*/ 0 w 43"/>
                <a:gd name="T3" fmla="*/ 0 h 155"/>
                <a:gd name="T4" fmla="*/ 0 w 43"/>
                <a:gd name="T5" fmla="*/ 154 h 155"/>
                <a:gd name="T6" fmla="*/ 42 w 43"/>
                <a:gd name="T7" fmla="*/ 154 h 155"/>
                <a:gd name="T8" fmla="*/ 41 w 43"/>
                <a:gd name="T9" fmla="*/ 0 h 155"/>
                <a:gd name="T10" fmla="*/ 0 60000 65536"/>
                <a:gd name="T11" fmla="*/ 0 60000 65536"/>
                <a:gd name="T12" fmla="*/ 0 60000 65536"/>
                <a:gd name="T13" fmla="*/ 0 60000 65536"/>
                <a:gd name="T14" fmla="*/ 0 60000 65536"/>
                <a:gd name="T15" fmla="*/ 0 w 43"/>
                <a:gd name="T16" fmla="*/ 0 h 155"/>
                <a:gd name="T17" fmla="*/ 43 w 43"/>
                <a:gd name="T18" fmla="*/ 155 h 155"/>
              </a:gdLst>
              <a:ahLst/>
              <a:cxnLst>
                <a:cxn ang="T10">
                  <a:pos x="T0" y="T1"/>
                </a:cxn>
                <a:cxn ang="T11">
                  <a:pos x="T2" y="T3"/>
                </a:cxn>
                <a:cxn ang="T12">
                  <a:pos x="T4" y="T5"/>
                </a:cxn>
                <a:cxn ang="T13">
                  <a:pos x="T6" y="T7"/>
                </a:cxn>
                <a:cxn ang="T14">
                  <a:pos x="T8" y="T9"/>
                </a:cxn>
              </a:cxnLst>
              <a:rect l="T15" t="T16" r="T17" b="T18"/>
              <a:pathLst>
                <a:path w="43" h="155">
                  <a:moveTo>
                    <a:pt x="41" y="0"/>
                  </a:moveTo>
                  <a:lnTo>
                    <a:pt x="0" y="0"/>
                  </a:lnTo>
                  <a:lnTo>
                    <a:pt x="0" y="154"/>
                  </a:lnTo>
                  <a:lnTo>
                    <a:pt x="42" y="154"/>
                  </a:lnTo>
                  <a:lnTo>
                    <a:pt x="41" y="0"/>
                  </a:lnTo>
                </a:path>
              </a:pathLst>
            </a:custGeom>
            <a:solidFill>
              <a:srgbClr val="FF0000"/>
            </a:solidFill>
            <a:ln w="12700" cap="rnd" cmpd="sng">
              <a:noFill/>
              <a:prstDash val="solid"/>
              <a:round/>
              <a:headEnd type="none" w="med" len="med"/>
              <a:tailEnd type="none" w="med" len="med"/>
            </a:ln>
          </p:spPr>
          <p:txBody>
            <a:bodyPr/>
            <a:lstStyle/>
            <a:p>
              <a:endParaRPr lang="en-GB" b="1"/>
            </a:p>
          </p:txBody>
        </p:sp>
        <p:sp>
          <p:nvSpPr>
            <p:cNvPr id="18502" name="Freeform 60"/>
            <p:cNvSpPr>
              <a:spLocks/>
            </p:cNvSpPr>
            <p:nvPr/>
          </p:nvSpPr>
          <p:spPr bwMode="auto">
            <a:xfrm>
              <a:off x="1683" y="1809"/>
              <a:ext cx="43" cy="154"/>
            </a:xfrm>
            <a:custGeom>
              <a:avLst/>
              <a:gdLst>
                <a:gd name="T0" fmla="*/ 41 w 43"/>
                <a:gd name="T1" fmla="*/ 0 h 154"/>
                <a:gd name="T2" fmla="*/ 0 w 43"/>
                <a:gd name="T3" fmla="*/ 0 h 154"/>
                <a:gd name="T4" fmla="*/ 1 w 43"/>
                <a:gd name="T5" fmla="*/ 152 h 154"/>
                <a:gd name="T6" fmla="*/ 42 w 43"/>
                <a:gd name="T7" fmla="*/ 153 h 154"/>
                <a:gd name="T8" fmla="*/ 41 w 43"/>
                <a:gd name="T9" fmla="*/ 0 h 154"/>
                <a:gd name="T10" fmla="*/ 0 60000 65536"/>
                <a:gd name="T11" fmla="*/ 0 60000 65536"/>
                <a:gd name="T12" fmla="*/ 0 60000 65536"/>
                <a:gd name="T13" fmla="*/ 0 60000 65536"/>
                <a:gd name="T14" fmla="*/ 0 60000 65536"/>
                <a:gd name="T15" fmla="*/ 0 w 43"/>
                <a:gd name="T16" fmla="*/ 0 h 154"/>
                <a:gd name="T17" fmla="*/ 43 w 43"/>
                <a:gd name="T18" fmla="*/ 154 h 154"/>
              </a:gdLst>
              <a:ahLst/>
              <a:cxnLst>
                <a:cxn ang="T10">
                  <a:pos x="T0" y="T1"/>
                </a:cxn>
                <a:cxn ang="T11">
                  <a:pos x="T2" y="T3"/>
                </a:cxn>
                <a:cxn ang="T12">
                  <a:pos x="T4" y="T5"/>
                </a:cxn>
                <a:cxn ang="T13">
                  <a:pos x="T6" y="T7"/>
                </a:cxn>
                <a:cxn ang="T14">
                  <a:pos x="T8" y="T9"/>
                </a:cxn>
              </a:cxnLst>
              <a:rect l="T15" t="T16" r="T17" b="T18"/>
              <a:pathLst>
                <a:path w="43" h="154">
                  <a:moveTo>
                    <a:pt x="41" y="0"/>
                  </a:moveTo>
                  <a:lnTo>
                    <a:pt x="0" y="0"/>
                  </a:lnTo>
                  <a:lnTo>
                    <a:pt x="1" y="152"/>
                  </a:lnTo>
                  <a:lnTo>
                    <a:pt x="42" y="153"/>
                  </a:lnTo>
                  <a:lnTo>
                    <a:pt x="41" y="0"/>
                  </a:lnTo>
                </a:path>
              </a:pathLst>
            </a:custGeom>
            <a:solidFill>
              <a:srgbClr val="FFFFFF"/>
            </a:solidFill>
            <a:ln w="12700" cap="rnd" cmpd="sng">
              <a:noFill/>
              <a:prstDash val="solid"/>
              <a:round/>
              <a:headEnd type="none" w="med" len="med"/>
              <a:tailEnd type="none" w="med" len="med"/>
            </a:ln>
          </p:spPr>
          <p:txBody>
            <a:bodyPr/>
            <a:lstStyle/>
            <a:p>
              <a:endParaRPr lang="en-GB" b="1"/>
            </a:p>
          </p:txBody>
        </p:sp>
        <p:sp>
          <p:nvSpPr>
            <p:cNvPr id="18503" name="Freeform 61"/>
            <p:cNvSpPr>
              <a:spLocks/>
            </p:cNvSpPr>
            <p:nvPr/>
          </p:nvSpPr>
          <p:spPr bwMode="auto">
            <a:xfrm>
              <a:off x="1644" y="1805"/>
              <a:ext cx="42" cy="156"/>
            </a:xfrm>
            <a:custGeom>
              <a:avLst/>
              <a:gdLst>
                <a:gd name="T0" fmla="*/ 41 w 42"/>
                <a:gd name="T1" fmla="*/ 0 h 156"/>
                <a:gd name="T2" fmla="*/ 1 w 42"/>
                <a:gd name="T3" fmla="*/ 1 h 156"/>
                <a:gd name="T4" fmla="*/ 0 w 42"/>
                <a:gd name="T5" fmla="*/ 155 h 156"/>
                <a:gd name="T6" fmla="*/ 41 w 42"/>
                <a:gd name="T7" fmla="*/ 154 h 156"/>
                <a:gd name="T8" fmla="*/ 41 w 42"/>
                <a:gd name="T9" fmla="*/ 0 h 156"/>
                <a:gd name="T10" fmla="*/ 0 60000 65536"/>
                <a:gd name="T11" fmla="*/ 0 60000 65536"/>
                <a:gd name="T12" fmla="*/ 0 60000 65536"/>
                <a:gd name="T13" fmla="*/ 0 60000 65536"/>
                <a:gd name="T14" fmla="*/ 0 60000 65536"/>
                <a:gd name="T15" fmla="*/ 0 w 42"/>
                <a:gd name="T16" fmla="*/ 0 h 156"/>
                <a:gd name="T17" fmla="*/ 42 w 42"/>
                <a:gd name="T18" fmla="*/ 156 h 156"/>
              </a:gdLst>
              <a:ahLst/>
              <a:cxnLst>
                <a:cxn ang="T10">
                  <a:pos x="T0" y="T1"/>
                </a:cxn>
                <a:cxn ang="T11">
                  <a:pos x="T2" y="T3"/>
                </a:cxn>
                <a:cxn ang="T12">
                  <a:pos x="T4" y="T5"/>
                </a:cxn>
                <a:cxn ang="T13">
                  <a:pos x="T6" y="T7"/>
                </a:cxn>
                <a:cxn ang="T14">
                  <a:pos x="T8" y="T9"/>
                </a:cxn>
              </a:cxnLst>
              <a:rect l="T15" t="T16" r="T17" b="T18"/>
              <a:pathLst>
                <a:path w="42" h="156">
                  <a:moveTo>
                    <a:pt x="41" y="0"/>
                  </a:moveTo>
                  <a:lnTo>
                    <a:pt x="1" y="1"/>
                  </a:lnTo>
                  <a:lnTo>
                    <a:pt x="0" y="155"/>
                  </a:lnTo>
                  <a:lnTo>
                    <a:pt x="41" y="154"/>
                  </a:lnTo>
                  <a:lnTo>
                    <a:pt x="41" y="0"/>
                  </a:lnTo>
                </a:path>
              </a:pathLst>
            </a:custGeom>
            <a:solidFill>
              <a:srgbClr val="000066"/>
            </a:solidFill>
            <a:ln w="12700" cap="rnd" cmpd="sng">
              <a:noFill/>
              <a:prstDash val="solid"/>
              <a:round/>
              <a:headEnd type="none" w="med" len="med"/>
              <a:tailEnd type="none" w="med" len="med"/>
            </a:ln>
          </p:spPr>
          <p:txBody>
            <a:bodyPr/>
            <a:lstStyle/>
            <a:p>
              <a:endParaRPr lang="en-GB" b="1"/>
            </a:p>
          </p:txBody>
        </p:sp>
      </p:grpSp>
      <p:sp>
        <p:nvSpPr>
          <p:cNvPr id="13375" name="AutoShape 63"/>
          <p:cNvSpPr>
            <a:spLocks noChangeArrowheads="1"/>
          </p:cNvSpPr>
          <p:nvPr/>
        </p:nvSpPr>
        <p:spPr bwMode="auto">
          <a:xfrm>
            <a:off x="4932363" y="4365625"/>
            <a:ext cx="215900" cy="1150938"/>
          </a:xfrm>
          <a:prstGeom prst="downArrow">
            <a:avLst>
              <a:gd name="adj1" fmla="val 50000"/>
              <a:gd name="adj2" fmla="val 133272"/>
            </a:avLst>
          </a:prstGeom>
          <a:solidFill>
            <a:schemeClr val="accent1"/>
          </a:solidFill>
          <a:ln w="9525">
            <a:solidFill>
              <a:schemeClr val="tx1"/>
            </a:solidFill>
            <a:miter lim="800000"/>
            <a:headEnd/>
            <a:tailEnd/>
          </a:ln>
        </p:spPr>
        <p:txBody>
          <a:bodyPr vert="eaVert" wrap="none" anchor="ctr"/>
          <a:lstStyle/>
          <a:p>
            <a:endParaRPr lang="en-GB" b="1"/>
          </a:p>
        </p:txBody>
      </p:sp>
      <p:sp>
        <p:nvSpPr>
          <p:cNvPr id="13376" name="AutoShape 64"/>
          <p:cNvSpPr>
            <a:spLocks noChangeArrowheads="1"/>
          </p:cNvSpPr>
          <p:nvPr/>
        </p:nvSpPr>
        <p:spPr bwMode="auto">
          <a:xfrm rot="-5400000">
            <a:off x="7344569" y="3466306"/>
            <a:ext cx="215900" cy="1150938"/>
          </a:xfrm>
          <a:prstGeom prst="downArrow">
            <a:avLst>
              <a:gd name="adj1" fmla="val 50000"/>
              <a:gd name="adj2" fmla="val 133272"/>
            </a:avLst>
          </a:prstGeom>
          <a:solidFill>
            <a:srgbClr val="FFFF00"/>
          </a:solidFill>
          <a:ln w="9525">
            <a:solidFill>
              <a:schemeClr val="tx1"/>
            </a:solidFill>
            <a:miter lim="800000"/>
            <a:headEnd/>
            <a:tailEnd/>
          </a:ln>
        </p:spPr>
        <p:txBody>
          <a:bodyPr vert="eaVert" wrap="none" anchor="ctr"/>
          <a:lstStyle/>
          <a:p>
            <a:endParaRPr lang="en-GB" b="1"/>
          </a:p>
        </p:txBody>
      </p:sp>
      <p:sp>
        <p:nvSpPr>
          <p:cNvPr id="13377" name="AutoShape 65"/>
          <p:cNvSpPr>
            <a:spLocks noChangeArrowheads="1"/>
          </p:cNvSpPr>
          <p:nvPr/>
        </p:nvSpPr>
        <p:spPr bwMode="auto">
          <a:xfrm rot="5400000">
            <a:off x="1510507" y="3537744"/>
            <a:ext cx="215900" cy="1150937"/>
          </a:xfrm>
          <a:prstGeom prst="downArrow">
            <a:avLst>
              <a:gd name="adj1" fmla="val 50000"/>
              <a:gd name="adj2" fmla="val 133272"/>
            </a:avLst>
          </a:prstGeom>
          <a:solidFill>
            <a:srgbClr val="002060"/>
          </a:solidFill>
          <a:ln w="9525">
            <a:solidFill>
              <a:schemeClr val="tx1"/>
            </a:solidFill>
            <a:miter lim="800000"/>
            <a:headEnd/>
            <a:tailEnd/>
          </a:ln>
        </p:spPr>
        <p:txBody>
          <a:bodyPr vert="eaVert" wrap="none" anchor="ctr"/>
          <a:lstStyle/>
          <a:p>
            <a:endParaRPr lang="en-GB" b="1"/>
          </a:p>
        </p:txBody>
      </p:sp>
      <p:sp>
        <p:nvSpPr>
          <p:cNvPr id="13378" name="AutoShape 66"/>
          <p:cNvSpPr>
            <a:spLocks noChangeArrowheads="1"/>
          </p:cNvSpPr>
          <p:nvPr/>
        </p:nvSpPr>
        <p:spPr bwMode="auto">
          <a:xfrm flipV="1">
            <a:off x="4932363" y="2349500"/>
            <a:ext cx="215900" cy="1150938"/>
          </a:xfrm>
          <a:prstGeom prst="downArrow">
            <a:avLst>
              <a:gd name="adj1" fmla="val 50000"/>
              <a:gd name="adj2" fmla="val 133272"/>
            </a:avLst>
          </a:prstGeom>
          <a:solidFill>
            <a:srgbClr val="FF0000"/>
          </a:solidFill>
          <a:ln w="9525">
            <a:solidFill>
              <a:schemeClr val="tx1"/>
            </a:solidFill>
            <a:miter lim="800000"/>
            <a:headEnd/>
            <a:tailEnd/>
          </a:ln>
        </p:spPr>
        <p:txBody>
          <a:bodyPr vert="eaVert" wrap="none" anchor="ctr"/>
          <a:lstStyle/>
          <a:p>
            <a:endParaRPr lang="en-GB" b="1"/>
          </a:p>
        </p:txBody>
      </p:sp>
      <p:sp>
        <p:nvSpPr>
          <p:cNvPr id="13379" name="Text Box 67"/>
          <p:cNvSpPr txBox="1">
            <a:spLocks noChangeArrowheads="1"/>
          </p:cNvSpPr>
          <p:nvPr/>
        </p:nvSpPr>
        <p:spPr bwMode="auto">
          <a:xfrm>
            <a:off x="7885113" y="3789363"/>
            <a:ext cx="2089150" cy="457200"/>
          </a:xfrm>
          <a:prstGeom prst="rect">
            <a:avLst/>
          </a:prstGeom>
          <a:noFill/>
          <a:ln w="9525">
            <a:noFill/>
            <a:miter lim="800000"/>
            <a:headEnd/>
            <a:tailEnd/>
          </a:ln>
        </p:spPr>
        <p:txBody>
          <a:bodyPr>
            <a:spAutoFit/>
          </a:bodyPr>
          <a:lstStyle/>
          <a:p>
            <a:pPr>
              <a:spcBef>
                <a:spcPct val="50000"/>
              </a:spcBef>
            </a:pPr>
            <a:r>
              <a:rPr lang="en-GB" sz="2400" b="1" dirty="0">
                <a:solidFill>
                  <a:srgbClr val="FFFF00"/>
                </a:solidFill>
              </a:rPr>
              <a:t>Thrust</a:t>
            </a:r>
          </a:p>
        </p:txBody>
      </p:sp>
      <p:sp>
        <p:nvSpPr>
          <p:cNvPr id="13380" name="Text Box 68"/>
          <p:cNvSpPr txBox="1">
            <a:spLocks noChangeArrowheads="1"/>
          </p:cNvSpPr>
          <p:nvPr/>
        </p:nvSpPr>
        <p:spPr bwMode="auto">
          <a:xfrm>
            <a:off x="4429125" y="5589588"/>
            <a:ext cx="3527425" cy="457200"/>
          </a:xfrm>
          <a:prstGeom prst="rect">
            <a:avLst/>
          </a:prstGeom>
          <a:noFill/>
          <a:ln w="9525">
            <a:noFill/>
            <a:miter lim="800000"/>
            <a:headEnd/>
            <a:tailEnd/>
          </a:ln>
        </p:spPr>
        <p:txBody>
          <a:bodyPr>
            <a:spAutoFit/>
          </a:bodyPr>
          <a:lstStyle/>
          <a:p>
            <a:pPr>
              <a:spcBef>
                <a:spcPct val="50000"/>
              </a:spcBef>
            </a:pPr>
            <a:r>
              <a:rPr lang="en-GB" sz="2400" b="1">
                <a:solidFill>
                  <a:schemeClr val="accent1"/>
                </a:solidFill>
              </a:rPr>
              <a:t>Weight</a:t>
            </a:r>
          </a:p>
        </p:txBody>
      </p:sp>
      <p:sp>
        <p:nvSpPr>
          <p:cNvPr id="13381" name="Text Box 69"/>
          <p:cNvSpPr txBox="1">
            <a:spLocks noChangeArrowheads="1"/>
          </p:cNvSpPr>
          <p:nvPr/>
        </p:nvSpPr>
        <p:spPr bwMode="auto">
          <a:xfrm>
            <a:off x="4643438" y="1963738"/>
            <a:ext cx="1943100" cy="457200"/>
          </a:xfrm>
          <a:prstGeom prst="rect">
            <a:avLst/>
          </a:prstGeom>
          <a:noFill/>
          <a:ln w="9525">
            <a:noFill/>
            <a:miter lim="800000"/>
            <a:headEnd/>
            <a:tailEnd/>
          </a:ln>
        </p:spPr>
        <p:txBody>
          <a:bodyPr>
            <a:spAutoFit/>
          </a:bodyPr>
          <a:lstStyle/>
          <a:p>
            <a:pPr>
              <a:spcBef>
                <a:spcPct val="50000"/>
              </a:spcBef>
            </a:pPr>
            <a:r>
              <a:rPr lang="en-GB" sz="2400" b="1" dirty="0">
                <a:solidFill>
                  <a:srgbClr val="C00000"/>
                </a:solidFill>
              </a:rPr>
              <a:t>Lift</a:t>
            </a:r>
          </a:p>
        </p:txBody>
      </p:sp>
      <p:sp>
        <p:nvSpPr>
          <p:cNvPr id="13382" name="Text Box 70"/>
          <p:cNvSpPr txBox="1">
            <a:spLocks noChangeArrowheads="1"/>
          </p:cNvSpPr>
          <p:nvPr/>
        </p:nvSpPr>
        <p:spPr bwMode="auto">
          <a:xfrm>
            <a:off x="179388" y="3860800"/>
            <a:ext cx="2016125" cy="461665"/>
          </a:xfrm>
          <a:prstGeom prst="rect">
            <a:avLst/>
          </a:prstGeom>
          <a:noFill/>
          <a:ln w="9525">
            <a:noFill/>
            <a:miter lim="800000"/>
            <a:headEnd/>
            <a:tailEnd/>
          </a:ln>
        </p:spPr>
        <p:txBody>
          <a:bodyPr>
            <a:spAutoFit/>
          </a:bodyPr>
          <a:lstStyle/>
          <a:p>
            <a:pPr>
              <a:spcBef>
                <a:spcPct val="50000"/>
              </a:spcBef>
            </a:pPr>
            <a:r>
              <a:rPr lang="en-GB" sz="2400" b="1" dirty="0" smtClean="0">
                <a:solidFill>
                  <a:schemeClr val="accent1">
                    <a:lumMod val="90000"/>
                    <a:lumOff val="10000"/>
                  </a:schemeClr>
                </a:solidFill>
              </a:rPr>
              <a:t>Drag</a:t>
            </a:r>
            <a:endParaRPr lang="en-GB" sz="2400" b="1" dirty="0">
              <a:solidFill>
                <a:schemeClr val="accent1">
                  <a:lumMod val="90000"/>
                  <a:lumOff val="10000"/>
                </a:schemeClr>
              </a:solidFill>
            </a:endParaRPr>
          </a:p>
        </p:txBody>
      </p:sp>
      <p:sp>
        <p:nvSpPr>
          <p:cNvPr id="13385" name="Oval 73"/>
          <p:cNvSpPr>
            <a:spLocks noChangeArrowheads="1"/>
          </p:cNvSpPr>
          <p:nvPr/>
        </p:nvSpPr>
        <p:spPr bwMode="auto">
          <a:xfrm>
            <a:off x="4932363" y="3933825"/>
            <a:ext cx="215900" cy="215900"/>
          </a:xfrm>
          <a:prstGeom prst="ellipse">
            <a:avLst/>
          </a:prstGeom>
          <a:solidFill>
            <a:schemeClr val="bg2"/>
          </a:solidFill>
          <a:ln w="9525">
            <a:solidFill>
              <a:schemeClr val="tx1"/>
            </a:solidFill>
            <a:round/>
            <a:headEnd/>
            <a:tailEnd/>
          </a:ln>
        </p:spPr>
        <p:txBody>
          <a:bodyPr wrap="none" anchor="ctr"/>
          <a:lstStyle/>
          <a:p>
            <a:endParaRPr lang="en-GB" b="1"/>
          </a:p>
        </p:txBody>
      </p:sp>
      <p:sp>
        <p:nvSpPr>
          <p:cNvPr id="18445" name="Text Box 75"/>
          <p:cNvSpPr txBox="1">
            <a:spLocks noChangeArrowheads="1"/>
          </p:cNvSpPr>
          <p:nvPr/>
        </p:nvSpPr>
        <p:spPr bwMode="auto">
          <a:xfrm>
            <a:off x="611188" y="6524625"/>
            <a:ext cx="7993062" cy="457200"/>
          </a:xfrm>
          <a:prstGeom prst="rect">
            <a:avLst/>
          </a:prstGeom>
          <a:noFill/>
          <a:ln w="9525">
            <a:noFill/>
            <a:miter lim="800000"/>
            <a:headEnd/>
            <a:tailEnd/>
          </a:ln>
        </p:spPr>
        <p:txBody>
          <a:bodyPr>
            <a:spAutoFit/>
          </a:bodyPr>
          <a:lstStyle/>
          <a:p>
            <a:pPr>
              <a:spcBef>
                <a:spcPct val="50000"/>
              </a:spcBef>
            </a:pPr>
            <a:endParaRPr lang="en-GB" sz="2400">
              <a:solidFill>
                <a:srgbClr val="FF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0-#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9" presetClass="entr" presetSubtype="0" fill="hold" grpId="0" nodeType="afterEffect">
                                  <p:stCondLst>
                                    <p:cond delay="0"/>
                                  </p:stCondLst>
                                  <p:childTnLst>
                                    <p:set>
                                      <p:cBhvr>
                                        <p:cTn id="11" dur="1" fill="hold">
                                          <p:stCondLst>
                                            <p:cond delay="0"/>
                                          </p:stCondLst>
                                        </p:cTn>
                                        <p:tgtEl>
                                          <p:spTgt spid="13385"/>
                                        </p:tgtEl>
                                        <p:attrNameLst>
                                          <p:attrName>style.visibility</p:attrName>
                                        </p:attrNameLst>
                                      </p:cBhvr>
                                      <p:to>
                                        <p:strVal val="visible"/>
                                      </p:to>
                                    </p:set>
                                    <p:animEffect transition="in" filter="dissolve">
                                      <p:cBhvr>
                                        <p:cTn id="12" dur="1000"/>
                                        <p:tgtEl>
                                          <p:spTgt spid="1338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3375"/>
                                        </p:tgtEl>
                                        <p:attrNameLst>
                                          <p:attrName>style.visibility</p:attrName>
                                        </p:attrNameLst>
                                      </p:cBhvr>
                                      <p:to>
                                        <p:strVal val="visible"/>
                                      </p:to>
                                    </p:set>
                                    <p:animEffect transition="in" filter="wipe(up)">
                                      <p:cBhvr>
                                        <p:cTn id="17" dur="1000"/>
                                        <p:tgtEl>
                                          <p:spTgt spid="13375"/>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13380"/>
                                        </p:tgtEl>
                                        <p:attrNameLst>
                                          <p:attrName>style.visibility</p:attrName>
                                        </p:attrNameLst>
                                      </p:cBhvr>
                                      <p:to>
                                        <p:strVal val="visible"/>
                                      </p:to>
                                    </p:set>
                                    <p:animEffect transition="in" filter="wipe(up)">
                                      <p:cBhvr>
                                        <p:cTn id="20" dur="1000"/>
                                        <p:tgtEl>
                                          <p:spTgt spid="13380"/>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3378"/>
                                        </p:tgtEl>
                                        <p:attrNameLst>
                                          <p:attrName>style.visibility</p:attrName>
                                        </p:attrNameLst>
                                      </p:cBhvr>
                                      <p:to>
                                        <p:strVal val="visible"/>
                                      </p:to>
                                    </p:set>
                                    <p:animEffect transition="in" filter="wipe(down)">
                                      <p:cBhvr>
                                        <p:cTn id="25" dur="1000"/>
                                        <p:tgtEl>
                                          <p:spTgt spid="13378"/>
                                        </p:tgtEl>
                                      </p:cBhvr>
                                    </p:animEffect>
                                  </p:childTnLst>
                                </p:cTn>
                              </p:par>
                            </p:childTnLst>
                          </p:cTn>
                        </p:par>
                        <p:par>
                          <p:cTn id="26" fill="hold">
                            <p:stCondLst>
                              <p:cond delay="1000"/>
                            </p:stCondLst>
                            <p:childTnLst>
                              <p:par>
                                <p:cTn id="27" presetID="22" presetClass="entr" presetSubtype="8" fill="hold" grpId="0" nodeType="afterEffect">
                                  <p:stCondLst>
                                    <p:cond delay="0"/>
                                  </p:stCondLst>
                                  <p:childTnLst>
                                    <p:set>
                                      <p:cBhvr>
                                        <p:cTn id="28" dur="1" fill="hold">
                                          <p:stCondLst>
                                            <p:cond delay="0"/>
                                          </p:stCondLst>
                                        </p:cTn>
                                        <p:tgtEl>
                                          <p:spTgt spid="13381"/>
                                        </p:tgtEl>
                                        <p:attrNameLst>
                                          <p:attrName>style.visibility</p:attrName>
                                        </p:attrNameLst>
                                      </p:cBhvr>
                                      <p:to>
                                        <p:strVal val="visible"/>
                                      </p:to>
                                    </p:set>
                                    <p:animEffect transition="in" filter="wipe(left)">
                                      <p:cBhvr>
                                        <p:cTn id="29" dur="1000"/>
                                        <p:tgtEl>
                                          <p:spTgt spid="13381"/>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3376"/>
                                        </p:tgtEl>
                                        <p:attrNameLst>
                                          <p:attrName>style.visibility</p:attrName>
                                        </p:attrNameLst>
                                      </p:cBhvr>
                                      <p:to>
                                        <p:strVal val="visible"/>
                                      </p:to>
                                    </p:set>
                                    <p:animEffect transition="in" filter="wipe(left)">
                                      <p:cBhvr>
                                        <p:cTn id="34" dur="1000"/>
                                        <p:tgtEl>
                                          <p:spTgt spid="13376"/>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13379"/>
                                        </p:tgtEl>
                                        <p:attrNameLst>
                                          <p:attrName>style.visibility</p:attrName>
                                        </p:attrNameLst>
                                      </p:cBhvr>
                                      <p:to>
                                        <p:strVal val="visible"/>
                                      </p:to>
                                    </p:set>
                                    <p:animEffect transition="in" filter="wipe(left)">
                                      <p:cBhvr>
                                        <p:cTn id="37" dur="1000"/>
                                        <p:tgtEl>
                                          <p:spTgt spid="1337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13377"/>
                                        </p:tgtEl>
                                        <p:attrNameLst>
                                          <p:attrName>style.visibility</p:attrName>
                                        </p:attrNameLst>
                                      </p:cBhvr>
                                      <p:to>
                                        <p:strVal val="visible"/>
                                      </p:to>
                                    </p:set>
                                    <p:animEffect transition="in" filter="wipe(right)">
                                      <p:cBhvr>
                                        <p:cTn id="42" dur="1000"/>
                                        <p:tgtEl>
                                          <p:spTgt spid="13377"/>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13382"/>
                                        </p:tgtEl>
                                        <p:attrNameLst>
                                          <p:attrName>style.visibility</p:attrName>
                                        </p:attrNameLst>
                                      </p:cBhvr>
                                      <p:to>
                                        <p:strVal val="visible"/>
                                      </p:to>
                                    </p:set>
                                    <p:animEffect transition="in" filter="wipe(left)">
                                      <p:cBhvr>
                                        <p:cTn id="45" dur="1000"/>
                                        <p:tgtEl>
                                          <p:spTgt spid="13382"/>
                                        </p:tgtEl>
                                      </p:cBhvr>
                                    </p:animEffect>
                                  </p:childTnLst>
                                </p:cTn>
                              </p:par>
                            </p:childTnLst>
                          </p:cTn>
                        </p:par>
                        <p:par>
                          <p:cTn id="46" fill="hold">
                            <p:stCondLst>
                              <p:cond delay="1000"/>
                            </p:stCondLst>
                            <p:childTnLst>
                              <p:par>
                                <p:cTn id="47" presetID="10" presetClass="exit" presetSubtype="0" fill="hold" grpId="1" nodeType="afterEffect">
                                  <p:stCondLst>
                                    <p:cond delay="0"/>
                                  </p:stCondLst>
                                  <p:childTnLst>
                                    <p:animEffect transition="out" filter="fade">
                                      <p:cBhvr>
                                        <p:cTn id="48" dur="1000"/>
                                        <p:tgtEl>
                                          <p:spTgt spid="13378"/>
                                        </p:tgtEl>
                                      </p:cBhvr>
                                    </p:animEffect>
                                    <p:set>
                                      <p:cBhvr>
                                        <p:cTn id="49" dur="1" fill="hold">
                                          <p:stCondLst>
                                            <p:cond delay="999"/>
                                          </p:stCondLst>
                                        </p:cTn>
                                        <p:tgtEl>
                                          <p:spTgt spid="13378"/>
                                        </p:tgtEl>
                                        <p:attrNameLst>
                                          <p:attrName>style.visibility</p:attrName>
                                        </p:attrNameLst>
                                      </p:cBhvr>
                                      <p:to>
                                        <p:strVal val="hidden"/>
                                      </p:to>
                                    </p:set>
                                  </p:childTnLst>
                                </p:cTn>
                              </p:par>
                              <p:par>
                                <p:cTn id="50" presetID="10" presetClass="exit" presetSubtype="0" fill="hold" grpId="1" nodeType="withEffect">
                                  <p:stCondLst>
                                    <p:cond delay="0"/>
                                  </p:stCondLst>
                                  <p:childTnLst>
                                    <p:animEffect transition="out" filter="fade">
                                      <p:cBhvr>
                                        <p:cTn id="51" dur="1000"/>
                                        <p:tgtEl>
                                          <p:spTgt spid="13381"/>
                                        </p:tgtEl>
                                      </p:cBhvr>
                                    </p:animEffect>
                                    <p:set>
                                      <p:cBhvr>
                                        <p:cTn id="52" dur="1" fill="hold">
                                          <p:stCondLst>
                                            <p:cond delay="999"/>
                                          </p:stCondLst>
                                        </p:cTn>
                                        <p:tgtEl>
                                          <p:spTgt spid="13381"/>
                                        </p:tgtEl>
                                        <p:attrNameLst>
                                          <p:attrName>style.visibility</p:attrName>
                                        </p:attrNameLst>
                                      </p:cBhvr>
                                      <p:to>
                                        <p:strVal val="hidden"/>
                                      </p:to>
                                    </p:set>
                                  </p:childTnLst>
                                </p:cTn>
                              </p:par>
                              <p:par>
                                <p:cTn id="53" presetID="10" presetClass="exit" presetSubtype="0" fill="hold" grpId="1" nodeType="withEffect">
                                  <p:stCondLst>
                                    <p:cond delay="0"/>
                                  </p:stCondLst>
                                  <p:childTnLst>
                                    <p:animEffect transition="out" filter="fade">
                                      <p:cBhvr>
                                        <p:cTn id="54" dur="1000"/>
                                        <p:tgtEl>
                                          <p:spTgt spid="13375"/>
                                        </p:tgtEl>
                                      </p:cBhvr>
                                    </p:animEffect>
                                    <p:set>
                                      <p:cBhvr>
                                        <p:cTn id="55" dur="1" fill="hold">
                                          <p:stCondLst>
                                            <p:cond delay="999"/>
                                          </p:stCondLst>
                                        </p:cTn>
                                        <p:tgtEl>
                                          <p:spTgt spid="13375"/>
                                        </p:tgtEl>
                                        <p:attrNameLst>
                                          <p:attrName>style.visibility</p:attrName>
                                        </p:attrNameLst>
                                      </p:cBhvr>
                                      <p:to>
                                        <p:strVal val="hidden"/>
                                      </p:to>
                                    </p:set>
                                  </p:childTnLst>
                                </p:cTn>
                              </p:par>
                              <p:par>
                                <p:cTn id="56" presetID="10" presetClass="exit" presetSubtype="0" fill="hold" grpId="1" nodeType="withEffect">
                                  <p:stCondLst>
                                    <p:cond delay="0"/>
                                  </p:stCondLst>
                                  <p:childTnLst>
                                    <p:animEffect transition="out" filter="fade">
                                      <p:cBhvr>
                                        <p:cTn id="57" dur="1000"/>
                                        <p:tgtEl>
                                          <p:spTgt spid="13380"/>
                                        </p:tgtEl>
                                      </p:cBhvr>
                                    </p:animEffect>
                                    <p:set>
                                      <p:cBhvr>
                                        <p:cTn id="58" dur="1" fill="hold">
                                          <p:stCondLst>
                                            <p:cond delay="999"/>
                                          </p:stCondLst>
                                        </p:cTn>
                                        <p:tgtEl>
                                          <p:spTgt spid="1338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75" grpId="0" animBg="1"/>
      <p:bldP spid="13375" grpId="1" animBg="1"/>
      <p:bldP spid="13376" grpId="0" animBg="1"/>
      <p:bldP spid="13377" grpId="0" animBg="1"/>
      <p:bldP spid="13378" grpId="0" animBg="1"/>
      <p:bldP spid="13378" grpId="1" animBg="1"/>
      <p:bldP spid="13379" grpId="0"/>
      <p:bldP spid="13380" grpId="0"/>
      <p:bldP spid="13380" grpId="1"/>
      <p:bldP spid="13381" grpId="0"/>
      <p:bldP spid="13381" grpId="1"/>
      <p:bldP spid="13382" grpId="0"/>
      <p:bldP spid="13385"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0" y="332656"/>
            <a:ext cx="9143999" cy="7017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GB" sz="4400" b="1" i="0" u="none" strike="noStrike" kern="0" cap="none" spc="0" normalizeH="0" baseline="0" noProof="0" dirty="0" smtClean="0">
                <a:ln>
                  <a:noFill/>
                </a:ln>
                <a:solidFill>
                  <a:srgbClr val="FFFF00"/>
                </a:solidFill>
                <a:effectLst/>
                <a:uLnTx/>
                <a:uFillTx/>
                <a:latin typeface="Arial" charset="0"/>
                <a:ea typeface="+mj-ea"/>
                <a:cs typeface="+mj-cs"/>
              </a:rPr>
              <a:t>Thrust</a:t>
            </a:r>
          </a:p>
        </p:txBody>
      </p:sp>
      <p:sp>
        <p:nvSpPr>
          <p:cNvPr id="5" name="Text Box 4"/>
          <p:cNvSpPr txBox="1">
            <a:spLocks noChangeArrowheads="1"/>
          </p:cNvSpPr>
          <p:nvPr/>
        </p:nvSpPr>
        <p:spPr bwMode="auto">
          <a:xfrm>
            <a:off x="179512" y="1484313"/>
            <a:ext cx="8353301" cy="3754874"/>
          </a:xfrm>
          <a:prstGeom prst="rect">
            <a:avLst/>
          </a:prstGeom>
          <a:noFill/>
          <a:ln w="9525">
            <a:noFill/>
            <a:miter lim="800000"/>
            <a:headEnd/>
            <a:tailEnd/>
          </a:ln>
        </p:spPr>
        <p:txBody>
          <a:bodyPr wrap="square">
            <a:spAutoFit/>
          </a:bodyPr>
          <a:lstStyle/>
          <a:p>
            <a:pPr>
              <a:spcBef>
                <a:spcPct val="50000"/>
              </a:spcBef>
            </a:pPr>
            <a:r>
              <a:rPr lang="en-GB" sz="2800" b="1" dirty="0">
                <a:solidFill>
                  <a:srgbClr val="FFFF00"/>
                </a:solidFill>
              </a:rPr>
              <a:t>How do we produce </a:t>
            </a:r>
            <a:r>
              <a:rPr lang="en-GB" sz="2800" b="1" dirty="0" smtClean="0">
                <a:solidFill>
                  <a:srgbClr val="FFFF00"/>
                </a:solidFill>
              </a:rPr>
              <a:t>thrust</a:t>
            </a:r>
            <a:r>
              <a:rPr lang="en-GB" sz="2800" b="1" dirty="0">
                <a:solidFill>
                  <a:srgbClr val="FFFF00"/>
                </a:solidFill>
              </a:rPr>
              <a:t>?</a:t>
            </a:r>
          </a:p>
          <a:p>
            <a:pPr>
              <a:spcBef>
                <a:spcPct val="50000"/>
              </a:spcBef>
            </a:pPr>
            <a:r>
              <a:rPr lang="en-GB" sz="2800" b="1" dirty="0" smtClean="0">
                <a:solidFill>
                  <a:srgbClr val="FFFF00"/>
                </a:solidFill>
              </a:rPr>
              <a:t>1. Propellers</a:t>
            </a:r>
            <a:endParaRPr lang="en-GB" sz="2800" b="1" dirty="0">
              <a:solidFill>
                <a:srgbClr val="FFFF00"/>
              </a:solidFill>
            </a:endParaRPr>
          </a:p>
          <a:p>
            <a:pPr>
              <a:spcBef>
                <a:spcPct val="50000"/>
              </a:spcBef>
            </a:pPr>
            <a:endParaRPr lang="en-GB" sz="2800" b="1" dirty="0">
              <a:solidFill>
                <a:srgbClr val="FFFF00"/>
              </a:solidFill>
            </a:endParaRPr>
          </a:p>
          <a:p>
            <a:pPr>
              <a:spcBef>
                <a:spcPct val="50000"/>
              </a:spcBef>
            </a:pPr>
            <a:endParaRPr lang="en-GB" sz="2800" b="1" dirty="0">
              <a:solidFill>
                <a:srgbClr val="FFFF00"/>
              </a:solidFill>
            </a:endParaRPr>
          </a:p>
          <a:p>
            <a:pPr>
              <a:spcBef>
                <a:spcPct val="50000"/>
              </a:spcBef>
            </a:pPr>
            <a:endParaRPr lang="en-GB" sz="2800" b="1" dirty="0">
              <a:solidFill>
                <a:srgbClr val="FFFF00"/>
              </a:solidFill>
            </a:endParaRPr>
          </a:p>
          <a:p>
            <a:pPr>
              <a:spcBef>
                <a:spcPct val="50000"/>
              </a:spcBef>
            </a:pPr>
            <a:r>
              <a:rPr lang="en-GB" sz="2800" b="1" dirty="0" smtClean="0">
                <a:solidFill>
                  <a:srgbClr val="FFFF00"/>
                </a:solidFill>
              </a:rPr>
              <a:t>2. Jet </a:t>
            </a:r>
            <a:r>
              <a:rPr lang="en-GB" sz="2800" b="1" dirty="0">
                <a:solidFill>
                  <a:srgbClr val="FFFF00"/>
                </a:solidFill>
              </a:rPr>
              <a:t>e</a:t>
            </a:r>
            <a:r>
              <a:rPr lang="en-GB" sz="2800" b="1" dirty="0" smtClean="0">
                <a:solidFill>
                  <a:srgbClr val="FFFF00"/>
                </a:solidFill>
              </a:rPr>
              <a:t>ngines</a:t>
            </a:r>
            <a:endParaRPr lang="en-GB" sz="2800" b="1" dirty="0">
              <a:solidFill>
                <a:srgbClr val="FFFF00"/>
              </a:solidFill>
            </a:endParaRPr>
          </a:p>
        </p:txBody>
      </p:sp>
      <p:pic>
        <p:nvPicPr>
          <p:cNvPr id="6" name="Picture 5" descr="hercules02"/>
          <p:cNvPicPr>
            <a:picLocks noChangeAspect="1" noChangeArrowheads="1"/>
          </p:cNvPicPr>
          <p:nvPr/>
        </p:nvPicPr>
        <p:blipFill>
          <a:blip r:embed="rId3" cstate="email"/>
          <a:srcRect/>
          <a:stretch>
            <a:fillRect/>
          </a:stretch>
        </p:blipFill>
        <p:spPr bwMode="auto">
          <a:xfrm>
            <a:off x="2987823" y="2060848"/>
            <a:ext cx="5937589" cy="4464496"/>
          </a:xfrm>
          <a:prstGeom prst="rect">
            <a:avLst/>
          </a:prstGeom>
          <a:noFill/>
          <a:ln w="9525">
            <a:noFill/>
            <a:miter lim="800000"/>
            <a:headEnd/>
            <a:tailEnd/>
          </a:ln>
        </p:spPr>
      </p:pic>
      <p:pic>
        <p:nvPicPr>
          <p:cNvPr id="7" name="Picture 6" descr="tristar02"/>
          <p:cNvPicPr>
            <a:picLocks noChangeAspect="1" noChangeArrowheads="1"/>
          </p:cNvPicPr>
          <p:nvPr/>
        </p:nvPicPr>
        <p:blipFill>
          <a:blip r:embed="rId4" cstate="email"/>
          <a:srcRect/>
          <a:stretch>
            <a:fillRect/>
          </a:stretch>
        </p:blipFill>
        <p:spPr bwMode="auto">
          <a:xfrm>
            <a:off x="2987824" y="2060848"/>
            <a:ext cx="5953612" cy="446449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1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wipe(left)">
                                      <p:cBhvr>
                                        <p:cTn id="22" dur="1000"/>
                                        <p:tgtEl>
                                          <p:spTgt spid="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107504" y="548680"/>
            <a:ext cx="8928992" cy="3662541"/>
          </a:xfrm>
          <a:prstGeom prst="rect">
            <a:avLst/>
          </a:prstGeom>
          <a:noFill/>
          <a:ln w="9525">
            <a:noFill/>
            <a:miter lim="800000"/>
            <a:headEnd/>
            <a:tailEnd/>
          </a:ln>
        </p:spPr>
        <p:txBody>
          <a:bodyPr wrap="square">
            <a:spAutoFit/>
          </a:bodyPr>
          <a:lstStyle/>
          <a:p>
            <a:pPr marL="457200" indent="-457200">
              <a:spcBef>
                <a:spcPct val="50000"/>
              </a:spcBef>
              <a:buFont typeface="Arial" pitchFamily="34" charset="0"/>
              <a:buChar char="•"/>
            </a:pPr>
            <a:r>
              <a:rPr lang="en-GB" sz="2800" b="1" dirty="0">
                <a:solidFill>
                  <a:srgbClr val="FFFF00"/>
                </a:solidFill>
              </a:rPr>
              <a:t>Remember Newton’s </a:t>
            </a:r>
            <a:r>
              <a:rPr lang="en-GB" sz="2800" b="1" dirty="0" smtClean="0">
                <a:solidFill>
                  <a:srgbClr val="FFFF00"/>
                </a:solidFill>
              </a:rPr>
              <a:t>Third </a:t>
            </a:r>
            <a:r>
              <a:rPr lang="en-GB" sz="2800" b="1" dirty="0">
                <a:solidFill>
                  <a:srgbClr val="FFFF00"/>
                </a:solidFill>
              </a:rPr>
              <a:t>Law?</a:t>
            </a:r>
          </a:p>
          <a:p>
            <a:pPr marL="457200" indent="-457200">
              <a:spcBef>
                <a:spcPct val="50000"/>
              </a:spcBef>
              <a:buFont typeface="Arial" pitchFamily="34" charset="0"/>
              <a:buChar char="•"/>
            </a:pPr>
            <a:r>
              <a:rPr lang="en-GB" sz="2800" b="1" dirty="0">
                <a:solidFill>
                  <a:srgbClr val="FFFF00"/>
                </a:solidFill>
              </a:rPr>
              <a:t>The engine achieves </a:t>
            </a:r>
            <a:r>
              <a:rPr lang="en-GB" sz="2800" b="1" dirty="0" smtClean="0">
                <a:solidFill>
                  <a:srgbClr val="FFFF00"/>
                </a:solidFill>
              </a:rPr>
              <a:t>thrust </a:t>
            </a:r>
            <a:r>
              <a:rPr lang="en-GB" sz="2800" b="1" dirty="0">
                <a:solidFill>
                  <a:srgbClr val="FFFF00"/>
                </a:solidFill>
              </a:rPr>
              <a:t>by “pushing” the air  </a:t>
            </a:r>
            <a:r>
              <a:rPr lang="en-GB" sz="2800" b="1" dirty="0" smtClean="0">
                <a:solidFill>
                  <a:srgbClr val="FFFF00"/>
                </a:solidFill>
              </a:rPr>
              <a:t>   backwards </a:t>
            </a:r>
            <a:r>
              <a:rPr lang="en-GB" sz="2800" b="1" dirty="0">
                <a:solidFill>
                  <a:srgbClr val="FFFF00"/>
                </a:solidFill>
              </a:rPr>
              <a:t>from either through a propeller or from </a:t>
            </a:r>
            <a:r>
              <a:rPr lang="en-GB" sz="2800" b="1" dirty="0" smtClean="0">
                <a:solidFill>
                  <a:srgbClr val="FFFF00"/>
                </a:solidFill>
              </a:rPr>
              <a:t>the </a:t>
            </a:r>
            <a:r>
              <a:rPr lang="en-GB" sz="2800" b="1" dirty="0">
                <a:solidFill>
                  <a:srgbClr val="FFFF00"/>
                </a:solidFill>
              </a:rPr>
              <a:t>rear of a jet </a:t>
            </a:r>
            <a:r>
              <a:rPr lang="en-GB" sz="2800" b="1" dirty="0" smtClean="0">
                <a:solidFill>
                  <a:srgbClr val="FFFF00"/>
                </a:solidFill>
              </a:rPr>
              <a:t>engine </a:t>
            </a:r>
          </a:p>
          <a:p>
            <a:pPr marL="457200" indent="-457200">
              <a:spcBef>
                <a:spcPct val="50000"/>
              </a:spcBef>
              <a:buFont typeface="Arial" pitchFamily="34" charset="0"/>
              <a:buChar char="•"/>
            </a:pPr>
            <a:r>
              <a:rPr lang="en-GB" sz="2800" b="1" dirty="0" smtClean="0">
                <a:solidFill>
                  <a:srgbClr val="FFFF00"/>
                </a:solidFill>
              </a:rPr>
              <a:t>The </a:t>
            </a:r>
            <a:r>
              <a:rPr lang="en-GB" sz="2800" b="1" dirty="0">
                <a:solidFill>
                  <a:srgbClr val="FFFF00"/>
                </a:solidFill>
              </a:rPr>
              <a:t>amount of </a:t>
            </a:r>
            <a:r>
              <a:rPr lang="en-GB" sz="2800" b="1" dirty="0" smtClean="0">
                <a:solidFill>
                  <a:srgbClr val="FFFF00"/>
                </a:solidFill>
              </a:rPr>
              <a:t>thrust </a:t>
            </a:r>
            <a:r>
              <a:rPr lang="en-GB" sz="2800" b="1" dirty="0">
                <a:solidFill>
                  <a:srgbClr val="FFFF00"/>
                </a:solidFill>
              </a:rPr>
              <a:t>depends on engine </a:t>
            </a:r>
            <a:r>
              <a:rPr lang="en-GB" sz="2800" b="1" dirty="0" smtClean="0">
                <a:solidFill>
                  <a:srgbClr val="FFFF00"/>
                </a:solidFill>
              </a:rPr>
              <a:t>size</a:t>
            </a:r>
            <a:r>
              <a:rPr lang="en-GB" sz="2800" b="1" dirty="0">
                <a:solidFill>
                  <a:srgbClr val="FFFF00"/>
                </a:solidFill>
              </a:rPr>
              <a:t> </a:t>
            </a:r>
            <a:r>
              <a:rPr lang="en-GB" sz="2800" b="1" dirty="0" smtClean="0">
                <a:solidFill>
                  <a:srgbClr val="FFFF00"/>
                </a:solidFill>
              </a:rPr>
              <a:t>and altitude</a:t>
            </a:r>
            <a:endParaRPr lang="en-GB" sz="2800" b="1" dirty="0">
              <a:solidFill>
                <a:srgbClr val="FFFF00"/>
              </a:solidFill>
            </a:endParaRPr>
          </a:p>
          <a:p>
            <a:pPr>
              <a:spcBef>
                <a:spcPct val="50000"/>
              </a:spcBef>
            </a:pPr>
            <a:endParaRPr lang="en-GB" sz="2400" dirty="0">
              <a:solidFill>
                <a:srgbClr val="FFFF00"/>
              </a:solidFill>
            </a:endParaRPr>
          </a:p>
        </p:txBody>
      </p:sp>
      <p:pic>
        <p:nvPicPr>
          <p:cNvPr id="4" name="Picture 6" descr="tutor03"/>
          <p:cNvPicPr>
            <a:picLocks noChangeAspect="1" noChangeArrowheads="1"/>
          </p:cNvPicPr>
          <p:nvPr/>
        </p:nvPicPr>
        <p:blipFill>
          <a:blip r:embed="rId3" cstate="email"/>
          <a:srcRect/>
          <a:stretch>
            <a:fillRect/>
          </a:stretch>
        </p:blipFill>
        <p:spPr bwMode="auto">
          <a:xfrm>
            <a:off x="251520" y="3730724"/>
            <a:ext cx="3996417" cy="2996952"/>
          </a:xfrm>
          <a:prstGeom prst="rect">
            <a:avLst/>
          </a:prstGeom>
          <a:noFill/>
          <a:ln w="9525">
            <a:noFill/>
            <a:miter lim="800000"/>
            <a:headEnd/>
            <a:tailEnd/>
          </a:ln>
        </p:spPr>
      </p:pic>
      <p:pic>
        <p:nvPicPr>
          <p:cNvPr id="5" name="Picture 7" descr="tornadogr03"/>
          <p:cNvPicPr>
            <a:picLocks noChangeAspect="1" noChangeArrowheads="1"/>
          </p:cNvPicPr>
          <p:nvPr/>
        </p:nvPicPr>
        <p:blipFill>
          <a:blip r:embed="rId4" cstate="email"/>
          <a:srcRect/>
          <a:stretch>
            <a:fillRect/>
          </a:stretch>
        </p:blipFill>
        <p:spPr bwMode="auto">
          <a:xfrm>
            <a:off x="4572000" y="3717032"/>
            <a:ext cx="4031370" cy="302433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noChangeArrowheads="1"/>
          </p:cNvSpPr>
          <p:nvPr>
            <p:ph type="title"/>
          </p:nvPr>
        </p:nvSpPr>
        <p:spPr>
          <a:xfrm>
            <a:off x="3836863" y="430213"/>
            <a:ext cx="1470274" cy="701731"/>
          </a:xfrm>
        </p:spPr>
        <p:txBody>
          <a:bodyPr/>
          <a:lstStyle/>
          <a:p>
            <a:pPr algn="ctr"/>
            <a:r>
              <a:rPr lang="en-GB" dirty="0" smtClean="0">
                <a:solidFill>
                  <a:srgbClr val="FFFF00"/>
                </a:solidFill>
                <a:latin typeface="Arial" charset="0"/>
              </a:rPr>
              <a:t>Drag</a:t>
            </a:r>
          </a:p>
        </p:txBody>
      </p:sp>
      <p:sp>
        <p:nvSpPr>
          <p:cNvPr id="17413" name="Text Box 5"/>
          <p:cNvSpPr txBox="1">
            <a:spLocks noChangeArrowheads="1"/>
          </p:cNvSpPr>
          <p:nvPr/>
        </p:nvSpPr>
        <p:spPr bwMode="auto">
          <a:xfrm>
            <a:off x="323528" y="1268760"/>
            <a:ext cx="8569647" cy="1600438"/>
          </a:xfrm>
          <a:prstGeom prst="rect">
            <a:avLst/>
          </a:prstGeom>
          <a:noFill/>
          <a:ln w="9525">
            <a:noFill/>
            <a:miter lim="800000"/>
            <a:headEnd/>
            <a:tailEnd/>
          </a:ln>
        </p:spPr>
        <p:txBody>
          <a:bodyPr wrap="square">
            <a:spAutoFit/>
          </a:bodyPr>
          <a:lstStyle/>
          <a:p>
            <a:pPr>
              <a:spcBef>
                <a:spcPct val="50000"/>
              </a:spcBef>
            </a:pPr>
            <a:r>
              <a:rPr lang="en-GB" sz="2800" b="1" dirty="0">
                <a:solidFill>
                  <a:srgbClr val="FFFF00"/>
                </a:solidFill>
              </a:rPr>
              <a:t>What is </a:t>
            </a:r>
            <a:r>
              <a:rPr lang="en-GB" sz="2800" b="1" dirty="0" smtClean="0">
                <a:solidFill>
                  <a:srgbClr val="FFFF00"/>
                </a:solidFill>
              </a:rPr>
              <a:t>drag</a:t>
            </a:r>
            <a:r>
              <a:rPr lang="en-GB" sz="2800" b="1" dirty="0">
                <a:solidFill>
                  <a:srgbClr val="FFFF00"/>
                </a:solidFill>
              </a:rPr>
              <a:t>?</a:t>
            </a:r>
          </a:p>
          <a:p>
            <a:pPr>
              <a:spcBef>
                <a:spcPct val="50000"/>
              </a:spcBef>
            </a:pPr>
            <a:r>
              <a:rPr lang="en-GB" sz="2800" b="1" dirty="0">
                <a:solidFill>
                  <a:srgbClr val="FFFF00"/>
                </a:solidFill>
              </a:rPr>
              <a:t>Remember riding a bicycle into a wind or riding faster?</a:t>
            </a:r>
          </a:p>
        </p:txBody>
      </p:sp>
      <p:pic>
        <p:nvPicPr>
          <p:cNvPr id="17414" name="Picture 6" descr="RECS0088"/>
          <p:cNvPicPr>
            <a:picLocks noChangeAspect="1" noChangeArrowheads="1"/>
          </p:cNvPicPr>
          <p:nvPr/>
        </p:nvPicPr>
        <p:blipFill>
          <a:blip r:embed="rId3" cstate="email"/>
          <a:srcRect/>
          <a:stretch>
            <a:fillRect/>
          </a:stretch>
        </p:blipFill>
        <p:spPr bwMode="auto">
          <a:xfrm rot="-1760897">
            <a:off x="755650" y="3933825"/>
            <a:ext cx="2308225" cy="2663825"/>
          </a:xfrm>
          <a:prstGeom prst="rect">
            <a:avLst/>
          </a:prstGeom>
          <a:noFill/>
          <a:ln w="9525">
            <a:noFill/>
            <a:miter lim="800000"/>
            <a:headEnd/>
            <a:tailEnd/>
          </a:ln>
        </p:spPr>
      </p:pic>
      <p:sp>
        <p:nvSpPr>
          <p:cNvPr id="17418" name="AutoShape 10"/>
          <p:cNvSpPr>
            <a:spLocks noChangeArrowheads="1"/>
          </p:cNvSpPr>
          <p:nvPr/>
        </p:nvSpPr>
        <p:spPr bwMode="auto">
          <a:xfrm>
            <a:off x="7596336" y="2347913"/>
            <a:ext cx="1547664" cy="1081087"/>
          </a:xfrm>
          <a:prstGeom prst="cloudCallout">
            <a:avLst>
              <a:gd name="adj1" fmla="val -29384"/>
              <a:gd name="adj2" fmla="val 91852"/>
            </a:avLst>
          </a:prstGeom>
          <a:solidFill>
            <a:schemeClr val="accent1"/>
          </a:solidFill>
          <a:ln w="9525">
            <a:solidFill>
              <a:schemeClr val="tx1"/>
            </a:solidFill>
            <a:round/>
            <a:headEnd/>
            <a:tailEnd/>
          </a:ln>
        </p:spPr>
        <p:txBody>
          <a:bodyPr/>
          <a:lstStyle/>
          <a:p>
            <a:pPr algn="ctr"/>
            <a:endParaRPr lang="en-GB" dirty="0"/>
          </a:p>
          <a:p>
            <a:pPr algn="ctr"/>
            <a:r>
              <a:rPr lang="en-GB" b="1" dirty="0" smtClean="0"/>
              <a:t>PHEW!</a:t>
            </a:r>
            <a:endParaRPr lang="en-GB" b="1" dirty="0"/>
          </a:p>
        </p:txBody>
      </p:sp>
      <p:pic>
        <p:nvPicPr>
          <p:cNvPr id="17419" name="Picture 11" descr="SYMM0195"/>
          <p:cNvPicPr>
            <a:picLocks noChangeAspect="1" noChangeArrowheads="1"/>
          </p:cNvPicPr>
          <p:nvPr/>
        </p:nvPicPr>
        <p:blipFill>
          <a:blip r:embed="rId4" cstate="email"/>
          <a:srcRect/>
          <a:stretch>
            <a:fillRect/>
          </a:stretch>
        </p:blipFill>
        <p:spPr bwMode="auto">
          <a:xfrm flipH="1">
            <a:off x="1476375" y="4005263"/>
            <a:ext cx="5759450" cy="21574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7413">
                                            <p:txEl>
                                              <p:pRg st="0" end="0"/>
                                            </p:txEl>
                                          </p:spTgt>
                                        </p:tgtEl>
                                        <p:attrNameLst>
                                          <p:attrName>style.visibility</p:attrName>
                                        </p:attrNameLst>
                                      </p:cBhvr>
                                      <p:to>
                                        <p:strVal val="visible"/>
                                      </p:to>
                                    </p:set>
                                    <p:animEffect transition="in" filter="wipe(left)">
                                      <p:cBhvr>
                                        <p:cTn id="7" dur="1000"/>
                                        <p:tgtEl>
                                          <p:spTgt spid="174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7413">
                                            <p:txEl>
                                              <p:pRg st="1" end="1"/>
                                            </p:txEl>
                                          </p:spTgt>
                                        </p:tgtEl>
                                        <p:attrNameLst>
                                          <p:attrName>style.visibility</p:attrName>
                                        </p:attrNameLst>
                                      </p:cBhvr>
                                      <p:to>
                                        <p:strVal val="visible"/>
                                      </p:to>
                                    </p:set>
                                    <p:animEffect transition="in" filter="wipe(left)">
                                      <p:cBhvr>
                                        <p:cTn id="12" dur="1000"/>
                                        <p:tgtEl>
                                          <p:spTgt spid="17413">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17414"/>
                                        </p:tgtEl>
                                        <p:attrNameLst>
                                          <p:attrName>style.visibility</p:attrName>
                                        </p:attrNameLst>
                                      </p:cBhvr>
                                      <p:to>
                                        <p:strVal val="visible"/>
                                      </p:to>
                                    </p:set>
                                    <p:animEffect transition="in" filter="dissolve">
                                      <p:cBhvr>
                                        <p:cTn id="16" dur="1000"/>
                                        <p:tgtEl>
                                          <p:spTgt spid="17414"/>
                                        </p:tgtEl>
                                      </p:cBhvr>
                                    </p:animEffect>
                                  </p:childTnLst>
                                </p:cTn>
                              </p:par>
                            </p:childTnLst>
                          </p:cTn>
                        </p:par>
                      </p:childTnLst>
                    </p:cTn>
                  </p:par>
                  <p:par>
                    <p:cTn id="17" fill="hold">
                      <p:stCondLst>
                        <p:cond delay="indefinite"/>
                      </p:stCondLst>
                      <p:childTnLst>
                        <p:par>
                          <p:cTn id="18" fill="hold">
                            <p:stCondLst>
                              <p:cond delay="0"/>
                            </p:stCondLst>
                            <p:childTnLst>
                              <p:par>
                                <p:cTn id="19" presetID="63" presetClass="path" presetSubtype="0" accel="50000" decel="50000" fill="hold" nodeType="clickEffect">
                                  <p:stCondLst>
                                    <p:cond delay="0"/>
                                  </p:stCondLst>
                                  <p:childTnLst>
                                    <p:animMotion origin="layout" path="M -4.16667E-6 3.33333E-6 L 0.59046 0.00532 " pathEditMode="relative" rAng="0" ptsTypes="AA">
                                      <p:cBhvr>
                                        <p:cTn id="20" dur="2000" fill="hold"/>
                                        <p:tgtEl>
                                          <p:spTgt spid="17414"/>
                                        </p:tgtEl>
                                        <p:attrNameLst>
                                          <p:attrName>ppt_x</p:attrName>
                                          <p:attrName>ppt_y</p:attrName>
                                        </p:attrNameLst>
                                      </p:cBhvr>
                                      <p:rCtr x="295" y="3"/>
                                    </p:animMotion>
                                  </p:childTnLst>
                                </p:cTn>
                              </p:par>
                              <p:par>
                                <p:cTn id="21" presetID="2" presetClass="entr" presetSubtype="2" fill="hold" nodeType="withEffect">
                                  <p:stCondLst>
                                    <p:cond delay="0"/>
                                  </p:stCondLst>
                                  <p:childTnLst>
                                    <p:set>
                                      <p:cBhvr>
                                        <p:cTn id="22" dur="1" fill="hold">
                                          <p:stCondLst>
                                            <p:cond delay="0"/>
                                          </p:stCondLst>
                                        </p:cTn>
                                        <p:tgtEl>
                                          <p:spTgt spid="17419"/>
                                        </p:tgtEl>
                                        <p:attrNameLst>
                                          <p:attrName>style.visibility</p:attrName>
                                        </p:attrNameLst>
                                      </p:cBhvr>
                                      <p:to>
                                        <p:strVal val="visible"/>
                                      </p:to>
                                    </p:set>
                                    <p:anim calcmode="lin" valueType="num">
                                      <p:cBhvr additive="base">
                                        <p:cTn id="23" dur="2000" fill="hold"/>
                                        <p:tgtEl>
                                          <p:spTgt spid="17419"/>
                                        </p:tgtEl>
                                        <p:attrNameLst>
                                          <p:attrName>ppt_x</p:attrName>
                                        </p:attrNameLst>
                                      </p:cBhvr>
                                      <p:tavLst>
                                        <p:tav tm="0">
                                          <p:val>
                                            <p:strVal val="1+#ppt_w/2"/>
                                          </p:val>
                                        </p:tav>
                                        <p:tav tm="100000">
                                          <p:val>
                                            <p:strVal val="#ppt_x"/>
                                          </p:val>
                                        </p:tav>
                                      </p:tavLst>
                                    </p:anim>
                                    <p:anim calcmode="lin" valueType="num">
                                      <p:cBhvr additive="base">
                                        <p:cTn id="24" dur="2000" fill="hold"/>
                                        <p:tgtEl>
                                          <p:spTgt spid="17419"/>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9" presetClass="entr" presetSubtype="0" fill="hold" grpId="0" nodeType="afterEffect">
                                  <p:stCondLst>
                                    <p:cond delay="0"/>
                                  </p:stCondLst>
                                  <p:childTnLst>
                                    <p:set>
                                      <p:cBhvr>
                                        <p:cTn id="27" dur="1" fill="hold">
                                          <p:stCondLst>
                                            <p:cond delay="0"/>
                                          </p:stCondLst>
                                        </p:cTn>
                                        <p:tgtEl>
                                          <p:spTgt spid="17418"/>
                                        </p:tgtEl>
                                        <p:attrNameLst>
                                          <p:attrName>style.visibility</p:attrName>
                                        </p:attrNameLst>
                                      </p:cBhvr>
                                      <p:to>
                                        <p:strVal val="visible"/>
                                      </p:to>
                                    </p:set>
                                    <p:animEffect transition="in" filter="dissolve">
                                      <p:cBhvr>
                                        <p:cTn id="28" dur="1000"/>
                                        <p:tgtEl>
                                          <p:spTgt spid="174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7" name="Text Box 5"/>
          <p:cNvSpPr txBox="1">
            <a:spLocks noChangeArrowheads="1"/>
          </p:cNvSpPr>
          <p:nvPr/>
        </p:nvSpPr>
        <p:spPr bwMode="auto">
          <a:xfrm>
            <a:off x="179512" y="476672"/>
            <a:ext cx="8820150" cy="3754874"/>
          </a:xfrm>
          <a:prstGeom prst="rect">
            <a:avLst/>
          </a:prstGeom>
          <a:noFill/>
          <a:ln w="9525">
            <a:noFill/>
            <a:miter lim="800000"/>
            <a:headEnd/>
            <a:tailEnd/>
          </a:ln>
        </p:spPr>
        <p:txBody>
          <a:bodyPr>
            <a:spAutoFit/>
          </a:bodyPr>
          <a:lstStyle/>
          <a:p>
            <a:pPr>
              <a:spcBef>
                <a:spcPct val="50000"/>
              </a:spcBef>
            </a:pPr>
            <a:r>
              <a:rPr lang="en-GB" sz="2800" b="1" dirty="0">
                <a:solidFill>
                  <a:srgbClr val="FFFF00"/>
                </a:solidFill>
              </a:rPr>
              <a:t>The amount of </a:t>
            </a:r>
            <a:r>
              <a:rPr lang="en-GB" sz="2800" b="1" dirty="0" smtClean="0">
                <a:solidFill>
                  <a:srgbClr val="FFFF00"/>
                </a:solidFill>
              </a:rPr>
              <a:t>drag </a:t>
            </a:r>
            <a:r>
              <a:rPr lang="en-GB" sz="2800" b="1" dirty="0">
                <a:solidFill>
                  <a:srgbClr val="FFFF00"/>
                </a:solidFill>
              </a:rPr>
              <a:t>varies with the square of the </a:t>
            </a:r>
            <a:r>
              <a:rPr lang="en-GB" sz="2800" b="1" dirty="0" smtClean="0">
                <a:solidFill>
                  <a:srgbClr val="FFFF00"/>
                </a:solidFill>
              </a:rPr>
              <a:t>airspeed</a:t>
            </a:r>
            <a:endParaRPr lang="en-GB" sz="2800" b="1" dirty="0">
              <a:solidFill>
                <a:srgbClr val="FFFF00"/>
              </a:solidFill>
            </a:endParaRPr>
          </a:p>
          <a:p>
            <a:pPr>
              <a:spcBef>
                <a:spcPct val="50000"/>
              </a:spcBef>
            </a:pPr>
            <a:r>
              <a:rPr lang="en-GB" sz="2800" b="1" dirty="0" smtClean="0">
                <a:solidFill>
                  <a:srgbClr val="FFFF00"/>
                </a:solidFill>
              </a:rPr>
              <a:t>So: </a:t>
            </a:r>
            <a:endParaRPr lang="en-GB" sz="2800" b="1" dirty="0">
              <a:solidFill>
                <a:srgbClr val="FFFF00"/>
              </a:solidFill>
            </a:endParaRPr>
          </a:p>
          <a:p>
            <a:pPr marL="457200" indent="-457200">
              <a:spcBef>
                <a:spcPct val="50000"/>
              </a:spcBef>
              <a:buFont typeface="Arial" pitchFamily="34" charset="0"/>
              <a:buChar char="•"/>
            </a:pPr>
            <a:r>
              <a:rPr lang="en-GB" sz="2800" b="1" dirty="0" smtClean="0">
                <a:solidFill>
                  <a:srgbClr val="FFFF00"/>
                </a:solidFill>
              </a:rPr>
              <a:t>Double </a:t>
            </a:r>
            <a:r>
              <a:rPr lang="en-GB" sz="2800" b="1" dirty="0">
                <a:solidFill>
                  <a:srgbClr val="FFFF00"/>
                </a:solidFill>
              </a:rPr>
              <a:t>the </a:t>
            </a:r>
            <a:r>
              <a:rPr lang="en-GB" sz="2800" b="1" dirty="0" smtClean="0">
                <a:solidFill>
                  <a:srgbClr val="FFFF00"/>
                </a:solidFill>
              </a:rPr>
              <a:t>airspeed</a:t>
            </a:r>
            <a:r>
              <a:rPr lang="en-GB" sz="2800" b="1" dirty="0">
                <a:solidFill>
                  <a:srgbClr val="FFFF00"/>
                </a:solidFill>
              </a:rPr>
              <a:t>, then </a:t>
            </a:r>
            <a:r>
              <a:rPr lang="en-GB" sz="2800" b="1" dirty="0" smtClean="0">
                <a:solidFill>
                  <a:srgbClr val="FFFF00"/>
                </a:solidFill>
              </a:rPr>
              <a:t>drag </a:t>
            </a:r>
            <a:r>
              <a:rPr lang="en-GB" sz="2800" b="1" dirty="0">
                <a:solidFill>
                  <a:srgbClr val="FFFF00"/>
                </a:solidFill>
              </a:rPr>
              <a:t>is </a:t>
            </a:r>
            <a:r>
              <a:rPr lang="en-GB" sz="2800" b="1" dirty="0" smtClean="0">
                <a:solidFill>
                  <a:srgbClr val="FFFF00"/>
                </a:solidFill>
              </a:rPr>
              <a:t>four </a:t>
            </a:r>
            <a:r>
              <a:rPr lang="en-GB" sz="2800" b="1" dirty="0">
                <a:solidFill>
                  <a:srgbClr val="FFFF00"/>
                </a:solidFill>
              </a:rPr>
              <a:t>times as </a:t>
            </a:r>
            <a:r>
              <a:rPr lang="en-GB" sz="2800" b="1" dirty="0" smtClean="0">
                <a:solidFill>
                  <a:srgbClr val="FFFF00"/>
                </a:solidFill>
              </a:rPr>
              <a:t>great! </a:t>
            </a:r>
            <a:endParaRPr lang="en-GB" sz="2800" b="1" dirty="0">
              <a:solidFill>
                <a:srgbClr val="FFFF00"/>
              </a:solidFill>
            </a:endParaRPr>
          </a:p>
          <a:p>
            <a:pPr marL="457200" indent="-457200">
              <a:spcBef>
                <a:spcPct val="50000"/>
              </a:spcBef>
              <a:buFont typeface="Arial" pitchFamily="34" charset="0"/>
              <a:buChar char="•"/>
            </a:pPr>
            <a:r>
              <a:rPr lang="en-GB" sz="2800" b="1" dirty="0" smtClean="0">
                <a:solidFill>
                  <a:srgbClr val="FFFF00"/>
                </a:solidFill>
              </a:rPr>
              <a:t>Triple </a:t>
            </a:r>
            <a:r>
              <a:rPr lang="en-GB" sz="2800" b="1" dirty="0">
                <a:solidFill>
                  <a:srgbClr val="FFFF00"/>
                </a:solidFill>
              </a:rPr>
              <a:t>the </a:t>
            </a:r>
            <a:r>
              <a:rPr lang="en-GB" sz="2800" b="1" dirty="0" smtClean="0">
                <a:solidFill>
                  <a:srgbClr val="FFFF00"/>
                </a:solidFill>
              </a:rPr>
              <a:t>airspeed</a:t>
            </a:r>
            <a:r>
              <a:rPr lang="en-GB" sz="2800" b="1" dirty="0">
                <a:solidFill>
                  <a:srgbClr val="FFFF00"/>
                </a:solidFill>
              </a:rPr>
              <a:t>, then </a:t>
            </a:r>
            <a:r>
              <a:rPr lang="en-GB" sz="2800" b="1" dirty="0" smtClean="0">
                <a:solidFill>
                  <a:srgbClr val="FFFF00"/>
                </a:solidFill>
              </a:rPr>
              <a:t>drag </a:t>
            </a:r>
            <a:r>
              <a:rPr lang="en-GB" sz="2800" b="1" dirty="0">
                <a:solidFill>
                  <a:srgbClr val="FFFF00"/>
                </a:solidFill>
              </a:rPr>
              <a:t>is </a:t>
            </a:r>
            <a:r>
              <a:rPr lang="en-GB" sz="2800" b="1" dirty="0" smtClean="0">
                <a:solidFill>
                  <a:srgbClr val="FFFF00"/>
                </a:solidFill>
              </a:rPr>
              <a:t>nine </a:t>
            </a:r>
            <a:r>
              <a:rPr lang="en-GB" sz="2800" b="1" dirty="0">
                <a:solidFill>
                  <a:srgbClr val="FFFF00"/>
                </a:solidFill>
              </a:rPr>
              <a:t>times as </a:t>
            </a:r>
            <a:r>
              <a:rPr lang="en-GB" sz="2800" b="1" dirty="0" smtClean="0">
                <a:solidFill>
                  <a:srgbClr val="FFFF00"/>
                </a:solidFill>
              </a:rPr>
              <a:t>great!</a:t>
            </a:r>
            <a:endParaRPr lang="en-GB" sz="2800" b="1" dirty="0">
              <a:solidFill>
                <a:srgbClr val="FFFF00"/>
              </a:solidFill>
            </a:endParaRPr>
          </a:p>
        </p:txBody>
      </p:sp>
      <p:sp>
        <p:nvSpPr>
          <p:cNvPr id="54280" name="Line 8"/>
          <p:cNvSpPr>
            <a:spLocks noChangeShapeType="1"/>
          </p:cNvSpPr>
          <p:nvPr/>
        </p:nvSpPr>
        <p:spPr bwMode="auto">
          <a:xfrm flipV="1">
            <a:off x="4211960" y="4149203"/>
            <a:ext cx="0" cy="1871663"/>
          </a:xfrm>
          <a:prstGeom prst="line">
            <a:avLst/>
          </a:prstGeom>
          <a:noFill/>
          <a:ln w="19050">
            <a:solidFill>
              <a:schemeClr val="bg2"/>
            </a:solidFill>
            <a:round/>
            <a:headEnd/>
            <a:tailEnd type="triangle" w="med" len="med"/>
          </a:ln>
        </p:spPr>
        <p:txBody>
          <a:bodyPr/>
          <a:lstStyle/>
          <a:p>
            <a:endParaRPr lang="en-GB" sz="2800" b="1">
              <a:solidFill>
                <a:srgbClr val="FFFF00"/>
              </a:solidFill>
            </a:endParaRPr>
          </a:p>
        </p:txBody>
      </p:sp>
      <p:sp>
        <p:nvSpPr>
          <p:cNvPr id="54281" name="Line 9"/>
          <p:cNvSpPr>
            <a:spLocks noChangeShapeType="1"/>
          </p:cNvSpPr>
          <p:nvPr/>
        </p:nvSpPr>
        <p:spPr bwMode="auto">
          <a:xfrm>
            <a:off x="4211961" y="6020867"/>
            <a:ext cx="2231524" cy="0"/>
          </a:xfrm>
          <a:prstGeom prst="line">
            <a:avLst/>
          </a:prstGeom>
          <a:noFill/>
          <a:ln w="19050">
            <a:solidFill>
              <a:schemeClr val="bg2"/>
            </a:solidFill>
            <a:round/>
            <a:headEnd/>
            <a:tailEnd type="triangle" w="med" len="med"/>
          </a:ln>
        </p:spPr>
        <p:txBody>
          <a:bodyPr/>
          <a:lstStyle/>
          <a:p>
            <a:endParaRPr lang="en-GB" sz="2800" b="1">
              <a:solidFill>
                <a:srgbClr val="FFFF00"/>
              </a:solidFill>
            </a:endParaRPr>
          </a:p>
        </p:txBody>
      </p:sp>
      <p:sp>
        <p:nvSpPr>
          <p:cNvPr id="54288" name="Arc 16"/>
          <p:cNvSpPr>
            <a:spLocks/>
          </p:cNvSpPr>
          <p:nvPr/>
        </p:nvSpPr>
        <p:spPr bwMode="auto">
          <a:xfrm flipV="1">
            <a:off x="4211960" y="4365103"/>
            <a:ext cx="2088681" cy="1655763"/>
          </a:xfrm>
          <a:custGeom>
            <a:avLst/>
            <a:gdLst>
              <a:gd name="T0" fmla="*/ 0 w 21600"/>
              <a:gd name="T1" fmla="*/ 0 h 21600"/>
              <a:gd name="T2" fmla="*/ 202062370 w 21600"/>
              <a:gd name="T3" fmla="*/ 126923655 h 21600"/>
              <a:gd name="T4" fmla="*/ 0 w 21600"/>
              <a:gd name="T5" fmla="*/ 12692365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bg2"/>
            </a:solidFill>
            <a:round/>
            <a:headEnd/>
            <a:tailEnd/>
          </a:ln>
        </p:spPr>
        <p:txBody>
          <a:bodyPr wrap="none" anchor="ctr"/>
          <a:lstStyle/>
          <a:p>
            <a:endParaRPr lang="en-GB" sz="2800" b="1">
              <a:solidFill>
                <a:srgbClr val="FFFF00"/>
              </a:solidFill>
            </a:endParaRPr>
          </a:p>
        </p:txBody>
      </p:sp>
      <p:sp>
        <p:nvSpPr>
          <p:cNvPr id="54289" name="Text Box 17"/>
          <p:cNvSpPr txBox="1">
            <a:spLocks noChangeArrowheads="1"/>
          </p:cNvSpPr>
          <p:nvPr/>
        </p:nvSpPr>
        <p:spPr bwMode="auto">
          <a:xfrm>
            <a:off x="3275336" y="4941367"/>
            <a:ext cx="1152266" cy="523220"/>
          </a:xfrm>
          <a:prstGeom prst="rect">
            <a:avLst/>
          </a:prstGeom>
          <a:noFill/>
          <a:ln w="9525">
            <a:noFill/>
            <a:miter lim="800000"/>
            <a:headEnd/>
            <a:tailEnd/>
          </a:ln>
        </p:spPr>
        <p:txBody>
          <a:bodyPr wrap="square">
            <a:spAutoFit/>
          </a:bodyPr>
          <a:lstStyle/>
          <a:p>
            <a:pPr>
              <a:spcBef>
                <a:spcPct val="50000"/>
              </a:spcBef>
            </a:pPr>
            <a:r>
              <a:rPr lang="en-GB" sz="2800" b="1" dirty="0">
                <a:solidFill>
                  <a:srgbClr val="FFFF00"/>
                </a:solidFill>
              </a:rPr>
              <a:t>Drag</a:t>
            </a:r>
          </a:p>
        </p:txBody>
      </p:sp>
      <p:sp>
        <p:nvSpPr>
          <p:cNvPr id="54290" name="Text Box 18"/>
          <p:cNvSpPr txBox="1">
            <a:spLocks noChangeArrowheads="1"/>
          </p:cNvSpPr>
          <p:nvPr/>
        </p:nvSpPr>
        <p:spPr bwMode="auto">
          <a:xfrm>
            <a:off x="6515422" y="5804967"/>
            <a:ext cx="1945010" cy="523220"/>
          </a:xfrm>
          <a:prstGeom prst="rect">
            <a:avLst/>
          </a:prstGeom>
          <a:noFill/>
          <a:ln w="9525">
            <a:noFill/>
            <a:miter lim="800000"/>
            <a:headEnd/>
            <a:tailEnd/>
          </a:ln>
        </p:spPr>
        <p:txBody>
          <a:bodyPr wrap="square">
            <a:spAutoFit/>
          </a:bodyPr>
          <a:lstStyle/>
          <a:p>
            <a:pPr>
              <a:spcBef>
                <a:spcPct val="50000"/>
              </a:spcBef>
            </a:pPr>
            <a:r>
              <a:rPr lang="en-GB" sz="2800" b="1" dirty="0">
                <a:solidFill>
                  <a:srgbClr val="FFFF00"/>
                </a:solidFill>
              </a:rPr>
              <a:t>Airspeed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4277">
                                            <p:txEl>
                                              <p:pRg st="0" end="0"/>
                                            </p:txEl>
                                          </p:spTgt>
                                        </p:tgtEl>
                                        <p:attrNameLst>
                                          <p:attrName>style.visibility</p:attrName>
                                        </p:attrNameLst>
                                      </p:cBhvr>
                                      <p:to>
                                        <p:strVal val="visible"/>
                                      </p:to>
                                    </p:set>
                                    <p:animEffect transition="in" filter="dissolve">
                                      <p:cBhvr>
                                        <p:cTn id="7" dur="1000"/>
                                        <p:tgtEl>
                                          <p:spTgt spid="5427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4277">
                                            <p:txEl>
                                              <p:pRg st="1" end="1"/>
                                            </p:txEl>
                                          </p:spTgt>
                                        </p:tgtEl>
                                        <p:attrNameLst>
                                          <p:attrName>style.visibility</p:attrName>
                                        </p:attrNameLst>
                                      </p:cBhvr>
                                      <p:to>
                                        <p:strVal val="visible"/>
                                      </p:to>
                                    </p:set>
                                    <p:animEffect transition="in" filter="wipe(left)">
                                      <p:cBhvr>
                                        <p:cTn id="12" dur="1000"/>
                                        <p:tgtEl>
                                          <p:spTgt spid="5427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4277">
                                            <p:txEl>
                                              <p:pRg st="2" end="2"/>
                                            </p:txEl>
                                          </p:spTgt>
                                        </p:tgtEl>
                                        <p:attrNameLst>
                                          <p:attrName>style.visibility</p:attrName>
                                        </p:attrNameLst>
                                      </p:cBhvr>
                                      <p:to>
                                        <p:strVal val="visible"/>
                                      </p:to>
                                    </p:set>
                                    <p:animEffect transition="in" filter="wipe(left)">
                                      <p:cBhvr>
                                        <p:cTn id="17" dur="1000"/>
                                        <p:tgtEl>
                                          <p:spTgt spid="5427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4277">
                                            <p:txEl>
                                              <p:pRg st="3" end="3"/>
                                            </p:txEl>
                                          </p:spTgt>
                                        </p:tgtEl>
                                        <p:attrNameLst>
                                          <p:attrName>style.visibility</p:attrName>
                                        </p:attrNameLst>
                                      </p:cBhvr>
                                      <p:to>
                                        <p:strVal val="visible"/>
                                      </p:to>
                                    </p:set>
                                    <p:animEffect transition="in" filter="wipe(left)">
                                      <p:cBhvr>
                                        <p:cTn id="22" dur="1000"/>
                                        <p:tgtEl>
                                          <p:spTgt spid="5427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4280"/>
                                        </p:tgtEl>
                                        <p:attrNameLst>
                                          <p:attrName>style.visibility</p:attrName>
                                        </p:attrNameLst>
                                      </p:cBhvr>
                                      <p:to>
                                        <p:strVal val="visible"/>
                                      </p:to>
                                    </p:set>
                                    <p:animEffect transition="in" filter="wipe(down)">
                                      <p:cBhvr>
                                        <p:cTn id="27" dur="1000"/>
                                        <p:tgtEl>
                                          <p:spTgt spid="54280"/>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54289"/>
                                        </p:tgtEl>
                                        <p:attrNameLst>
                                          <p:attrName>style.visibility</p:attrName>
                                        </p:attrNameLst>
                                      </p:cBhvr>
                                      <p:to>
                                        <p:strVal val="visible"/>
                                      </p:to>
                                    </p:set>
                                    <p:animEffect transition="in" filter="wipe(left)">
                                      <p:cBhvr>
                                        <p:cTn id="30" dur="2000"/>
                                        <p:tgtEl>
                                          <p:spTgt spid="54289"/>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54281"/>
                                        </p:tgtEl>
                                        <p:attrNameLst>
                                          <p:attrName>style.visibility</p:attrName>
                                        </p:attrNameLst>
                                      </p:cBhvr>
                                      <p:to>
                                        <p:strVal val="visible"/>
                                      </p:to>
                                    </p:set>
                                    <p:animEffect transition="in" filter="wipe(left)">
                                      <p:cBhvr>
                                        <p:cTn id="33" dur="1000"/>
                                        <p:tgtEl>
                                          <p:spTgt spid="54281"/>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54290"/>
                                        </p:tgtEl>
                                        <p:attrNameLst>
                                          <p:attrName>style.visibility</p:attrName>
                                        </p:attrNameLst>
                                      </p:cBhvr>
                                      <p:to>
                                        <p:strVal val="visible"/>
                                      </p:to>
                                    </p:set>
                                    <p:animEffect transition="in" filter="wipe(left)">
                                      <p:cBhvr>
                                        <p:cTn id="36" dur="2000"/>
                                        <p:tgtEl>
                                          <p:spTgt spid="54290"/>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54288"/>
                                        </p:tgtEl>
                                        <p:attrNameLst>
                                          <p:attrName>style.visibility</p:attrName>
                                        </p:attrNameLst>
                                      </p:cBhvr>
                                      <p:to>
                                        <p:strVal val="visible"/>
                                      </p:to>
                                    </p:set>
                                    <p:animEffect transition="in" filter="wipe(left)">
                                      <p:cBhvr>
                                        <p:cTn id="41" dur="2000"/>
                                        <p:tgtEl>
                                          <p:spTgt spid="542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80" grpId="0" animBg="1"/>
      <p:bldP spid="54281" grpId="0" animBg="1"/>
      <p:bldP spid="54288" grpId="0" animBg="1"/>
      <p:bldP spid="54289" grpId="0"/>
      <p:bldP spid="5429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3"/>
          <p:cNvSpPr txBox="1">
            <a:spLocks noChangeArrowheads="1"/>
          </p:cNvSpPr>
          <p:nvPr/>
        </p:nvSpPr>
        <p:spPr bwMode="auto">
          <a:xfrm>
            <a:off x="251520" y="1124745"/>
            <a:ext cx="8641655" cy="2462213"/>
          </a:xfrm>
          <a:prstGeom prst="rect">
            <a:avLst/>
          </a:prstGeom>
          <a:noFill/>
          <a:ln w="9525">
            <a:noFill/>
            <a:miter lim="800000"/>
            <a:headEnd/>
            <a:tailEnd/>
          </a:ln>
        </p:spPr>
        <p:txBody>
          <a:bodyPr wrap="square">
            <a:spAutoFit/>
          </a:bodyPr>
          <a:lstStyle/>
          <a:p>
            <a:pPr marL="457200" indent="-457200">
              <a:spcBef>
                <a:spcPct val="50000"/>
              </a:spcBef>
              <a:buFont typeface="Arial" pitchFamily="34" charset="0"/>
              <a:buChar char="•"/>
            </a:pPr>
            <a:r>
              <a:rPr lang="en-GB" sz="2800" b="1" dirty="0">
                <a:solidFill>
                  <a:srgbClr val="FFFF00"/>
                </a:solidFill>
              </a:rPr>
              <a:t>Drag is the force which hinders your </a:t>
            </a:r>
            <a:r>
              <a:rPr lang="en-GB" sz="2800" b="1" dirty="0" smtClean="0">
                <a:solidFill>
                  <a:srgbClr val="FFFF00"/>
                </a:solidFill>
              </a:rPr>
              <a:t>progress</a:t>
            </a:r>
            <a:endParaRPr lang="en-GB" sz="2800" b="1" dirty="0">
              <a:solidFill>
                <a:srgbClr val="FFFF00"/>
              </a:solidFill>
            </a:endParaRPr>
          </a:p>
          <a:p>
            <a:pPr marL="457200" indent="-457200">
              <a:spcBef>
                <a:spcPct val="50000"/>
              </a:spcBef>
              <a:buFont typeface="Arial" pitchFamily="34" charset="0"/>
              <a:buChar char="•"/>
            </a:pPr>
            <a:r>
              <a:rPr lang="en-GB" sz="2800" b="1" dirty="0">
                <a:solidFill>
                  <a:srgbClr val="FFFF00"/>
                </a:solidFill>
              </a:rPr>
              <a:t>The faster you go the more drag you </a:t>
            </a:r>
            <a:r>
              <a:rPr lang="en-GB" sz="2800" b="1" dirty="0" smtClean="0">
                <a:solidFill>
                  <a:srgbClr val="FFFF00"/>
                </a:solidFill>
              </a:rPr>
              <a:t>feel</a:t>
            </a:r>
            <a:endParaRPr lang="en-GB" sz="2800" b="1" dirty="0">
              <a:solidFill>
                <a:srgbClr val="FFFF00"/>
              </a:solidFill>
            </a:endParaRPr>
          </a:p>
          <a:p>
            <a:pPr marL="457200" indent="-457200">
              <a:spcBef>
                <a:spcPct val="50000"/>
              </a:spcBef>
              <a:buFont typeface="Arial" pitchFamily="34" charset="0"/>
              <a:buChar char="•"/>
            </a:pPr>
            <a:r>
              <a:rPr lang="en-GB" sz="2800" b="1" dirty="0">
                <a:solidFill>
                  <a:srgbClr val="FFFF00"/>
                </a:solidFill>
              </a:rPr>
              <a:t>We need </a:t>
            </a:r>
            <a:r>
              <a:rPr lang="en-GB" sz="2800" b="1" dirty="0" smtClean="0">
                <a:solidFill>
                  <a:srgbClr val="FFFF00"/>
                </a:solidFill>
              </a:rPr>
              <a:t>thrust </a:t>
            </a:r>
            <a:r>
              <a:rPr lang="en-GB" sz="2800" b="1" dirty="0">
                <a:solidFill>
                  <a:srgbClr val="FFFF00"/>
                </a:solidFill>
              </a:rPr>
              <a:t>to overcome the d</a:t>
            </a:r>
            <a:r>
              <a:rPr lang="en-GB" sz="2800" b="1" dirty="0" smtClean="0">
                <a:solidFill>
                  <a:srgbClr val="FFFF00"/>
                </a:solidFill>
              </a:rPr>
              <a:t>rag</a:t>
            </a:r>
            <a:endParaRPr lang="en-GB" sz="2800" b="1" dirty="0">
              <a:solidFill>
                <a:srgbClr val="FFFF00"/>
              </a:solidFill>
            </a:endParaRPr>
          </a:p>
          <a:p>
            <a:pPr>
              <a:spcBef>
                <a:spcPct val="50000"/>
              </a:spcBef>
            </a:pPr>
            <a:r>
              <a:rPr lang="en-GB" sz="2800" b="1" dirty="0">
                <a:solidFill>
                  <a:srgbClr val="FFFF00"/>
                </a:solidFill>
              </a:rPr>
              <a:t>Consider:</a:t>
            </a:r>
          </a:p>
        </p:txBody>
      </p:sp>
      <p:grpSp>
        <p:nvGrpSpPr>
          <p:cNvPr id="2" name="Group 81"/>
          <p:cNvGrpSpPr>
            <a:grpSpLocks/>
          </p:cNvGrpSpPr>
          <p:nvPr/>
        </p:nvGrpSpPr>
        <p:grpSpPr bwMode="auto">
          <a:xfrm>
            <a:off x="899592" y="3717032"/>
            <a:ext cx="7048500" cy="1152525"/>
            <a:chOff x="657" y="2523"/>
            <a:chExt cx="4440" cy="726"/>
          </a:xfrm>
        </p:grpSpPr>
        <p:grpSp>
          <p:nvGrpSpPr>
            <p:cNvPr id="3" name="Group 11"/>
            <p:cNvGrpSpPr>
              <a:grpSpLocks/>
            </p:cNvGrpSpPr>
            <p:nvPr/>
          </p:nvGrpSpPr>
          <p:grpSpPr bwMode="auto">
            <a:xfrm flipH="1">
              <a:off x="657" y="2568"/>
              <a:ext cx="993" cy="438"/>
              <a:chOff x="2114" y="1071"/>
              <a:chExt cx="993" cy="438"/>
            </a:xfrm>
          </p:grpSpPr>
          <p:sp>
            <p:nvSpPr>
              <p:cNvPr id="23583" name="Rectangle 12"/>
              <p:cNvSpPr>
                <a:spLocks noChangeArrowheads="1"/>
              </p:cNvSpPr>
              <p:nvPr/>
            </p:nvSpPr>
            <p:spPr bwMode="auto">
              <a:xfrm>
                <a:off x="2114" y="1071"/>
                <a:ext cx="44" cy="419"/>
              </a:xfrm>
              <a:prstGeom prst="rect">
                <a:avLst/>
              </a:prstGeom>
              <a:solidFill>
                <a:schemeClr val="tx1"/>
              </a:solidFill>
              <a:ln w="12700">
                <a:solidFill>
                  <a:schemeClr val="accent1"/>
                </a:solidFill>
                <a:miter lim="800000"/>
                <a:headEnd/>
                <a:tailEnd/>
              </a:ln>
            </p:spPr>
            <p:txBody>
              <a:bodyPr wrap="none" anchor="ctr"/>
              <a:lstStyle/>
              <a:p>
                <a:endParaRPr lang="en-GB"/>
              </a:p>
            </p:txBody>
          </p:sp>
          <p:grpSp>
            <p:nvGrpSpPr>
              <p:cNvPr id="4" name="Group 13"/>
              <p:cNvGrpSpPr>
                <a:grpSpLocks/>
              </p:cNvGrpSpPr>
              <p:nvPr/>
            </p:nvGrpSpPr>
            <p:grpSpPr bwMode="auto">
              <a:xfrm>
                <a:off x="2212" y="1096"/>
                <a:ext cx="895" cy="413"/>
                <a:chOff x="2212" y="1096"/>
                <a:chExt cx="356" cy="413"/>
              </a:xfrm>
            </p:grpSpPr>
            <p:sp>
              <p:nvSpPr>
                <p:cNvPr id="23585" name="Freeform 14"/>
                <p:cNvSpPr>
                  <a:spLocks/>
                </p:cNvSpPr>
                <p:nvPr/>
              </p:nvSpPr>
              <p:spPr bwMode="auto">
                <a:xfrm>
                  <a:off x="2212" y="1129"/>
                  <a:ext cx="46" cy="20"/>
                </a:xfrm>
                <a:custGeom>
                  <a:avLst/>
                  <a:gdLst>
                    <a:gd name="T0" fmla="*/ 0 w 81"/>
                    <a:gd name="T1" fmla="*/ 0 h 31"/>
                    <a:gd name="T2" fmla="*/ 8 w 81"/>
                    <a:gd name="T3" fmla="*/ 14 h 31"/>
                    <a:gd name="T4" fmla="*/ 20 w 81"/>
                    <a:gd name="T5" fmla="*/ 19 h 31"/>
                    <a:gd name="T6" fmla="*/ 32 w 81"/>
                    <a:gd name="T7" fmla="*/ 14 h 31"/>
                    <a:gd name="T8" fmla="*/ 45 w 81"/>
                    <a:gd name="T9" fmla="*/ 5 h 31"/>
                    <a:gd name="T10" fmla="*/ 0 60000 65536"/>
                    <a:gd name="T11" fmla="*/ 0 60000 65536"/>
                    <a:gd name="T12" fmla="*/ 0 60000 65536"/>
                    <a:gd name="T13" fmla="*/ 0 60000 65536"/>
                    <a:gd name="T14" fmla="*/ 0 60000 65536"/>
                    <a:gd name="T15" fmla="*/ 0 w 81"/>
                    <a:gd name="T16" fmla="*/ 0 h 31"/>
                    <a:gd name="T17" fmla="*/ 81 w 81"/>
                    <a:gd name="T18" fmla="*/ 31 h 31"/>
                  </a:gdLst>
                  <a:ahLst/>
                  <a:cxnLst>
                    <a:cxn ang="T10">
                      <a:pos x="T0" y="T1"/>
                    </a:cxn>
                    <a:cxn ang="T11">
                      <a:pos x="T2" y="T3"/>
                    </a:cxn>
                    <a:cxn ang="T12">
                      <a:pos x="T4" y="T5"/>
                    </a:cxn>
                    <a:cxn ang="T13">
                      <a:pos x="T6" y="T7"/>
                    </a:cxn>
                    <a:cxn ang="T14">
                      <a:pos x="T8" y="T9"/>
                    </a:cxn>
                  </a:cxnLst>
                  <a:rect l="T15" t="T16" r="T17" b="T18"/>
                  <a:pathLst>
                    <a:path w="81" h="31">
                      <a:moveTo>
                        <a:pt x="0" y="0"/>
                      </a:moveTo>
                      <a:lnTo>
                        <a:pt x="14" y="22"/>
                      </a:lnTo>
                      <a:lnTo>
                        <a:pt x="36" y="30"/>
                      </a:lnTo>
                      <a:lnTo>
                        <a:pt x="57" y="22"/>
                      </a:lnTo>
                      <a:lnTo>
                        <a:pt x="80" y="7"/>
                      </a:lnTo>
                    </a:path>
                  </a:pathLst>
                </a:custGeom>
                <a:noFill/>
                <a:ln w="12700" cap="rnd" cmpd="sng">
                  <a:solidFill>
                    <a:schemeClr val="accent1"/>
                  </a:solidFill>
                  <a:prstDash val="solid"/>
                  <a:round/>
                  <a:headEnd type="none" w="med" len="med"/>
                  <a:tailEnd type="none" w="med" len="med"/>
                </a:ln>
              </p:spPr>
              <p:txBody>
                <a:bodyPr/>
                <a:lstStyle/>
                <a:p>
                  <a:endParaRPr lang="en-GB"/>
                </a:p>
              </p:txBody>
            </p:sp>
            <p:sp>
              <p:nvSpPr>
                <p:cNvPr id="23586" name="Freeform 15"/>
                <p:cNvSpPr>
                  <a:spLocks/>
                </p:cNvSpPr>
                <p:nvPr/>
              </p:nvSpPr>
              <p:spPr bwMode="auto">
                <a:xfrm>
                  <a:off x="2306" y="1189"/>
                  <a:ext cx="50" cy="53"/>
                </a:xfrm>
                <a:custGeom>
                  <a:avLst/>
                  <a:gdLst>
                    <a:gd name="T0" fmla="*/ 0 w 88"/>
                    <a:gd name="T1" fmla="*/ 0 h 81"/>
                    <a:gd name="T2" fmla="*/ 0 w 88"/>
                    <a:gd name="T3" fmla="*/ 14 h 81"/>
                    <a:gd name="T4" fmla="*/ 5 w 88"/>
                    <a:gd name="T5" fmla="*/ 29 h 81"/>
                    <a:gd name="T6" fmla="*/ 9 w 88"/>
                    <a:gd name="T7" fmla="*/ 43 h 81"/>
                    <a:gd name="T8" fmla="*/ 20 w 88"/>
                    <a:gd name="T9" fmla="*/ 47 h 81"/>
                    <a:gd name="T10" fmla="*/ 34 w 88"/>
                    <a:gd name="T11" fmla="*/ 52 h 81"/>
                    <a:gd name="T12" fmla="*/ 41 w 88"/>
                    <a:gd name="T13" fmla="*/ 37 h 81"/>
                    <a:gd name="T14" fmla="*/ 49 w 88"/>
                    <a:gd name="T15" fmla="*/ 24 h 81"/>
                    <a:gd name="T16" fmla="*/ 0 60000 65536"/>
                    <a:gd name="T17" fmla="*/ 0 60000 65536"/>
                    <a:gd name="T18" fmla="*/ 0 60000 65536"/>
                    <a:gd name="T19" fmla="*/ 0 60000 65536"/>
                    <a:gd name="T20" fmla="*/ 0 60000 65536"/>
                    <a:gd name="T21" fmla="*/ 0 60000 65536"/>
                    <a:gd name="T22" fmla="*/ 0 60000 65536"/>
                    <a:gd name="T23" fmla="*/ 0 60000 65536"/>
                    <a:gd name="T24" fmla="*/ 0 w 88"/>
                    <a:gd name="T25" fmla="*/ 0 h 81"/>
                    <a:gd name="T26" fmla="*/ 88 w 8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8" h="81">
                      <a:moveTo>
                        <a:pt x="0" y="0"/>
                      </a:moveTo>
                      <a:lnTo>
                        <a:pt x="0" y="21"/>
                      </a:lnTo>
                      <a:lnTo>
                        <a:pt x="8" y="44"/>
                      </a:lnTo>
                      <a:lnTo>
                        <a:pt x="15" y="65"/>
                      </a:lnTo>
                      <a:lnTo>
                        <a:pt x="36" y="72"/>
                      </a:lnTo>
                      <a:lnTo>
                        <a:pt x="59" y="80"/>
                      </a:lnTo>
                      <a:lnTo>
                        <a:pt x="72" y="57"/>
                      </a:lnTo>
                      <a:lnTo>
                        <a:pt x="87" y="36"/>
                      </a:lnTo>
                    </a:path>
                  </a:pathLst>
                </a:custGeom>
                <a:noFill/>
                <a:ln w="12700" cap="rnd" cmpd="sng">
                  <a:solidFill>
                    <a:schemeClr val="accent1"/>
                  </a:solidFill>
                  <a:prstDash val="solid"/>
                  <a:round/>
                  <a:headEnd type="none" w="med" len="med"/>
                  <a:tailEnd type="none" w="med" len="med"/>
                </a:ln>
              </p:spPr>
              <p:txBody>
                <a:bodyPr/>
                <a:lstStyle/>
                <a:p>
                  <a:endParaRPr lang="en-GB"/>
                </a:p>
              </p:txBody>
            </p:sp>
            <p:sp>
              <p:nvSpPr>
                <p:cNvPr id="23587" name="Freeform 16"/>
                <p:cNvSpPr>
                  <a:spLocks/>
                </p:cNvSpPr>
                <p:nvPr/>
              </p:nvSpPr>
              <p:spPr bwMode="auto">
                <a:xfrm>
                  <a:off x="2212" y="1348"/>
                  <a:ext cx="74" cy="42"/>
                </a:xfrm>
                <a:custGeom>
                  <a:avLst/>
                  <a:gdLst>
                    <a:gd name="T0" fmla="*/ 0 w 130"/>
                    <a:gd name="T1" fmla="*/ 0 h 65"/>
                    <a:gd name="T2" fmla="*/ 12 w 130"/>
                    <a:gd name="T3" fmla="*/ 5 h 65"/>
                    <a:gd name="T4" fmla="*/ 17 w 130"/>
                    <a:gd name="T5" fmla="*/ 18 h 65"/>
                    <a:gd name="T6" fmla="*/ 25 w 130"/>
                    <a:gd name="T7" fmla="*/ 33 h 65"/>
                    <a:gd name="T8" fmla="*/ 37 w 130"/>
                    <a:gd name="T9" fmla="*/ 37 h 65"/>
                    <a:gd name="T10" fmla="*/ 49 w 130"/>
                    <a:gd name="T11" fmla="*/ 41 h 65"/>
                    <a:gd name="T12" fmla="*/ 61 w 130"/>
                    <a:gd name="T13" fmla="*/ 37 h 65"/>
                    <a:gd name="T14" fmla="*/ 66 w 130"/>
                    <a:gd name="T15" fmla="*/ 23 h 65"/>
                    <a:gd name="T16" fmla="*/ 73 w 130"/>
                    <a:gd name="T17" fmla="*/ 10 h 6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0"/>
                    <a:gd name="T28" fmla="*/ 0 h 65"/>
                    <a:gd name="T29" fmla="*/ 130 w 130"/>
                    <a:gd name="T30" fmla="*/ 65 h 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0" h="65">
                      <a:moveTo>
                        <a:pt x="0" y="0"/>
                      </a:moveTo>
                      <a:lnTo>
                        <a:pt x="21" y="7"/>
                      </a:lnTo>
                      <a:lnTo>
                        <a:pt x="29" y="28"/>
                      </a:lnTo>
                      <a:lnTo>
                        <a:pt x="44" y="51"/>
                      </a:lnTo>
                      <a:lnTo>
                        <a:pt x="65" y="57"/>
                      </a:lnTo>
                      <a:lnTo>
                        <a:pt x="86" y="64"/>
                      </a:lnTo>
                      <a:lnTo>
                        <a:pt x="108" y="57"/>
                      </a:lnTo>
                      <a:lnTo>
                        <a:pt x="116" y="36"/>
                      </a:lnTo>
                      <a:lnTo>
                        <a:pt x="129" y="15"/>
                      </a:lnTo>
                    </a:path>
                  </a:pathLst>
                </a:custGeom>
                <a:noFill/>
                <a:ln w="12700" cap="rnd" cmpd="sng">
                  <a:solidFill>
                    <a:schemeClr val="accent1"/>
                  </a:solidFill>
                  <a:prstDash val="solid"/>
                  <a:round/>
                  <a:headEnd type="none" w="med" len="med"/>
                  <a:tailEnd type="none" w="med" len="med"/>
                </a:ln>
              </p:spPr>
              <p:txBody>
                <a:bodyPr/>
                <a:lstStyle/>
                <a:p>
                  <a:endParaRPr lang="en-GB"/>
                </a:p>
              </p:txBody>
            </p:sp>
            <p:sp>
              <p:nvSpPr>
                <p:cNvPr id="23588" name="Freeform 17"/>
                <p:cNvSpPr>
                  <a:spLocks/>
                </p:cNvSpPr>
                <p:nvPr/>
              </p:nvSpPr>
              <p:spPr bwMode="auto">
                <a:xfrm>
                  <a:off x="2217" y="1268"/>
                  <a:ext cx="65" cy="24"/>
                </a:xfrm>
                <a:custGeom>
                  <a:avLst/>
                  <a:gdLst>
                    <a:gd name="T0" fmla="*/ 0 w 115"/>
                    <a:gd name="T1" fmla="*/ 5 h 37"/>
                    <a:gd name="T2" fmla="*/ 12 w 115"/>
                    <a:gd name="T3" fmla="*/ 0 h 37"/>
                    <a:gd name="T4" fmla="*/ 24 w 115"/>
                    <a:gd name="T5" fmla="*/ 0 h 37"/>
                    <a:gd name="T6" fmla="*/ 36 w 115"/>
                    <a:gd name="T7" fmla="*/ 0 h 37"/>
                    <a:gd name="T8" fmla="*/ 48 w 115"/>
                    <a:gd name="T9" fmla="*/ 5 h 37"/>
                    <a:gd name="T10" fmla="*/ 61 w 115"/>
                    <a:gd name="T11" fmla="*/ 10 h 37"/>
                    <a:gd name="T12" fmla="*/ 64 w 115"/>
                    <a:gd name="T13" fmla="*/ 23 h 37"/>
                    <a:gd name="T14" fmla="*/ 0 60000 65536"/>
                    <a:gd name="T15" fmla="*/ 0 60000 65536"/>
                    <a:gd name="T16" fmla="*/ 0 60000 65536"/>
                    <a:gd name="T17" fmla="*/ 0 60000 65536"/>
                    <a:gd name="T18" fmla="*/ 0 60000 65536"/>
                    <a:gd name="T19" fmla="*/ 0 60000 65536"/>
                    <a:gd name="T20" fmla="*/ 0 60000 65536"/>
                    <a:gd name="T21" fmla="*/ 0 w 115"/>
                    <a:gd name="T22" fmla="*/ 0 h 37"/>
                    <a:gd name="T23" fmla="*/ 115 w 115"/>
                    <a:gd name="T24" fmla="*/ 37 h 3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5" h="37">
                      <a:moveTo>
                        <a:pt x="0" y="7"/>
                      </a:moveTo>
                      <a:lnTo>
                        <a:pt x="21" y="0"/>
                      </a:lnTo>
                      <a:lnTo>
                        <a:pt x="42" y="0"/>
                      </a:lnTo>
                      <a:lnTo>
                        <a:pt x="64" y="0"/>
                      </a:lnTo>
                      <a:lnTo>
                        <a:pt x="85" y="7"/>
                      </a:lnTo>
                      <a:lnTo>
                        <a:pt x="108" y="15"/>
                      </a:lnTo>
                      <a:lnTo>
                        <a:pt x="114" y="36"/>
                      </a:lnTo>
                    </a:path>
                  </a:pathLst>
                </a:custGeom>
                <a:noFill/>
                <a:ln w="12700" cap="rnd" cmpd="sng">
                  <a:solidFill>
                    <a:schemeClr val="accent1"/>
                  </a:solidFill>
                  <a:prstDash val="solid"/>
                  <a:round/>
                  <a:headEnd type="none" w="med" len="med"/>
                  <a:tailEnd type="none" w="med" len="med"/>
                </a:ln>
              </p:spPr>
              <p:txBody>
                <a:bodyPr/>
                <a:lstStyle/>
                <a:p>
                  <a:endParaRPr lang="en-GB"/>
                </a:p>
              </p:txBody>
            </p:sp>
            <p:sp>
              <p:nvSpPr>
                <p:cNvPr id="23589" name="Freeform 18"/>
                <p:cNvSpPr>
                  <a:spLocks/>
                </p:cNvSpPr>
                <p:nvPr/>
              </p:nvSpPr>
              <p:spPr bwMode="auto">
                <a:xfrm>
                  <a:off x="2314" y="1096"/>
                  <a:ext cx="67" cy="57"/>
                </a:xfrm>
                <a:custGeom>
                  <a:avLst/>
                  <a:gdLst>
                    <a:gd name="T0" fmla="*/ 0 w 117"/>
                    <a:gd name="T1" fmla="*/ 0 h 87"/>
                    <a:gd name="T2" fmla="*/ 5 w 117"/>
                    <a:gd name="T3" fmla="*/ 14 h 87"/>
                    <a:gd name="T4" fmla="*/ 8 w 117"/>
                    <a:gd name="T5" fmla="*/ 29 h 87"/>
                    <a:gd name="T6" fmla="*/ 17 w 117"/>
                    <a:gd name="T7" fmla="*/ 43 h 87"/>
                    <a:gd name="T8" fmla="*/ 29 w 117"/>
                    <a:gd name="T9" fmla="*/ 56 h 87"/>
                    <a:gd name="T10" fmla="*/ 41 w 117"/>
                    <a:gd name="T11" fmla="*/ 56 h 87"/>
                    <a:gd name="T12" fmla="*/ 53 w 117"/>
                    <a:gd name="T13" fmla="*/ 56 h 87"/>
                    <a:gd name="T14" fmla="*/ 66 w 117"/>
                    <a:gd name="T15" fmla="*/ 47 h 87"/>
                    <a:gd name="T16" fmla="*/ 66 w 117"/>
                    <a:gd name="T17" fmla="*/ 43 h 8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7"/>
                    <a:gd name="T28" fmla="*/ 0 h 87"/>
                    <a:gd name="T29" fmla="*/ 117 w 117"/>
                    <a:gd name="T30" fmla="*/ 87 h 8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7" h="87">
                      <a:moveTo>
                        <a:pt x="0" y="0"/>
                      </a:moveTo>
                      <a:lnTo>
                        <a:pt x="8" y="21"/>
                      </a:lnTo>
                      <a:lnTo>
                        <a:pt x="14" y="44"/>
                      </a:lnTo>
                      <a:lnTo>
                        <a:pt x="29" y="65"/>
                      </a:lnTo>
                      <a:lnTo>
                        <a:pt x="50" y="86"/>
                      </a:lnTo>
                      <a:lnTo>
                        <a:pt x="72" y="86"/>
                      </a:lnTo>
                      <a:lnTo>
                        <a:pt x="93" y="86"/>
                      </a:lnTo>
                      <a:lnTo>
                        <a:pt x="116" y="72"/>
                      </a:lnTo>
                      <a:lnTo>
                        <a:pt x="116" y="65"/>
                      </a:lnTo>
                    </a:path>
                  </a:pathLst>
                </a:custGeom>
                <a:noFill/>
                <a:ln w="12700" cap="rnd" cmpd="sng">
                  <a:solidFill>
                    <a:schemeClr val="accent1"/>
                  </a:solidFill>
                  <a:prstDash val="solid"/>
                  <a:round/>
                  <a:headEnd type="none" w="med" len="med"/>
                  <a:tailEnd type="none" w="med" len="med"/>
                </a:ln>
              </p:spPr>
              <p:txBody>
                <a:bodyPr/>
                <a:lstStyle/>
                <a:p>
                  <a:endParaRPr lang="en-GB"/>
                </a:p>
              </p:txBody>
            </p:sp>
            <p:sp>
              <p:nvSpPr>
                <p:cNvPr id="23590" name="Freeform 19"/>
                <p:cNvSpPr>
                  <a:spLocks/>
                </p:cNvSpPr>
                <p:nvPr/>
              </p:nvSpPr>
              <p:spPr bwMode="auto">
                <a:xfrm>
                  <a:off x="2237" y="1436"/>
                  <a:ext cx="58" cy="62"/>
                </a:xfrm>
                <a:custGeom>
                  <a:avLst/>
                  <a:gdLst>
                    <a:gd name="T0" fmla="*/ 0 w 101"/>
                    <a:gd name="T1" fmla="*/ 10 h 96"/>
                    <a:gd name="T2" fmla="*/ 12 w 101"/>
                    <a:gd name="T3" fmla="*/ 0 h 96"/>
                    <a:gd name="T4" fmla="*/ 24 w 101"/>
                    <a:gd name="T5" fmla="*/ 5 h 96"/>
                    <a:gd name="T6" fmla="*/ 37 w 101"/>
                    <a:gd name="T7" fmla="*/ 10 h 96"/>
                    <a:gd name="T8" fmla="*/ 41 w 101"/>
                    <a:gd name="T9" fmla="*/ 23 h 96"/>
                    <a:gd name="T10" fmla="*/ 53 w 101"/>
                    <a:gd name="T11" fmla="*/ 33 h 96"/>
                    <a:gd name="T12" fmla="*/ 53 w 101"/>
                    <a:gd name="T13" fmla="*/ 47 h 96"/>
                    <a:gd name="T14" fmla="*/ 57 w 101"/>
                    <a:gd name="T15" fmla="*/ 61 h 96"/>
                    <a:gd name="T16" fmla="*/ 0 60000 65536"/>
                    <a:gd name="T17" fmla="*/ 0 60000 65536"/>
                    <a:gd name="T18" fmla="*/ 0 60000 65536"/>
                    <a:gd name="T19" fmla="*/ 0 60000 65536"/>
                    <a:gd name="T20" fmla="*/ 0 60000 65536"/>
                    <a:gd name="T21" fmla="*/ 0 60000 65536"/>
                    <a:gd name="T22" fmla="*/ 0 60000 65536"/>
                    <a:gd name="T23" fmla="*/ 0 60000 65536"/>
                    <a:gd name="T24" fmla="*/ 0 w 101"/>
                    <a:gd name="T25" fmla="*/ 0 h 96"/>
                    <a:gd name="T26" fmla="*/ 101 w 101"/>
                    <a:gd name="T27" fmla="*/ 96 h 9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1" h="96">
                      <a:moveTo>
                        <a:pt x="0" y="15"/>
                      </a:moveTo>
                      <a:lnTo>
                        <a:pt x="21" y="0"/>
                      </a:lnTo>
                      <a:lnTo>
                        <a:pt x="42" y="8"/>
                      </a:lnTo>
                      <a:lnTo>
                        <a:pt x="64" y="15"/>
                      </a:lnTo>
                      <a:lnTo>
                        <a:pt x="72" y="36"/>
                      </a:lnTo>
                      <a:lnTo>
                        <a:pt x="93" y="51"/>
                      </a:lnTo>
                      <a:lnTo>
                        <a:pt x="93" y="72"/>
                      </a:lnTo>
                      <a:lnTo>
                        <a:pt x="100" y="95"/>
                      </a:lnTo>
                    </a:path>
                  </a:pathLst>
                </a:custGeom>
                <a:noFill/>
                <a:ln w="12700" cap="rnd" cmpd="sng">
                  <a:solidFill>
                    <a:schemeClr val="accent1"/>
                  </a:solidFill>
                  <a:prstDash val="solid"/>
                  <a:round/>
                  <a:headEnd type="none" w="med" len="med"/>
                  <a:tailEnd type="none" w="med" len="med"/>
                </a:ln>
              </p:spPr>
              <p:txBody>
                <a:bodyPr/>
                <a:lstStyle/>
                <a:p>
                  <a:endParaRPr lang="en-GB"/>
                </a:p>
              </p:txBody>
            </p:sp>
            <p:sp>
              <p:nvSpPr>
                <p:cNvPr id="23591" name="Freeform 20"/>
                <p:cNvSpPr>
                  <a:spLocks/>
                </p:cNvSpPr>
                <p:nvPr/>
              </p:nvSpPr>
              <p:spPr bwMode="auto">
                <a:xfrm>
                  <a:off x="2319" y="1348"/>
                  <a:ext cx="62" cy="57"/>
                </a:xfrm>
                <a:custGeom>
                  <a:avLst/>
                  <a:gdLst>
                    <a:gd name="T0" fmla="*/ 0 w 109"/>
                    <a:gd name="T1" fmla="*/ 0 h 88"/>
                    <a:gd name="T2" fmla="*/ 0 w 109"/>
                    <a:gd name="T3" fmla="*/ 14 h 88"/>
                    <a:gd name="T4" fmla="*/ 0 w 109"/>
                    <a:gd name="T5" fmla="*/ 28 h 88"/>
                    <a:gd name="T6" fmla="*/ 12 w 109"/>
                    <a:gd name="T7" fmla="*/ 37 h 88"/>
                    <a:gd name="T8" fmla="*/ 16 w 109"/>
                    <a:gd name="T9" fmla="*/ 51 h 88"/>
                    <a:gd name="T10" fmla="*/ 28 w 109"/>
                    <a:gd name="T11" fmla="*/ 51 h 88"/>
                    <a:gd name="T12" fmla="*/ 41 w 109"/>
                    <a:gd name="T13" fmla="*/ 56 h 88"/>
                    <a:gd name="T14" fmla="*/ 48 w 109"/>
                    <a:gd name="T15" fmla="*/ 41 h 88"/>
                    <a:gd name="T16" fmla="*/ 61 w 109"/>
                    <a:gd name="T17" fmla="*/ 37 h 8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9"/>
                    <a:gd name="T28" fmla="*/ 0 h 88"/>
                    <a:gd name="T29" fmla="*/ 109 w 109"/>
                    <a:gd name="T30" fmla="*/ 88 h 8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9" h="88">
                      <a:moveTo>
                        <a:pt x="0" y="0"/>
                      </a:moveTo>
                      <a:lnTo>
                        <a:pt x="0" y="21"/>
                      </a:lnTo>
                      <a:lnTo>
                        <a:pt x="0" y="43"/>
                      </a:lnTo>
                      <a:lnTo>
                        <a:pt x="21" y="57"/>
                      </a:lnTo>
                      <a:lnTo>
                        <a:pt x="28" y="79"/>
                      </a:lnTo>
                      <a:lnTo>
                        <a:pt x="49" y="79"/>
                      </a:lnTo>
                      <a:lnTo>
                        <a:pt x="72" y="87"/>
                      </a:lnTo>
                      <a:lnTo>
                        <a:pt x="85" y="64"/>
                      </a:lnTo>
                      <a:lnTo>
                        <a:pt x="108" y="57"/>
                      </a:lnTo>
                    </a:path>
                  </a:pathLst>
                </a:custGeom>
                <a:noFill/>
                <a:ln w="12700" cap="rnd" cmpd="sng">
                  <a:solidFill>
                    <a:schemeClr val="accent1"/>
                  </a:solidFill>
                  <a:prstDash val="solid"/>
                  <a:round/>
                  <a:headEnd type="none" w="med" len="med"/>
                  <a:tailEnd type="none" w="med" len="med"/>
                </a:ln>
              </p:spPr>
              <p:txBody>
                <a:bodyPr/>
                <a:lstStyle/>
                <a:p>
                  <a:endParaRPr lang="en-GB"/>
                </a:p>
              </p:txBody>
            </p:sp>
            <p:sp>
              <p:nvSpPr>
                <p:cNvPr id="23592" name="Freeform 21"/>
                <p:cNvSpPr>
                  <a:spLocks/>
                </p:cNvSpPr>
                <p:nvPr/>
              </p:nvSpPr>
              <p:spPr bwMode="auto">
                <a:xfrm>
                  <a:off x="2322" y="1441"/>
                  <a:ext cx="62" cy="57"/>
                </a:xfrm>
                <a:custGeom>
                  <a:avLst/>
                  <a:gdLst>
                    <a:gd name="T0" fmla="*/ 0 w 109"/>
                    <a:gd name="T1" fmla="*/ 0 h 88"/>
                    <a:gd name="T2" fmla="*/ 4 w 109"/>
                    <a:gd name="T3" fmla="*/ 14 h 88"/>
                    <a:gd name="T4" fmla="*/ 9 w 109"/>
                    <a:gd name="T5" fmla="*/ 28 h 88"/>
                    <a:gd name="T6" fmla="*/ 9 w 109"/>
                    <a:gd name="T7" fmla="*/ 41 h 88"/>
                    <a:gd name="T8" fmla="*/ 20 w 109"/>
                    <a:gd name="T9" fmla="*/ 47 h 88"/>
                    <a:gd name="T10" fmla="*/ 33 w 109"/>
                    <a:gd name="T11" fmla="*/ 56 h 88"/>
                    <a:gd name="T12" fmla="*/ 45 w 109"/>
                    <a:gd name="T13" fmla="*/ 56 h 88"/>
                    <a:gd name="T14" fmla="*/ 58 w 109"/>
                    <a:gd name="T15" fmla="*/ 47 h 88"/>
                    <a:gd name="T16" fmla="*/ 61 w 109"/>
                    <a:gd name="T17" fmla="*/ 33 h 8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9"/>
                    <a:gd name="T28" fmla="*/ 0 h 88"/>
                    <a:gd name="T29" fmla="*/ 109 w 109"/>
                    <a:gd name="T30" fmla="*/ 88 h 8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9" h="88">
                      <a:moveTo>
                        <a:pt x="0" y="0"/>
                      </a:moveTo>
                      <a:lnTo>
                        <a:pt x="7" y="21"/>
                      </a:lnTo>
                      <a:lnTo>
                        <a:pt x="15" y="43"/>
                      </a:lnTo>
                      <a:lnTo>
                        <a:pt x="15" y="64"/>
                      </a:lnTo>
                      <a:lnTo>
                        <a:pt x="36" y="72"/>
                      </a:lnTo>
                      <a:lnTo>
                        <a:pt x="58" y="87"/>
                      </a:lnTo>
                      <a:lnTo>
                        <a:pt x="79" y="87"/>
                      </a:lnTo>
                      <a:lnTo>
                        <a:pt x="102" y="72"/>
                      </a:lnTo>
                      <a:lnTo>
                        <a:pt x="108" y="51"/>
                      </a:lnTo>
                    </a:path>
                  </a:pathLst>
                </a:custGeom>
                <a:noFill/>
                <a:ln w="12700" cap="rnd" cmpd="sng">
                  <a:solidFill>
                    <a:schemeClr val="accent1"/>
                  </a:solidFill>
                  <a:prstDash val="solid"/>
                  <a:round/>
                  <a:headEnd type="none" w="med" len="med"/>
                  <a:tailEnd type="none" w="med" len="med"/>
                </a:ln>
              </p:spPr>
              <p:txBody>
                <a:bodyPr/>
                <a:lstStyle/>
                <a:p>
                  <a:endParaRPr lang="en-GB"/>
                </a:p>
              </p:txBody>
            </p:sp>
            <p:sp>
              <p:nvSpPr>
                <p:cNvPr id="23593" name="Freeform 22"/>
                <p:cNvSpPr>
                  <a:spLocks/>
                </p:cNvSpPr>
                <p:nvPr/>
              </p:nvSpPr>
              <p:spPr bwMode="auto">
                <a:xfrm>
                  <a:off x="2396" y="1140"/>
                  <a:ext cx="46" cy="20"/>
                </a:xfrm>
                <a:custGeom>
                  <a:avLst/>
                  <a:gdLst>
                    <a:gd name="T0" fmla="*/ 0 w 81"/>
                    <a:gd name="T1" fmla="*/ 0 h 31"/>
                    <a:gd name="T2" fmla="*/ 8 w 81"/>
                    <a:gd name="T3" fmla="*/ 14 h 31"/>
                    <a:gd name="T4" fmla="*/ 20 w 81"/>
                    <a:gd name="T5" fmla="*/ 19 h 31"/>
                    <a:gd name="T6" fmla="*/ 32 w 81"/>
                    <a:gd name="T7" fmla="*/ 14 h 31"/>
                    <a:gd name="T8" fmla="*/ 45 w 81"/>
                    <a:gd name="T9" fmla="*/ 5 h 31"/>
                    <a:gd name="T10" fmla="*/ 0 60000 65536"/>
                    <a:gd name="T11" fmla="*/ 0 60000 65536"/>
                    <a:gd name="T12" fmla="*/ 0 60000 65536"/>
                    <a:gd name="T13" fmla="*/ 0 60000 65536"/>
                    <a:gd name="T14" fmla="*/ 0 60000 65536"/>
                    <a:gd name="T15" fmla="*/ 0 w 81"/>
                    <a:gd name="T16" fmla="*/ 0 h 31"/>
                    <a:gd name="T17" fmla="*/ 81 w 81"/>
                    <a:gd name="T18" fmla="*/ 31 h 31"/>
                  </a:gdLst>
                  <a:ahLst/>
                  <a:cxnLst>
                    <a:cxn ang="T10">
                      <a:pos x="T0" y="T1"/>
                    </a:cxn>
                    <a:cxn ang="T11">
                      <a:pos x="T2" y="T3"/>
                    </a:cxn>
                    <a:cxn ang="T12">
                      <a:pos x="T4" y="T5"/>
                    </a:cxn>
                    <a:cxn ang="T13">
                      <a:pos x="T6" y="T7"/>
                    </a:cxn>
                    <a:cxn ang="T14">
                      <a:pos x="T8" y="T9"/>
                    </a:cxn>
                  </a:cxnLst>
                  <a:rect l="T15" t="T16" r="T17" b="T18"/>
                  <a:pathLst>
                    <a:path w="81" h="31">
                      <a:moveTo>
                        <a:pt x="0" y="0"/>
                      </a:moveTo>
                      <a:lnTo>
                        <a:pt x="14" y="22"/>
                      </a:lnTo>
                      <a:lnTo>
                        <a:pt x="36" y="30"/>
                      </a:lnTo>
                      <a:lnTo>
                        <a:pt x="57" y="22"/>
                      </a:lnTo>
                      <a:lnTo>
                        <a:pt x="80" y="7"/>
                      </a:lnTo>
                    </a:path>
                  </a:pathLst>
                </a:custGeom>
                <a:noFill/>
                <a:ln w="12700" cap="rnd" cmpd="sng">
                  <a:solidFill>
                    <a:schemeClr val="accent1"/>
                  </a:solidFill>
                  <a:prstDash val="solid"/>
                  <a:round/>
                  <a:headEnd type="none" w="med" len="med"/>
                  <a:tailEnd type="none" w="med" len="med"/>
                </a:ln>
              </p:spPr>
              <p:txBody>
                <a:bodyPr/>
                <a:lstStyle/>
                <a:p>
                  <a:endParaRPr lang="en-GB"/>
                </a:p>
              </p:txBody>
            </p:sp>
            <p:sp>
              <p:nvSpPr>
                <p:cNvPr id="23594" name="Freeform 23"/>
                <p:cNvSpPr>
                  <a:spLocks/>
                </p:cNvSpPr>
                <p:nvPr/>
              </p:nvSpPr>
              <p:spPr bwMode="auto">
                <a:xfrm>
                  <a:off x="2490" y="1200"/>
                  <a:ext cx="50" cy="53"/>
                </a:xfrm>
                <a:custGeom>
                  <a:avLst/>
                  <a:gdLst>
                    <a:gd name="T0" fmla="*/ 0 w 88"/>
                    <a:gd name="T1" fmla="*/ 0 h 81"/>
                    <a:gd name="T2" fmla="*/ 0 w 88"/>
                    <a:gd name="T3" fmla="*/ 14 h 81"/>
                    <a:gd name="T4" fmla="*/ 5 w 88"/>
                    <a:gd name="T5" fmla="*/ 29 h 81"/>
                    <a:gd name="T6" fmla="*/ 9 w 88"/>
                    <a:gd name="T7" fmla="*/ 43 h 81"/>
                    <a:gd name="T8" fmla="*/ 20 w 88"/>
                    <a:gd name="T9" fmla="*/ 47 h 81"/>
                    <a:gd name="T10" fmla="*/ 34 w 88"/>
                    <a:gd name="T11" fmla="*/ 52 h 81"/>
                    <a:gd name="T12" fmla="*/ 41 w 88"/>
                    <a:gd name="T13" fmla="*/ 37 h 81"/>
                    <a:gd name="T14" fmla="*/ 49 w 88"/>
                    <a:gd name="T15" fmla="*/ 24 h 81"/>
                    <a:gd name="T16" fmla="*/ 0 60000 65536"/>
                    <a:gd name="T17" fmla="*/ 0 60000 65536"/>
                    <a:gd name="T18" fmla="*/ 0 60000 65536"/>
                    <a:gd name="T19" fmla="*/ 0 60000 65536"/>
                    <a:gd name="T20" fmla="*/ 0 60000 65536"/>
                    <a:gd name="T21" fmla="*/ 0 60000 65536"/>
                    <a:gd name="T22" fmla="*/ 0 60000 65536"/>
                    <a:gd name="T23" fmla="*/ 0 60000 65536"/>
                    <a:gd name="T24" fmla="*/ 0 w 88"/>
                    <a:gd name="T25" fmla="*/ 0 h 81"/>
                    <a:gd name="T26" fmla="*/ 88 w 88"/>
                    <a:gd name="T27" fmla="*/ 81 h 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8" h="81">
                      <a:moveTo>
                        <a:pt x="0" y="0"/>
                      </a:moveTo>
                      <a:lnTo>
                        <a:pt x="0" y="21"/>
                      </a:lnTo>
                      <a:lnTo>
                        <a:pt x="8" y="44"/>
                      </a:lnTo>
                      <a:lnTo>
                        <a:pt x="15" y="65"/>
                      </a:lnTo>
                      <a:lnTo>
                        <a:pt x="36" y="72"/>
                      </a:lnTo>
                      <a:lnTo>
                        <a:pt x="59" y="80"/>
                      </a:lnTo>
                      <a:lnTo>
                        <a:pt x="72" y="57"/>
                      </a:lnTo>
                      <a:lnTo>
                        <a:pt x="87" y="36"/>
                      </a:lnTo>
                    </a:path>
                  </a:pathLst>
                </a:custGeom>
                <a:noFill/>
                <a:ln w="12700" cap="rnd" cmpd="sng">
                  <a:solidFill>
                    <a:schemeClr val="accent1"/>
                  </a:solidFill>
                  <a:prstDash val="solid"/>
                  <a:round/>
                  <a:headEnd type="none" w="med" len="med"/>
                  <a:tailEnd type="none" w="med" len="med"/>
                </a:ln>
              </p:spPr>
              <p:txBody>
                <a:bodyPr/>
                <a:lstStyle/>
                <a:p>
                  <a:endParaRPr lang="en-GB"/>
                </a:p>
              </p:txBody>
            </p:sp>
            <p:sp>
              <p:nvSpPr>
                <p:cNvPr id="23595" name="Freeform 24"/>
                <p:cNvSpPr>
                  <a:spLocks/>
                </p:cNvSpPr>
                <p:nvPr/>
              </p:nvSpPr>
              <p:spPr bwMode="auto">
                <a:xfrm>
                  <a:off x="2396" y="1359"/>
                  <a:ext cx="74" cy="42"/>
                </a:xfrm>
                <a:custGeom>
                  <a:avLst/>
                  <a:gdLst>
                    <a:gd name="T0" fmla="*/ 0 w 130"/>
                    <a:gd name="T1" fmla="*/ 0 h 65"/>
                    <a:gd name="T2" fmla="*/ 12 w 130"/>
                    <a:gd name="T3" fmla="*/ 5 h 65"/>
                    <a:gd name="T4" fmla="*/ 17 w 130"/>
                    <a:gd name="T5" fmla="*/ 18 h 65"/>
                    <a:gd name="T6" fmla="*/ 25 w 130"/>
                    <a:gd name="T7" fmla="*/ 33 h 65"/>
                    <a:gd name="T8" fmla="*/ 37 w 130"/>
                    <a:gd name="T9" fmla="*/ 37 h 65"/>
                    <a:gd name="T10" fmla="*/ 49 w 130"/>
                    <a:gd name="T11" fmla="*/ 41 h 65"/>
                    <a:gd name="T12" fmla="*/ 61 w 130"/>
                    <a:gd name="T13" fmla="*/ 37 h 65"/>
                    <a:gd name="T14" fmla="*/ 66 w 130"/>
                    <a:gd name="T15" fmla="*/ 23 h 65"/>
                    <a:gd name="T16" fmla="*/ 73 w 130"/>
                    <a:gd name="T17" fmla="*/ 10 h 6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0"/>
                    <a:gd name="T28" fmla="*/ 0 h 65"/>
                    <a:gd name="T29" fmla="*/ 130 w 130"/>
                    <a:gd name="T30" fmla="*/ 65 h 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0" h="65">
                      <a:moveTo>
                        <a:pt x="0" y="0"/>
                      </a:moveTo>
                      <a:lnTo>
                        <a:pt x="21" y="7"/>
                      </a:lnTo>
                      <a:lnTo>
                        <a:pt x="29" y="28"/>
                      </a:lnTo>
                      <a:lnTo>
                        <a:pt x="44" y="51"/>
                      </a:lnTo>
                      <a:lnTo>
                        <a:pt x="65" y="57"/>
                      </a:lnTo>
                      <a:lnTo>
                        <a:pt x="86" y="64"/>
                      </a:lnTo>
                      <a:lnTo>
                        <a:pt x="108" y="57"/>
                      </a:lnTo>
                      <a:lnTo>
                        <a:pt x="116" y="36"/>
                      </a:lnTo>
                      <a:lnTo>
                        <a:pt x="129" y="15"/>
                      </a:lnTo>
                    </a:path>
                  </a:pathLst>
                </a:custGeom>
                <a:noFill/>
                <a:ln w="12700" cap="rnd" cmpd="sng">
                  <a:solidFill>
                    <a:schemeClr val="accent1"/>
                  </a:solidFill>
                  <a:prstDash val="solid"/>
                  <a:round/>
                  <a:headEnd type="none" w="med" len="med"/>
                  <a:tailEnd type="none" w="med" len="med"/>
                </a:ln>
              </p:spPr>
              <p:txBody>
                <a:bodyPr/>
                <a:lstStyle/>
                <a:p>
                  <a:endParaRPr lang="en-GB"/>
                </a:p>
              </p:txBody>
            </p:sp>
            <p:sp>
              <p:nvSpPr>
                <p:cNvPr id="23596" name="Freeform 25"/>
                <p:cNvSpPr>
                  <a:spLocks/>
                </p:cNvSpPr>
                <p:nvPr/>
              </p:nvSpPr>
              <p:spPr bwMode="auto">
                <a:xfrm>
                  <a:off x="2401" y="1279"/>
                  <a:ext cx="65" cy="24"/>
                </a:xfrm>
                <a:custGeom>
                  <a:avLst/>
                  <a:gdLst>
                    <a:gd name="T0" fmla="*/ 0 w 115"/>
                    <a:gd name="T1" fmla="*/ 5 h 37"/>
                    <a:gd name="T2" fmla="*/ 12 w 115"/>
                    <a:gd name="T3" fmla="*/ 0 h 37"/>
                    <a:gd name="T4" fmla="*/ 24 w 115"/>
                    <a:gd name="T5" fmla="*/ 0 h 37"/>
                    <a:gd name="T6" fmla="*/ 36 w 115"/>
                    <a:gd name="T7" fmla="*/ 0 h 37"/>
                    <a:gd name="T8" fmla="*/ 48 w 115"/>
                    <a:gd name="T9" fmla="*/ 5 h 37"/>
                    <a:gd name="T10" fmla="*/ 61 w 115"/>
                    <a:gd name="T11" fmla="*/ 10 h 37"/>
                    <a:gd name="T12" fmla="*/ 64 w 115"/>
                    <a:gd name="T13" fmla="*/ 23 h 37"/>
                    <a:gd name="T14" fmla="*/ 0 60000 65536"/>
                    <a:gd name="T15" fmla="*/ 0 60000 65536"/>
                    <a:gd name="T16" fmla="*/ 0 60000 65536"/>
                    <a:gd name="T17" fmla="*/ 0 60000 65536"/>
                    <a:gd name="T18" fmla="*/ 0 60000 65536"/>
                    <a:gd name="T19" fmla="*/ 0 60000 65536"/>
                    <a:gd name="T20" fmla="*/ 0 60000 65536"/>
                    <a:gd name="T21" fmla="*/ 0 w 115"/>
                    <a:gd name="T22" fmla="*/ 0 h 37"/>
                    <a:gd name="T23" fmla="*/ 115 w 115"/>
                    <a:gd name="T24" fmla="*/ 37 h 3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5" h="37">
                      <a:moveTo>
                        <a:pt x="0" y="7"/>
                      </a:moveTo>
                      <a:lnTo>
                        <a:pt x="21" y="0"/>
                      </a:lnTo>
                      <a:lnTo>
                        <a:pt x="42" y="0"/>
                      </a:lnTo>
                      <a:lnTo>
                        <a:pt x="64" y="0"/>
                      </a:lnTo>
                      <a:lnTo>
                        <a:pt x="85" y="7"/>
                      </a:lnTo>
                      <a:lnTo>
                        <a:pt x="108" y="15"/>
                      </a:lnTo>
                      <a:lnTo>
                        <a:pt x="114" y="36"/>
                      </a:lnTo>
                    </a:path>
                  </a:pathLst>
                </a:custGeom>
                <a:noFill/>
                <a:ln w="12700" cap="rnd" cmpd="sng">
                  <a:solidFill>
                    <a:schemeClr val="accent1"/>
                  </a:solidFill>
                  <a:prstDash val="solid"/>
                  <a:round/>
                  <a:headEnd type="none" w="med" len="med"/>
                  <a:tailEnd type="none" w="med" len="med"/>
                </a:ln>
              </p:spPr>
              <p:txBody>
                <a:bodyPr/>
                <a:lstStyle/>
                <a:p>
                  <a:endParaRPr lang="en-GB"/>
                </a:p>
              </p:txBody>
            </p:sp>
            <p:sp>
              <p:nvSpPr>
                <p:cNvPr id="23597" name="Freeform 26"/>
                <p:cNvSpPr>
                  <a:spLocks/>
                </p:cNvSpPr>
                <p:nvPr/>
              </p:nvSpPr>
              <p:spPr bwMode="auto">
                <a:xfrm>
                  <a:off x="2498" y="1107"/>
                  <a:ext cx="67" cy="57"/>
                </a:xfrm>
                <a:custGeom>
                  <a:avLst/>
                  <a:gdLst>
                    <a:gd name="T0" fmla="*/ 0 w 117"/>
                    <a:gd name="T1" fmla="*/ 0 h 87"/>
                    <a:gd name="T2" fmla="*/ 5 w 117"/>
                    <a:gd name="T3" fmla="*/ 14 h 87"/>
                    <a:gd name="T4" fmla="*/ 8 w 117"/>
                    <a:gd name="T5" fmla="*/ 29 h 87"/>
                    <a:gd name="T6" fmla="*/ 17 w 117"/>
                    <a:gd name="T7" fmla="*/ 43 h 87"/>
                    <a:gd name="T8" fmla="*/ 29 w 117"/>
                    <a:gd name="T9" fmla="*/ 56 h 87"/>
                    <a:gd name="T10" fmla="*/ 41 w 117"/>
                    <a:gd name="T11" fmla="*/ 56 h 87"/>
                    <a:gd name="T12" fmla="*/ 53 w 117"/>
                    <a:gd name="T13" fmla="*/ 56 h 87"/>
                    <a:gd name="T14" fmla="*/ 66 w 117"/>
                    <a:gd name="T15" fmla="*/ 47 h 87"/>
                    <a:gd name="T16" fmla="*/ 66 w 117"/>
                    <a:gd name="T17" fmla="*/ 43 h 8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7"/>
                    <a:gd name="T28" fmla="*/ 0 h 87"/>
                    <a:gd name="T29" fmla="*/ 117 w 117"/>
                    <a:gd name="T30" fmla="*/ 87 h 8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7" h="87">
                      <a:moveTo>
                        <a:pt x="0" y="0"/>
                      </a:moveTo>
                      <a:lnTo>
                        <a:pt x="8" y="21"/>
                      </a:lnTo>
                      <a:lnTo>
                        <a:pt x="14" y="44"/>
                      </a:lnTo>
                      <a:lnTo>
                        <a:pt x="29" y="65"/>
                      </a:lnTo>
                      <a:lnTo>
                        <a:pt x="50" y="86"/>
                      </a:lnTo>
                      <a:lnTo>
                        <a:pt x="72" y="86"/>
                      </a:lnTo>
                      <a:lnTo>
                        <a:pt x="93" y="86"/>
                      </a:lnTo>
                      <a:lnTo>
                        <a:pt x="116" y="72"/>
                      </a:lnTo>
                      <a:lnTo>
                        <a:pt x="116" y="65"/>
                      </a:lnTo>
                    </a:path>
                  </a:pathLst>
                </a:custGeom>
                <a:noFill/>
                <a:ln w="12700" cap="rnd" cmpd="sng">
                  <a:solidFill>
                    <a:schemeClr val="accent1"/>
                  </a:solidFill>
                  <a:prstDash val="solid"/>
                  <a:round/>
                  <a:headEnd type="none" w="med" len="med"/>
                  <a:tailEnd type="none" w="med" len="med"/>
                </a:ln>
              </p:spPr>
              <p:txBody>
                <a:bodyPr/>
                <a:lstStyle/>
                <a:p>
                  <a:endParaRPr lang="en-GB"/>
                </a:p>
              </p:txBody>
            </p:sp>
            <p:sp>
              <p:nvSpPr>
                <p:cNvPr id="23598" name="Freeform 27"/>
                <p:cNvSpPr>
                  <a:spLocks/>
                </p:cNvSpPr>
                <p:nvPr/>
              </p:nvSpPr>
              <p:spPr bwMode="auto">
                <a:xfrm>
                  <a:off x="2421" y="1447"/>
                  <a:ext cx="58" cy="62"/>
                </a:xfrm>
                <a:custGeom>
                  <a:avLst/>
                  <a:gdLst>
                    <a:gd name="T0" fmla="*/ 0 w 101"/>
                    <a:gd name="T1" fmla="*/ 10 h 96"/>
                    <a:gd name="T2" fmla="*/ 12 w 101"/>
                    <a:gd name="T3" fmla="*/ 0 h 96"/>
                    <a:gd name="T4" fmla="*/ 24 w 101"/>
                    <a:gd name="T5" fmla="*/ 5 h 96"/>
                    <a:gd name="T6" fmla="*/ 37 w 101"/>
                    <a:gd name="T7" fmla="*/ 10 h 96"/>
                    <a:gd name="T8" fmla="*/ 41 w 101"/>
                    <a:gd name="T9" fmla="*/ 23 h 96"/>
                    <a:gd name="T10" fmla="*/ 53 w 101"/>
                    <a:gd name="T11" fmla="*/ 33 h 96"/>
                    <a:gd name="T12" fmla="*/ 53 w 101"/>
                    <a:gd name="T13" fmla="*/ 47 h 96"/>
                    <a:gd name="T14" fmla="*/ 57 w 101"/>
                    <a:gd name="T15" fmla="*/ 61 h 96"/>
                    <a:gd name="T16" fmla="*/ 0 60000 65536"/>
                    <a:gd name="T17" fmla="*/ 0 60000 65536"/>
                    <a:gd name="T18" fmla="*/ 0 60000 65536"/>
                    <a:gd name="T19" fmla="*/ 0 60000 65536"/>
                    <a:gd name="T20" fmla="*/ 0 60000 65536"/>
                    <a:gd name="T21" fmla="*/ 0 60000 65536"/>
                    <a:gd name="T22" fmla="*/ 0 60000 65536"/>
                    <a:gd name="T23" fmla="*/ 0 60000 65536"/>
                    <a:gd name="T24" fmla="*/ 0 w 101"/>
                    <a:gd name="T25" fmla="*/ 0 h 96"/>
                    <a:gd name="T26" fmla="*/ 101 w 101"/>
                    <a:gd name="T27" fmla="*/ 96 h 9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1" h="96">
                      <a:moveTo>
                        <a:pt x="0" y="15"/>
                      </a:moveTo>
                      <a:lnTo>
                        <a:pt x="21" y="0"/>
                      </a:lnTo>
                      <a:lnTo>
                        <a:pt x="42" y="8"/>
                      </a:lnTo>
                      <a:lnTo>
                        <a:pt x="64" y="15"/>
                      </a:lnTo>
                      <a:lnTo>
                        <a:pt x="72" y="36"/>
                      </a:lnTo>
                      <a:lnTo>
                        <a:pt x="93" y="51"/>
                      </a:lnTo>
                      <a:lnTo>
                        <a:pt x="93" y="72"/>
                      </a:lnTo>
                      <a:lnTo>
                        <a:pt x="100" y="95"/>
                      </a:lnTo>
                    </a:path>
                  </a:pathLst>
                </a:custGeom>
                <a:noFill/>
                <a:ln w="12700" cap="rnd" cmpd="sng">
                  <a:solidFill>
                    <a:schemeClr val="accent1"/>
                  </a:solidFill>
                  <a:prstDash val="solid"/>
                  <a:round/>
                  <a:headEnd type="none" w="med" len="med"/>
                  <a:tailEnd type="none" w="med" len="med"/>
                </a:ln>
              </p:spPr>
              <p:txBody>
                <a:bodyPr/>
                <a:lstStyle/>
                <a:p>
                  <a:endParaRPr lang="en-GB"/>
                </a:p>
              </p:txBody>
            </p:sp>
            <p:sp>
              <p:nvSpPr>
                <p:cNvPr id="23599" name="Freeform 28"/>
                <p:cNvSpPr>
                  <a:spLocks/>
                </p:cNvSpPr>
                <p:nvPr/>
              </p:nvSpPr>
              <p:spPr bwMode="auto">
                <a:xfrm>
                  <a:off x="2503" y="1359"/>
                  <a:ext cx="62" cy="57"/>
                </a:xfrm>
                <a:custGeom>
                  <a:avLst/>
                  <a:gdLst>
                    <a:gd name="T0" fmla="*/ 0 w 109"/>
                    <a:gd name="T1" fmla="*/ 0 h 88"/>
                    <a:gd name="T2" fmla="*/ 0 w 109"/>
                    <a:gd name="T3" fmla="*/ 14 h 88"/>
                    <a:gd name="T4" fmla="*/ 0 w 109"/>
                    <a:gd name="T5" fmla="*/ 28 h 88"/>
                    <a:gd name="T6" fmla="*/ 12 w 109"/>
                    <a:gd name="T7" fmla="*/ 37 h 88"/>
                    <a:gd name="T8" fmla="*/ 16 w 109"/>
                    <a:gd name="T9" fmla="*/ 51 h 88"/>
                    <a:gd name="T10" fmla="*/ 28 w 109"/>
                    <a:gd name="T11" fmla="*/ 51 h 88"/>
                    <a:gd name="T12" fmla="*/ 41 w 109"/>
                    <a:gd name="T13" fmla="*/ 56 h 88"/>
                    <a:gd name="T14" fmla="*/ 48 w 109"/>
                    <a:gd name="T15" fmla="*/ 41 h 88"/>
                    <a:gd name="T16" fmla="*/ 61 w 109"/>
                    <a:gd name="T17" fmla="*/ 37 h 8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9"/>
                    <a:gd name="T28" fmla="*/ 0 h 88"/>
                    <a:gd name="T29" fmla="*/ 109 w 109"/>
                    <a:gd name="T30" fmla="*/ 88 h 8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9" h="88">
                      <a:moveTo>
                        <a:pt x="0" y="0"/>
                      </a:moveTo>
                      <a:lnTo>
                        <a:pt x="0" y="21"/>
                      </a:lnTo>
                      <a:lnTo>
                        <a:pt x="0" y="43"/>
                      </a:lnTo>
                      <a:lnTo>
                        <a:pt x="21" y="57"/>
                      </a:lnTo>
                      <a:lnTo>
                        <a:pt x="28" y="79"/>
                      </a:lnTo>
                      <a:lnTo>
                        <a:pt x="49" y="79"/>
                      </a:lnTo>
                      <a:lnTo>
                        <a:pt x="72" y="87"/>
                      </a:lnTo>
                      <a:lnTo>
                        <a:pt x="85" y="64"/>
                      </a:lnTo>
                      <a:lnTo>
                        <a:pt x="108" y="57"/>
                      </a:lnTo>
                    </a:path>
                  </a:pathLst>
                </a:custGeom>
                <a:noFill/>
                <a:ln w="12700" cap="rnd" cmpd="sng">
                  <a:solidFill>
                    <a:schemeClr val="accent1"/>
                  </a:solidFill>
                  <a:prstDash val="solid"/>
                  <a:round/>
                  <a:headEnd type="none" w="med" len="med"/>
                  <a:tailEnd type="none" w="med" len="med"/>
                </a:ln>
              </p:spPr>
              <p:txBody>
                <a:bodyPr/>
                <a:lstStyle/>
                <a:p>
                  <a:endParaRPr lang="en-GB"/>
                </a:p>
              </p:txBody>
            </p:sp>
            <p:sp>
              <p:nvSpPr>
                <p:cNvPr id="23600" name="Freeform 29"/>
                <p:cNvSpPr>
                  <a:spLocks/>
                </p:cNvSpPr>
                <p:nvPr/>
              </p:nvSpPr>
              <p:spPr bwMode="auto">
                <a:xfrm>
                  <a:off x="2506" y="1452"/>
                  <a:ext cx="62" cy="57"/>
                </a:xfrm>
                <a:custGeom>
                  <a:avLst/>
                  <a:gdLst>
                    <a:gd name="T0" fmla="*/ 0 w 109"/>
                    <a:gd name="T1" fmla="*/ 0 h 88"/>
                    <a:gd name="T2" fmla="*/ 4 w 109"/>
                    <a:gd name="T3" fmla="*/ 14 h 88"/>
                    <a:gd name="T4" fmla="*/ 9 w 109"/>
                    <a:gd name="T5" fmla="*/ 28 h 88"/>
                    <a:gd name="T6" fmla="*/ 9 w 109"/>
                    <a:gd name="T7" fmla="*/ 41 h 88"/>
                    <a:gd name="T8" fmla="*/ 20 w 109"/>
                    <a:gd name="T9" fmla="*/ 47 h 88"/>
                    <a:gd name="T10" fmla="*/ 33 w 109"/>
                    <a:gd name="T11" fmla="*/ 56 h 88"/>
                    <a:gd name="T12" fmla="*/ 45 w 109"/>
                    <a:gd name="T13" fmla="*/ 56 h 88"/>
                    <a:gd name="T14" fmla="*/ 58 w 109"/>
                    <a:gd name="T15" fmla="*/ 47 h 88"/>
                    <a:gd name="T16" fmla="*/ 61 w 109"/>
                    <a:gd name="T17" fmla="*/ 33 h 8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9"/>
                    <a:gd name="T28" fmla="*/ 0 h 88"/>
                    <a:gd name="T29" fmla="*/ 109 w 109"/>
                    <a:gd name="T30" fmla="*/ 88 h 8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9" h="88">
                      <a:moveTo>
                        <a:pt x="0" y="0"/>
                      </a:moveTo>
                      <a:lnTo>
                        <a:pt x="7" y="21"/>
                      </a:lnTo>
                      <a:lnTo>
                        <a:pt x="15" y="43"/>
                      </a:lnTo>
                      <a:lnTo>
                        <a:pt x="15" y="64"/>
                      </a:lnTo>
                      <a:lnTo>
                        <a:pt x="36" y="72"/>
                      </a:lnTo>
                      <a:lnTo>
                        <a:pt x="58" y="87"/>
                      </a:lnTo>
                      <a:lnTo>
                        <a:pt x="79" y="87"/>
                      </a:lnTo>
                      <a:lnTo>
                        <a:pt x="102" y="72"/>
                      </a:lnTo>
                      <a:lnTo>
                        <a:pt x="108" y="51"/>
                      </a:lnTo>
                    </a:path>
                  </a:pathLst>
                </a:custGeom>
                <a:noFill/>
                <a:ln w="12700" cap="rnd" cmpd="sng">
                  <a:solidFill>
                    <a:schemeClr val="accent1"/>
                  </a:solidFill>
                  <a:prstDash val="solid"/>
                  <a:round/>
                  <a:headEnd type="none" w="med" len="med"/>
                  <a:tailEnd type="none" w="med" len="med"/>
                </a:ln>
              </p:spPr>
              <p:txBody>
                <a:bodyPr/>
                <a:lstStyle/>
                <a:p>
                  <a:endParaRPr lang="en-GB"/>
                </a:p>
              </p:txBody>
            </p:sp>
          </p:grpSp>
        </p:grpSp>
        <p:sp>
          <p:nvSpPr>
            <p:cNvPr id="23559" name="Freeform 32"/>
            <p:cNvSpPr>
              <a:spLocks/>
            </p:cNvSpPr>
            <p:nvPr/>
          </p:nvSpPr>
          <p:spPr bwMode="auto">
            <a:xfrm>
              <a:off x="1646" y="2734"/>
              <a:ext cx="3240" cy="187"/>
            </a:xfrm>
            <a:custGeom>
              <a:avLst/>
              <a:gdLst>
                <a:gd name="T0" fmla="*/ 0 w 3240"/>
                <a:gd name="T1" fmla="*/ 64 h 187"/>
                <a:gd name="T2" fmla="*/ 133 w 3240"/>
                <a:gd name="T3" fmla="*/ 43 h 187"/>
                <a:gd name="T4" fmla="*/ 195 w 3240"/>
                <a:gd name="T5" fmla="*/ 23 h 187"/>
                <a:gd name="T6" fmla="*/ 442 w 3240"/>
                <a:gd name="T7" fmla="*/ 43 h 187"/>
                <a:gd name="T8" fmla="*/ 514 w 3240"/>
                <a:gd name="T9" fmla="*/ 64 h 187"/>
                <a:gd name="T10" fmla="*/ 576 w 3240"/>
                <a:gd name="T11" fmla="*/ 84 h 187"/>
                <a:gd name="T12" fmla="*/ 679 w 3240"/>
                <a:gd name="T13" fmla="*/ 125 h 187"/>
                <a:gd name="T14" fmla="*/ 853 w 3240"/>
                <a:gd name="T15" fmla="*/ 187 h 187"/>
                <a:gd name="T16" fmla="*/ 1039 w 3240"/>
                <a:gd name="T17" fmla="*/ 136 h 187"/>
                <a:gd name="T18" fmla="*/ 1100 w 3240"/>
                <a:gd name="T19" fmla="*/ 115 h 187"/>
                <a:gd name="T20" fmla="*/ 1193 w 3240"/>
                <a:gd name="T21" fmla="*/ 64 h 187"/>
                <a:gd name="T22" fmla="*/ 1429 w 3240"/>
                <a:gd name="T23" fmla="*/ 12 h 187"/>
                <a:gd name="T24" fmla="*/ 1841 w 3240"/>
                <a:gd name="T25" fmla="*/ 43 h 187"/>
                <a:gd name="T26" fmla="*/ 2149 w 3240"/>
                <a:gd name="T27" fmla="*/ 156 h 187"/>
                <a:gd name="T28" fmla="*/ 2417 w 3240"/>
                <a:gd name="T29" fmla="*/ 146 h 187"/>
                <a:gd name="T30" fmla="*/ 2623 w 3240"/>
                <a:gd name="T31" fmla="*/ 84 h 187"/>
                <a:gd name="T32" fmla="*/ 2911 w 3240"/>
                <a:gd name="T33" fmla="*/ 74 h 187"/>
                <a:gd name="T34" fmla="*/ 3096 w 3240"/>
                <a:gd name="T35" fmla="*/ 95 h 187"/>
                <a:gd name="T36" fmla="*/ 3240 w 3240"/>
                <a:gd name="T37" fmla="*/ 105 h 18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40"/>
                <a:gd name="T58" fmla="*/ 0 h 187"/>
                <a:gd name="T59" fmla="*/ 3240 w 3240"/>
                <a:gd name="T60" fmla="*/ 187 h 18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40" h="187">
                  <a:moveTo>
                    <a:pt x="0" y="64"/>
                  </a:moveTo>
                  <a:cubicBezTo>
                    <a:pt x="63" y="56"/>
                    <a:pt x="82" y="58"/>
                    <a:pt x="133" y="43"/>
                  </a:cubicBezTo>
                  <a:cubicBezTo>
                    <a:pt x="154" y="37"/>
                    <a:pt x="195" y="23"/>
                    <a:pt x="195" y="23"/>
                  </a:cubicBezTo>
                  <a:cubicBezTo>
                    <a:pt x="300" y="28"/>
                    <a:pt x="355" y="22"/>
                    <a:pt x="442" y="43"/>
                  </a:cubicBezTo>
                  <a:cubicBezTo>
                    <a:pt x="466" y="49"/>
                    <a:pt x="490" y="57"/>
                    <a:pt x="514" y="64"/>
                  </a:cubicBezTo>
                  <a:cubicBezTo>
                    <a:pt x="535" y="70"/>
                    <a:pt x="576" y="84"/>
                    <a:pt x="576" y="84"/>
                  </a:cubicBezTo>
                  <a:cubicBezTo>
                    <a:pt x="610" y="107"/>
                    <a:pt x="642" y="109"/>
                    <a:pt x="679" y="125"/>
                  </a:cubicBezTo>
                  <a:cubicBezTo>
                    <a:pt x="737" y="150"/>
                    <a:pt x="793" y="167"/>
                    <a:pt x="853" y="187"/>
                  </a:cubicBezTo>
                  <a:cubicBezTo>
                    <a:pt x="930" y="179"/>
                    <a:pt x="975" y="169"/>
                    <a:pt x="1039" y="136"/>
                  </a:cubicBezTo>
                  <a:cubicBezTo>
                    <a:pt x="1058" y="126"/>
                    <a:pt x="1081" y="125"/>
                    <a:pt x="1100" y="115"/>
                  </a:cubicBezTo>
                  <a:cubicBezTo>
                    <a:pt x="1207" y="57"/>
                    <a:pt x="1123" y="87"/>
                    <a:pt x="1193" y="64"/>
                  </a:cubicBezTo>
                  <a:cubicBezTo>
                    <a:pt x="1259" y="20"/>
                    <a:pt x="1353" y="19"/>
                    <a:pt x="1429" y="12"/>
                  </a:cubicBezTo>
                  <a:cubicBezTo>
                    <a:pt x="1577" y="17"/>
                    <a:pt x="1706" y="0"/>
                    <a:pt x="1841" y="43"/>
                  </a:cubicBezTo>
                  <a:cubicBezTo>
                    <a:pt x="1933" y="105"/>
                    <a:pt x="2045" y="121"/>
                    <a:pt x="2149" y="156"/>
                  </a:cubicBezTo>
                  <a:cubicBezTo>
                    <a:pt x="2238" y="153"/>
                    <a:pt x="2328" y="154"/>
                    <a:pt x="2417" y="146"/>
                  </a:cubicBezTo>
                  <a:cubicBezTo>
                    <a:pt x="2486" y="140"/>
                    <a:pt x="2554" y="89"/>
                    <a:pt x="2623" y="84"/>
                  </a:cubicBezTo>
                  <a:cubicBezTo>
                    <a:pt x="2719" y="78"/>
                    <a:pt x="2815" y="77"/>
                    <a:pt x="2911" y="74"/>
                  </a:cubicBezTo>
                  <a:cubicBezTo>
                    <a:pt x="2973" y="79"/>
                    <a:pt x="3035" y="83"/>
                    <a:pt x="3096" y="95"/>
                  </a:cubicBezTo>
                  <a:cubicBezTo>
                    <a:pt x="3145" y="105"/>
                    <a:pt x="3191" y="128"/>
                    <a:pt x="3240" y="105"/>
                  </a:cubicBezTo>
                </a:path>
              </a:pathLst>
            </a:custGeom>
            <a:noFill/>
            <a:ln w="9525">
              <a:solidFill>
                <a:schemeClr val="bg1"/>
              </a:solidFill>
              <a:round/>
              <a:headEnd/>
              <a:tailEnd/>
            </a:ln>
          </p:spPr>
          <p:txBody>
            <a:bodyPr/>
            <a:lstStyle/>
            <a:p>
              <a:endParaRPr lang="en-GB"/>
            </a:p>
          </p:txBody>
        </p:sp>
        <p:pic>
          <p:nvPicPr>
            <p:cNvPr id="23560" name="Picture 34" descr="RECS2436"/>
            <p:cNvPicPr>
              <a:picLocks noChangeAspect="1" noChangeArrowheads="1"/>
            </p:cNvPicPr>
            <p:nvPr/>
          </p:nvPicPr>
          <p:blipFill>
            <a:blip r:embed="rId3" cstate="email"/>
            <a:srcRect/>
            <a:stretch>
              <a:fillRect/>
            </a:stretch>
          </p:blipFill>
          <p:spPr bwMode="auto">
            <a:xfrm flipH="1">
              <a:off x="2925" y="2569"/>
              <a:ext cx="312" cy="317"/>
            </a:xfrm>
            <a:prstGeom prst="rect">
              <a:avLst/>
            </a:prstGeom>
            <a:noFill/>
            <a:ln w="9525">
              <a:noFill/>
              <a:miter lim="800000"/>
              <a:headEnd/>
              <a:tailEnd/>
            </a:ln>
          </p:spPr>
        </p:pic>
        <p:pic>
          <p:nvPicPr>
            <p:cNvPr id="23561" name="Picture 35" descr="RECS2436"/>
            <p:cNvPicPr>
              <a:picLocks noChangeAspect="1" noChangeArrowheads="1"/>
            </p:cNvPicPr>
            <p:nvPr/>
          </p:nvPicPr>
          <p:blipFill>
            <a:blip r:embed="rId3" cstate="email"/>
            <a:srcRect/>
            <a:stretch>
              <a:fillRect/>
            </a:stretch>
          </p:blipFill>
          <p:spPr bwMode="auto">
            <a:xfrm flipH="1">
              <a:off x="2205" y="2750"/>
              <a:ext cx="312" cy="317"/>
            </a:xfrm>
            <a:prstGeom prst="rect">
              <a:avLst/>
            </a:prstGeom>
            <a:noFill/>
            <a:ln w="9525">
              <a:noFill/>
              <a:miter lim="800000"/>
              <a:headEnd/>
              <a:tailEnd/>
            </a:ln>
          </p:spPr>
        </p:pic>
        <p:pic>
          <p:nvPicPr>
            <p:cNvPr id="23562" name="Picture 36" descr="RECS2436"/>
            <p:cNvPicPr>
              <a:picLocks noChangeAspect="1" noChangeArrowheads="1"/>
            </p:cNvPicPr>
            <p:nvPr/>
          </p:nvPicPr>
          <p:blipFill>
            <a:blip r:embed="rId3" cstate="email"/>
            <a:srcRect/>
            <a:stretch>
              <a:fillRect/>
            </a:stretch>
          </p:blipFill>
          <p:spPr bwMode="auto">
            <a:xfrm flipH="1">
              <a:off x="2064" y="2705"/>
              <a:ext cx="312" cy="317"/>
            </a:xfrm>
            <a:prstGeom prst="rect">
              <a:avLst/>
            </a:prstGeom>
            <a:noFill/>
            <a:ln w="9525">
              <a:noFill/>
              <a:miter lim="800000"/>
              <a:headEnd/>
              <a:tailEnd/>
            </a:ln>
          </p:spPr>
        </p:pic>
        <p:pic>
          <p:nvPicPr>
            <p:cNvPr id="23563" name="Picture 37" descr="RECS2436"/>
            <p:cNvPicPr>
              <a:picLocks noChangeAspect="1" noChangeArrowheads="1"/>
            </p:cNvPicPr>
            <p:nvPr/>
          </p:nvPicPr>
          <p:blipFill>
            <a:blip r:embed="rId3" cstate="email"/>
            <a:srcRect/>
            <a:stretch>
              <a:fillRect/>
            </a:stretch>
          </p:blipFill>
          <p:spPr bwMode="auto">
            <a:xfrm flipH="1">
              <a:off x="1791" y="2614"/>
              <a:ext cx="312" cy="317"/>
            </a:xfrm>
            <a:prstGeom prst="rect">
              <a:avLst/>
            </a:prstGeom>
            <a:noFill/>
            <a:ln w="9525">
              <a:noFill/>
              <a:miter lim="800000"/>
              <a:headEnd/>
              <a:tailEnd/>
            </a:ln>
          </p:spPr>
        </p:pic>
        <p:pic>
          <p:nvPicPr>
            <p:cNvPr id="23564" name="Picture 38" descr="RECS2436"/>
            <p:cNvPicPr>
              <a:picLocks noChangeAspect="1" noChangeArrowheads="1"/>
            </p:cNvPicPr>
            <p:nvPr/>
          </p:nvPicPr>
          <p:blipFill>
            <a:blip r:embed="rId3" cstate="email"/>
            <a:srcRect/>
            <a:stretch>
              <a:fillRect/>
            </a:stretch>
          </p:blipFill>
          <p:spPr bwMode="auto">
            <a:xfrm flipH="1">
              <a:off x="2562" y="2659"/>
              <a:ext cx="312" cy="317"/>
            </a:xfrm>
            <a:prstGeom prst="rect">
              <a:avLst/>
            </a:prstGeom>
            <a:noFill/>
            <a:ln w="9525">
              <a:noFill/>
              <a:miter lim="800000"/>
              <a:headEnd/>
              <a:tailEnd/>
            </a:ln>
          </p:spPr>
        </p:pic>
        <p:pic>
          <p:nvPicPr>
            <p:cNvPr id="23565" name="Picture 40" descr="RECS2436"/>
            <p:cNvPicPr>
              <a:picLocks noChangeAspect="1" noChangeArrowheads="1"/>
            </p:cNvPicPr>
            <p:nvPr/>
          </p:nvPicPr>
          <p:blipFill>
            <a:blip r:embed="rId3" cstate="email"/>
            <a:srcRect/>
            <a:stretch>
              <a:fillRect/>
            </a:stretch>
          </p:blipFill>
          <p:spPr bwMode="auto">
            <a:xfrm flipH="1">
              <a:off x="2387" y="2750"/>
              <a:ext cx="312" cy="317"/>
            </a:xfrm>
            <a:prstGeom prst="rect">
              <a:avLst/>
            </a:prstGeom>
            <a:noFill/>
            <a:ln w="9525">
              <a:noFill/>
              <a:miter lim="800000"/>
              <a:headEnd/>
              <a:tailEnd/>
            </a:ln>
          </p:spPr>
        </p:pic>
        <p:pic>
          <p:nvPicPr>
            <p:cNvPr id="23566" name="Picture 47" descr="RECS2436"/>
            <p:cNvPicPr>
              <a:picLocks noChangeAspect="1" noChangeArrowheads="1"/>
            </p:cNvPicPr>
            <p:nvPr/>
          </p:nvPicPr>
          <p:blipFill>
            <a:blip r:embed="rId3" cstate="email"/>
            <a:srcRect/>
            <a:stretch>
              <a:fillRect/>
            </a:stretch>
          </p:blipFill>
          <p:spPr bwMode="auto">
            <a:xfrm flipH="1">
              <a:off x="2744" y="2614"/>
              <a:ext cx="312" cy="317"/>
            </a:xfrm>
            <a:prstGeom prst="rect">
              <a:avLst/>
            </a:prstGeom>
            <a:noFill/>
            <a:ln w="9525">
              <a:noFill/>
              <a:miter lim="800000"/>
              <a:headEnd/>
              <a:tailEnd/>
            </a:ln>
          </p:spPr>
        </p:pic>
        <p:pic>
          <p:nvPicPr>
            <p:cNvPr id="23567" name="Picture 48" descr="RECS2436"/>
            <p:cNvPicPr>
              <a:picLocks noChangeAspect="1" noChangeArrowheads="1"/>
            </p:cNvPicPr>
            <p:nvPr/>
          </p:nvPicPr>
          <p:blipFill>
            <a:blip r:embed="rId3" cstate="email"/>
            <a:srcRect/>
            <a:stretch>
              <a:fillRect/>
            </a:stretch>
          </p:blipFill>
          <p:spPr bwMode="auto">
            <a:xfrm flipH="1">
              <a:off x="3379" y="2659"/>
              <a:ext cx="312" cy="317"/>
            </a:xfrm>
            <a:prstGeom prst="rect">
              <a:avLst/>
            </a:prstGeom>
            <a:noFill/>
            <a:ln w="9525">
              <a:noFill/>
              <a:miter lim="800000"/>
              <a:headEnd/>
              <a:tailEnd/>
            </a:ln>
          </p:spPr>
        </p:pic>
        <p:pic>
          <p:nvPicPr>
            <p:cNvPr id="23568" name="Picture 49" descr="RECS2436"/>
            <p:cNvPicPr>
              <a:picLocks noChangeAspect="1" noChangeArrowheads="1"/>
            </p:cNvPicPr>
            <p:nvPr/>
          </p:nvPicPr>
          <p:blipFill>
            <a:blip r:embed="rId3" cstate="email"/>
            <a:srcRect/>
            <a:stretch>
              <a:fillRect/>
            </a:stretch>
          </p:blipFill>
          <p:spPr bwMode="auto">
            <a:xfrm flipH="1">
              <a:off x="3243" y="2614"/>
              <a:ext cx="312" cy="317"/>
            </a:xfrm>
            <a:prstGeom prst="rect">
              <a:avLst/>
            </a:prstGeom>
            <a:noFill/>
            <a:ln w="9525">
              <a:noFill/>
              <a:miter lim="800000"/>
              <a:headEnd/>
              <a:tailEnd/>
            </a:ln>
          </p:spPr>
        </p:pic>
        <p:pic>
          <p:nvPicPr>
            <p:cNvPr id="23569" name="Picture 50" descr="RECS2436"/>
            <p:cNvPicPr>
              <a:picLocks noChangeAspect="1" noChangeArrowheads="1"/>
            </p:cNvPicPr>
            <p:nvPr/>
          </p:nvPicPr>
          <p:blipFill>
            <a:blip r:embed="rId3" cstate="email"/>
            <a:srcRect/>
            <a:stretch>
              <a:fillRect/>
            </a:stretch>
          </p:blipFill>
          <p:spPr bwMode="auto">
            <a:xfrm flipH="1">
              <a:off x="3061" y="2568"/>
              <a:ext cx="312" cy="317"/>
            </a:xfrm>
            <a:prstGeom prst="rect">
              <a:avLst/>
            </a:prstGeom>
            <a:noFill/>
            <a:ln w="9525">
              <a:noFill/>
              <a:miter lim="800000"/>
              <a:headEnd/>
              <a:tailEnd/>
            </a:ln>
          </p:spPr>
        </p:pic>
        <p:pic>
          <p:nvPicPr>
            <p:cNvPr id="23570" name="Picture 51" descr="RECS2436"/>
            <p:cNvPicPr>
              <a:picLocks noChangeAspect="1" noChangeArrowheads="1"/>
            </p:cNvPicPr>
            <p:nvPr/>
          </p:nvPicPr>
          <p:blipFill>
            <a:blip r:embed="rId3" cstate="email"/>
            <a:srcRect/>
            <a:stretch>
              <a:fillRect/>
            </a:stretch>
          </p:blipFill>
          <p:spPr bwMode="auto">
            <a:xfrm flipH="1">
              <a:off x="3742" y="2704"/>
              <a:ext cx="312" cy="317"/>
            </a:xfrm>
            <a:prstGeom prst="rect">
              <a:avLst/>
            </a:prstGeom>
            <a:noFill/>
            <a:ln w="9525">
              <a:noFill/>
              <a:miter lim="800000"/>
              <a:headEnd/>
              <a:tailEnd/>
            </a:ln>
          </p:spPr>
        </p:pic>
        <p:pic>
          <p:nvPicPr>
            <p:cNvPr id="23571" name="Picture 52" descr="RECS2436"/>
            <p:cNvPicPr>
              <a:picLocks noChangeAspect="1" noChangeArrowheads="1"/>
            </p:cNvPicPr>
            <p:nvPr/>
          </p:nvPicPr>
          <p:blipFill>
            <a:blip r:embed="rId3" cstate="email"/>
            <a:srcRect/>
            <a:stretch>
              <a:fillRect/>
            </a:stretch>
          </p:blipFill>
          <p:spPr bwMode="auto">
            <a:xfrm flipH="1">
              <a:off x="3515" y="2704"/>
              <a:ext cx="312" cy="317"/>
            </a:xfrm>
            <a:prstGeom prst="rect">
              <a:avLst/>
            </a:prstGeom>
            <a:noFill/>
            <a:ln w="9525">
              <a:noFill/>
              <a:miter lim="800000"/>
              <a:headEnd/>
              <a:tailEnd/>
            </a:ln>
          </p:spPr>
        </p:pic>
        <p:pic>
          <p:nvPicPr>
            <p:cNvPr id="23572" name="Picture 54" descr="RECS2436"/>
            <p:cNvPicPr>
              <a:picLocks noChangeAspect="1" noChangeArrowheads="1"/>
            </p:cNvPicPr>
            <p:nvPr/>
          </p:nvPicPr>
          <p:blipFill>
            <a:blip r:embed="rId3" cstate="email"/>
            <a:srcRect/>
            <a:stretch>
              <a:fillRect/>
            </a:stretch>
          </p:blipFill>
          <p:spPr bwMode="auto">
            <a:xfrm flipH="1">
              <a:off x="4059" y="2659"/>
              <a:ext cx="312" cy="317"/>
            </a:xfrm>
            <a:prstGeom prst="rect">
              <a:avLst/>
            </a:prstGeom>
            <a:noFill/>
            <a:ln w="9525">
              <a:noFill/>
              <a:miter lim="800000"/>
              <a:headEnd/>
              <a:tailEnd/>
            </a:ln>
          </p:spPr>
        </p:pic>
        <p:pic>
          <p:nvPicPr>
            <p:cNvPr id="23573" name="Picture 56" descr="RECS2436"/>
            <p:cNvPicPr>
              <a:picLocks noChangeAspect="1" noChangeArrowheads="1"/>
            </p:cNvPicPr>
            <p:nvPr/>
          </p:nvPicPr>
          <p:blipFill>
            <a:blip r:embed="rId3" cstate="email"/>
            <a:srcRect/>
            <a:stretch>
              <a:fillRect/>
            </a:stretch>
          </p:blipFill>
          <p:spPr bwMode="auto">
            <a:xfrm flipH="1">
              <a:off x="1610" y="2614"/>
              <a:ext cx="312" cy="317"/>
            </a:xfrm>
            <a:prstGeom prst="rect">
              <a:avLst/>
            </a:prstGeom>
            <a:noFill/>
            <a:ln w="9525">
              <a:noFill/>
              <a:miter lim="800000"/>
              <a:headEnd/>
              <a:tailEnd/>
            </a:ln>
          </p:spPr>
        </p:pic>
        <p:pic>
          <p:nvPicPr>
            <p:cNvPr id="23574" name="Picture 57" descr="RECS2436"/>
            <p:cNvPicPr>
              <a:picLocks noChangeAspect="1" noChangeArrowheads="1"/>
            </p:cNvPicPr>
            <p:nvPr/>
          </p:nvPicPr>
          <p:blipFill>
            <a:blip r:embed="rId3" cstate="email"/>
            <a:srcRect/>
            <a:stretch>
              <a:fillRect/>
            </a:stretch>
          </p:blipFill>
          <p:spPr bwMode="auto">
            <a:xfrm flipH="1">
              <a:off x="4422" y="2659"/>
              <a:ext cx="312" cy="317"/>
            </a:xfrm>
            <a:prstGeom prst="rect">
              <a:avLst/>
            </a:prstGeom>
            <a:noFill/>
            <a:ln w="9525">
              <a:noFill/>
              <a:miter lim="800000"/>
              <a:headEnd/>
              <a:tailEnd/>
            </a:ln>
          </p:spPr>
        </p:pic>
        <p:pic>
          <p:nvPicPr>
            <p:cNvPr id="23575" name="Picture 58" descr="RECS2436"/>
            <p:cNvPicPr>
              <a:picLocks noChangeAspect="1" noChangeArrowheads="1"/>
            </p:cNvPicPr>
            <p:nvPr/>
          </p:nvPicPr>
          <p:blipFill>
            <a:blip r:embed="rId3" cstate="email"/>
            <a:srcRect/>
            <a:stretch>
              <a:fillRect/>
            </a:stretch>
          </p:blipFill>
          <p:spPr bwMode="auto">
            <a:xfrm flipH="1">
              <a:off x="1927" y="2659"/>
              <a:ext cx="312" cy="317"/>
            </a:xfrm>
            <a:prstGeom prst="rect">
              <a:avLst/>
            </a:prstGeom>
            <a:noFill/>
            <a:ln w="9525">
              <a:noFill/>
              <a:miter lim="800000"/>
              <a:headEnd/>
              <a:tailEnd/>
            </a:ln>
          </p:spPr>
        </p:pic>
        <p:pic>
          <p:nvPicPr>
            <p:cNvPr id="23576" name="Picture 59" descr="RECS2436"/>
            <p:cNvPicPr>
              <a:picLocks noChangeAspect="1" noChangeArrowheads="1"/>
            </p:cNvPicPr>
            <p:nvPr/>
          </p:nvPicPr>
          <p:blipFill>
            <a:blip r:embed="rId3" cstate="email"/>
            <a:srcRect/>
            <a:stretch>
              <a:fillRect/>
            </a:stretch>
          </p:blipFill>
          <p:spPr bwMode="auto">
            <a:xfrm flipH="1">
              <a:off x="3878" y="2705"/>
              <a:ext cx="312" cy="317"/>
            </a:xfrm>
            <a:prstGeom prst="rect">
              <a:avLst/>
            </a:prstGeom>
            <a:noFill/>
            <a:ln w="9525">
              <a:noFill/>
              <a:miter lim="800000"/>
              <a:headEnd/>
              <a:tailEnd/>
            </a:ln>
          </p:spPr>
        </p:pic>
        <p:pic>
          <p:nvPicPr>
            <p:cNvPr id="23577" name="Picture 60" descr="RECS2436"/>
            <p:cNvPicPr>
              <a:picLocks noChangeAspect="1" noChangeArrowheads="1"/>
            </p:cNvPicPr>
            <p:nvPr/>
          </p:nvPicPr>
          <p:blipFill>
            <a:blip r:embed="rId3" cstate="email"/>
            <a:srcRect/>
            <a:stretch>
              <a:fillRect/>
            </a:stretch>
          </p:blipFill>
          <p:spPr bwMode="auto">
            <a:xfrm flipH="1">
              <a:off x="4241" y="2659"/>
              <a:ext cx="312" cy="317"/>
            </a:xfrm>
            <a:prstGeom prst="rect">
              <a:avLst/>
            </a:prstGeom>
            <a:noFill/>
            <a:ln w="9525">
              <a:noFill/>
              <a:miter lim="800000"/>
              <a:headEnd/>
              <a:tailEnd/>
            </a:ln>
          </p:spPr>
        </p:pic>
        <p:pic>
          <p:nvPicPr>
            <p:cNvPr id="23578" name="Picture 64" descr="RECS2436"/>
            <p:cNvPicPr>
              <a:picLocks noChangeAspect="1" noChangeArrowheads="1"/>
            </p:cNvPicPr>
            <p:nvPr/>
          </p:nvPicPr>
          <p:blipFill>
            <a:blip r:embed="rId3" cstate="email"/>
            <a:srcRect/>
            <a:stretch>
              <a:fillRect/>
            </a:stretch>
          </p:blipFill>
          <p:spPr bwMode="auto">
            <a:xfrm flipH="1">
              <a:off x="4604" y="2659"/>
              <a:ext cx="312" cy="317"/>
            </a:xfrm>
            <a:prstGeom prst="rect">
              <a:avLst/>
            </a:prstGeom>
            <a:noFill/>
            <a:ln w="9525">
              <a:noFill/>
              <a:miter lim="800000"/>
              <a:headEnd/>
              <a:tailEnd/>
            </a:ln>
          </p:spPr>
        </p:pic>
        <p:pic>
          <p:nvPicPr>
            <p:cNvPr id="23579" name="Picture 65" descr="RECS2436"/>
            <p:cNvPicPr>
              <a:picLocks noChangeAspect="1" noChangeArrowheads="1"/>
            </p:cNvPicPr>
            <p:nvPr/>
          </p:nvPicPr>
          <p:blipFill>
            <a:blip r:embed="rId3" cstate="email"/>
            <a:srcRect/>
            <a:stretch>
              <a:fillRect/>
            </a:stretch>
          </p:blipFill>
          <p:spPr bwMode="auto">
            <a:xfrm flipH="1">
              <a:off x="4785" y="2659"/>
              <a:ext cx="312" cy="317"/>
            </a:xfrm>
            <a:prstGeom prst="rect">
              <a:avLst/>
            </a:prstGeom>
            <a:noFill/>
            <a:ln w="9525">
              <a:noFill/>
              <a:miter lim="800000"/>
              <a:headEnd/>
              <a:tailEnd/>
            </a:ln>
          </p:spPr>
        </p:pic>
        <p:sp>
          <p:nvSpPr>
            <p:cNvPr id="23580" name="Line 76"/>
            <p:cNvSpPr>
              <a:spLocks noChangeShapeType="1"/>
            </p:cNvSpPr>
            <p:nvPr/>
          </p:nvSpPr>
          <p:spPr bwMode="auto">
            <a:xfrm flipH="1" flipV="1">
              <a:off x="1564" y="3022"/>
              <a:ext cx="590" cy="0"/>
            </a:xfrm>
            <a:prstGeom prst="line">
              <a:avLst/>
            </a:prstGeom>
            <a:noFill/>
            <a:ln w="12700">
              <a:solidFill>
                <a:schemeClr val="bg1"/>
              </a:solidFill>
              <a:round/>
              <a:headEnd/>
              <a:tailEnd type="triangle" w="med" len="med"/>
            </a:ln>
          </p:spPr>
          <p:txBody>
            <a:bodyPr/>
            <a:lstStyle/>
            <a:p>
              <a:endParaRPr lang="en-GB"/>
            </a:p>
          </p:txBody>
        </p:sp>
        <p:sp>
          <p:nvSpPr>
            <p:cNvPr id="23581" name="Line 77"/>
            <p:cNvSpPr>
              <a:spLocks noChangeShapeType="1"/>
            </p:cNvSpPr>
            <p:nvPr/>
          </p:nvSpPr>
          <p:spPr bwMode="auto">
            <a:xfrm flipH="1" flipV="1">
              <a:off x="1565" y="2523"/>
              <a:ext cx="590" cy="0"/>
            </a:xfrm>
            <a:prstGeom prst="line">
              <a:avLst/>
            </a:prstGeom>
            <a:noFill/>
            <a:ln w="12700">
              <a:solidFill>
                <a:schemeClr val="bg1"/>
              </a:solidFill>
              <a:round/>
              <a:headEnd/>
              <a:tailEnd type="triangle" w="med" len="med"/>
            </a:ln>
          </p:spPr>
          <p:txBody>
            <a:bodyPr/>
            <a:lstStyle/>
            <a:p>
              <a:endParaRPr lang="en-GB"/>
            </a:p>
          </p:txBody>
        </p:sp>
        <p:sp>
          <p:nvSpPr>
            <p:cNvPr id="23582" name="Text Box 78"/>
            <p:cNvSpPr txBox="1">
              <a:spLocks noChangeArrowheads="1"/>
            </p:cNvSpPr>
            <p:nvPr/>
          </p:nvSpPr>
          <p:spPr bwMode="auto">
            <a:xfrm>
              <a:off x="1565" y="3018"/>
              <a:ext cx="816" cy="231"/>
            </a:xfrm>
            <a:prstGeom prst="rect">
              <a:avLst/>
            </a:prstGeom>
            <a:noFill/>
            <a:ln w="9525">
              <a:noFill/>
              <a:miter lim="800000"/>
              <a:headEnd/>
              <a:tailEnd/>
            </a:ln>
          </p:spPr>
          <p:txBody>
            <a:bodyPr>
              <a:spAutoFit/>
            </a:bodyPr>
            <a:lstStyle/>
            <a:p>
              <a:pPr>
                <a:spcBef>
                  <a:spcPct val="50000"/>
                </a:spcBef>
              </a:pPr>
              <a:r>
                <a:rPr lang="en-GB">
                  <a:solidFill>
                    <a:schemeClr val="bg1"/>
                  </a:solidFill>
                  <a:latin typeface="Comic Sans MS" pitchFamily="66" charset="0"/>
                </a:rPr>
                <a:t>Airflow</a:t>
              </a:r>
            </a:p>
          </p:txBody>
        </p:sp>
      </p:grpSp>
      <p:sp>
        <p:nvSpPr>
          <p:cNvPr id="19536" name="Text Box 80"/>
          <p:cNvSpPr txBox="1">
            <a:spLocks noChangeArrowheads="1"/>
          </p:cNvSpPr>
          <p:nvPr/>
        </p:nvSpPr>
        <p:spPr bwMode="auto">
          <a:xfrm>
            <a:off x="395536" y="4869160"/>
            <a:ext cx="7704856" cy="1169551"/>
          </a:xfrm>
          <a:prstGeom prst="rect">
            <a:avLst/>
          </a:prstGeom>
          <a:noFill/>
          <a:ln w="9525">
            <a:noFill/>
            <a:miter lim="800000"/>
            <a:headEnd/>
            <a:tailEnd/>
          </a:ln>
        </p:spPr>
        <p:txBody>
          <a:bodyPr wrap="square">
            <a:spAutoFit/>
          </a:bodyPr>
          <a:lstStyle/>
          <a:p>
            <a:pPr marL="457200" indent="-457200">
              <a:spcBef>
                <a:spcPct val="50000"/>
              </a:spcBef>
              <a:buFont typeface="Arial" pitchFamily="34" charset="0"/>
              <a:buChar char="•"/>
            </a:pPr>
            <a:r>
              <a:rPr lang="en-GB" sz="2800" b="1" dirty="0" smtClean="0">
                <a:solidFill>
                  <a:srgbClr val="FFFF00"/>
                </a:solidFill>
              </a:rPr>
              <a:t>The plate causes maximum </a:t>
            </a:r>
            <a:r>
              <a:rPr lang="en-GB" sz="2800" b="1" dirty="0">
                <a:solidFill>
                  <a:srgbClr val="FFFF00"/>
                </a:solidFill>
              </a:rPr>
              <a:t>d</a:t>
            </a:r>
            <a:r>
              <a:rPr lang="en-GB" sz="2800" b="1" dirty="0" smtClean="0">
                <a:solidFill>
                  <a:srgbClr val="FFFF00"/>
                </a:solidFill>
              </a:rPr>
              <a:t>rag</a:t>
            </a:r>
            <a:endParaRPr lang="en-GB" sz="2800" b="1" dirty="0">
              <a:solidFill>
                <a:srgbClr val="FFFF00"/>
              </a:solidFill>
            </a:endParaRPr>
          </a:p>
          <a:p>
            <a:pPr marL="457200" indent="-457200">
              <a:spcBef>
                <a:spcPct val="50000"/>
              </a:spcBef>
              <a:buFont typeface="Arial" pitchFamily="34" charset="0"/>
              <a:buChar char="•"/>
            </a:pPr>
            <a:r>
              <a:rPr lang="en-GB" sz="2800" b="1" dirty="0">
                <a:solidFill>
                  <a:srgbClr val="FFFF00"/>
                </a:solidFill>
              </a:rPr>
              <a:t>20 </a:t>
            </a:r>
            <a:r>
              <a:rPr lang="en-GB" sz="2800" b="1" dirty="0" smtClean="0">
                <a:solidFill>
                  <a:srgbClr val="FFFF00"/>
                </a:solidFill>
              </a:rPr>
              <a:t>people are needed </a:t>
            </a:r>
            <a:r>
              <a:rPr lang="en-GB" sz="2800" b="1" dirty="0">
                <a:solidFill>
                  <a:srgbClr val="FFFF00"/>
                </a:solidFill>
              </a:rPr>
              <a:t>on </a:t>
            </a:r>
            <a:r>
              <a:rPr lang="en-GB" sz="2800" b="1" dirty="0" smtClean="0">
                <a:solidFill>
                  <a:srgbClr val="FFFF00"/>
                </a:solidFill>
              </a:rPr>
              <a:t>the team</a:t>
            </a:r>
            <a:endParaRPr lang="en-GB" sz="28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wipe(left)">
                                      <p:cBhvr>
                                        <p:cTn id="7" dur="1000"/>
                                        <p:tgtEl>
                                          <p:spTgt spid="194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wipe(left)">
                                      <p:cBhvr>
                                        <p:cTn id="12" dur="1000"/>
                                        <p:tgtEl>
                                          <p:spTgt spid="194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wipe(left)">
                                      <p:cBhvr>
                                        <p:cTn id="17" dur="1000"/>
                                        <p:tgtEl>
                                          <p:spTgt spid="194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9459">
                                            <p:txEl>
                                              <p:pRg st="3" end="3"/>
                                            </p:txEl>
                                          </p:spTgt>
                                        </p:tgtEl>
                                        <p:attrNameLst>
                                          <p:attrName>style.visibility</p:attrName>
                                        </p:attrNameLst>
                                      </p:cBhvr>
                                      <p:to>
                                        <p:strVal val="visible"/>
                                      </p:to>
                                    </p:set>
                                    <p:animEffect transition="in" filter="wipe(left)">
                                      <p:cBhvr>
                                        <p:cTn id="22" dur="1000"/>
                                        <p:tgtEl>
                                          <p:spTgt spid="1945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additive="base">
                                        <p:cTn id="27" dur="3000" fill="hold"/>
                                        <p:tgtEl>
                                          <p:spTgt spid="2"/>
                                        </p:tgtEl>
                                        <p:attrNameLst>
                                          <p:attrName>ppt_x</p:attrName>
                                        </p:attrNameLst>
                                      </p:cBhvr>
                                      <p:tavLst>
                                        <p:tav tm="0">
                                          <p:val>
                                            <p:strVal val="0-#ppt_w/2"/>
                                          </p:val>
                                        </p:tav>
                                        <p:tav tm="100000">
                                          <p:val>
                                            <p:strVal val="#ppt_x"/>
                                          </p:val>
                                        </p:tav>
                                      </p:tavLst>
                                    </p:anim>
                                    <p:anim calcmode="lin" valueType="num">
                                      <p:cBhvr additive="base">
                                        <p:cTn id="28" dur="3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9536">
                                            <p:txEl>
                                              <p:pRg st="0" end="0"/>
                                            </p:txEl>
                                          </p:spTgt>
                                        </p:tgtEl>
                                        <p:attrNameLst>
                                          <p:attrName>style.visibility</p:attrName>
                                        </p:attrNameLst>
                                      </p:cBhvr>
                                      <p:to>
                                        <p:strVal val="visible"/>
                                      </p:to>
                                    </p:set>
                                    <p:animEffect transition="in" filter="wipe(left)">
                                      <p:cBhvr>
                                        <p:cTn id="33" dur="1000"/>
                                        <p:tgtEl>
                                          <p:spTgt spid="19536">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19536">
                                            <p:txEl>
                                              <p:pRg st="1" end="1"/>
                                            </p:txEl>
                                          </p:spTgt>
                                        </p:tgtEl>
                                        <p:attrNameLst>
                                          <p:attrName>style.visibility</p:attrName>
                                        </p:attrNameLst>
                                      </p:cBhvr>
                                      <p:to>
                                        <p:strVal val="visible"/>
                                      </p:to>
                                    </p:set>
                                    <p:animEffect transition="in" filter="wipe(left)">
                                      <p:cBhvr>
                                        <p:cTn id="38" dur="1000"/>
                                        <p:tgtEl>
                                          <p:spTgt spid="1953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 Box 3"/>
          <p:cNvSpPr txBox="1">
            <a:spLocks noChangeArrowheads="1"/>
          </p:cNvSpPr>
          <p:nvPr/>
        </p:nvSpPr>
        <p:spPr bwMode="auto">
          <a:xfrm>
            <a:off x="251520" y="1484784"/>
            <a:ext cx="8675687" cy="954107"/>
          </a:xfrm>
          <a:prstGeom prst="rect">
            <a:avLst/>
          </a:prstGeom>
          <a:noFill/>
          <a:ln w="9525">
            <a:noFill/>
            <a:miter lim="800000"/>
            <a:headEnd/>
            <a:tailEnd/>
          </a:ln>
        </p:spPr>
        <p:txBody>
          <a:bodyPr wrap="square">
            <a:spAutoFit/>
          </a:bodyPr>
          <a:lstStyle/>
          <a:p>
            <a:pPr>
              <a:spcBef>
                <a:spcPct val="50000"/>
              </a:spcBef>
            </a:pPr>
            <a:r>
              <a:rPr lang="en-GB" sz="2800" b="1" dirty="0">
                <a:solidFill>
                  <a:srgbClr val="FFFF00"/>
                </a:solidFill>
              </a:rPr>
              <a:t>What happens </a:t>
            </a:r>
            <a:r>
              <a:rPr lang="en-GB" sz="2800" b="1" dirty="0" smtClean="0">
                <a:solidFill>
                  <a:srgbClr val="FFFF00"/>
                </a:solidFill>
              </a:rPr>
              <a:t>when we </a:t>
            </a:r>
            <a:r>
              <a:rPr lang="en-GB" sz="2800" b="1" dirty="0">
                <a:solidFill>
                  <a:srgbClr val="FFFF00"/>
                </a:solidFill>
              </a:rPr>
              <a:t>pull a ball of the same diameter as the plate?</a:t>
            </a:r>
          </a:p>
        </p:txBody>
      </p:sp>
      <p:grpSp>
        <p:nvGrpSpPr>
          <p:cNvPr id="2" name="Group 88"/>
          <p:cNvGrpSpPr>
            <a:grpSpLocks/>
          </p:cNvGrpSpPr>
          <p:nvPr/>
        </p:nvGrpSpPr>
        <p:grpSpPr bwMode="auto">
          <a:xfrm>
            <a:off x="1259632" y="3140968"/>
            <a:ext cx="6432550" cy="1152525"/>
            <a:chOff x="864" y="2523"/>
            <a:chExt cx="4052" cy="726"/>
          </a:xfrm>
        </p:grpSpPr>
        <p:sp>
          <p:nvSpPr>
            <p:cNvPr id="24582" name="Freeform 24"/>
            <p:cNvSpPr>
              <a:spLocks/>
            </p:cNvSpPr>
            <p:nvPr/>
          </p:nvSpPr>
          <p:spPr bwMode="auto">
            <a:xfrm>
              <a:off x="1646" y="2734"/>
              <a:ext cx="3240" cy="187"/>
            </a:xfrm>
            <a:custGeom>
              <a:avLst/>
              <a:gdLst>
                <a:gd name="T0" fmla="*/ 0 w 3240"/>
                <a:gd name="T1" fmla="*/ 64 h 187"/>
                <a:gd name="T2" fmla="*/ 133 w 3240"/>
                <a:gd name="T3" fmla="*/ 43 h 187"/>
                <a:gd name="T4" fmla="*/ 195 w 3240"/>
                <a:gd name="T5" fmla="*/ 23 h 187"/>
                <a:gd name="T6" fmla="*/ 442 w 3240"/>
                <a:gd name="T7" fmla="*/ 43 h 187"/>
                <a:gd name="T8" fmla="*/ 514 w 3240"/>
                <a:gd name="T9" fmla="*/ 64 h 187"/>
                <a:gd name="T10" fmla="*/ 576 w 3240"/>
                <a:gd name="T11" fmla="*/ 84 h 187"/>
                <a:gd name="T12" fmla="*/ 679 w 3240"/>
                <a:gd name="T13" fmla="*/ 125 h 187"/>
                <a:gd name="T14" fmla="*/ 853 w 3240"/>
                <a:gd name="T15" fmla="*/ 187 h 187"/>
                <a:gd name="T16" fmla="*/ 1039 w 3240"/>
                <a:gd name="T17" fmla="*/ 136 h 187"/>
                <a:gd name="T18" fmla="*/ 1100 w 3240"/>
                <a:gd name="T19" fmla="*/ 115 h 187"/>
                <a:gd name="T20" fmla="*/ 1193 w 3240"/>
                <a:gd name="T21" fmla="*/ 64 h 187"/>
                <a:gd name="T22" fmla="*/ 1429 w 3240"/>
                <a:gd name="T23" fmla="*/ 12 h 187"/>
                <a:gd name="T24" fmla="*/ 1841 w 3240"/>
                <a:gd name="T25" fmla="*/ 43 h 187"/>
                <a:gd name="T26" fmla="*/ 2149 w 3240"/>
                <a:gd name="T27" fmla="*/ 156 h 187"/>
                <a:gd name="T28" fmla="*/ 2417 w 3240"/>
                <a:gd name="T29" fmla="*/ 146 h 187"/>
                <a:gd name="T30" fmla="*/ 2623 w 3240"/>
                <a:gd name="T31" fmla="*/ 84 h 187"/>
                <a:gd name="T32" fmla="*/ 2911 w 3240"/>
                <a:gd name="T33" fmla="*/ 74 h 187"/>
                <a:gd name="T34" fmla="*/ 3096 w 3240"/>
                <a:gd name="T35" fmla="*/ 95 h 187"/>
                <a:gd name="T36" fmla="*/ 3240 w 3240"/>
                <a:gd name="T37" fmla="*/ 105 h 18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40"/>
                <a:gd name="T58" fmla="*/ 0 h 187"/>
                <a:gd name="T59" fmla="*/ 3240 w 3240"/>
                <a:gd name="T60" fmla="*/ 187 h 18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40" h="187">
                  <a:moveTo>
                    <a:pt x="0" y="64"/>
                  </a:moveTo>
                  <a:cubicBezTo>
                    <a:pt x="63" y="56"/>
                    <a:pt x="82" y="58"/>
                    <a:pt x="133" y="43"/>
                  </a:cubicBezTo>
                  <a:cubicBezTo>
                    <a:pt x="154" y="37"/>
                    <a:pt x="195" y="23"/>
                    <a:pt x="195" y="23"/>
                  </a:cubicBezTo>
                  <a:cubicBezTo>
                    <a:pt x="300" y="28"/>
                    <a:pt x="355" y="22"/>
                    <a:pt x="442" y="43"/>
                  </a:cubicBezTo>
                  <a:cubicBezTo>
                    <a:pt x="466" y="49"/>
                    <a:pt x="490" y="57"/>
                    <a:pt x="514" y="64"/>
                  </a:cubicBezTo>
                  <a:cubicBezTo>
                    <a:pt x="535" y="70"/>
                    <a:pt x="576" y="84"/>
                    <a:pt x="576" y="84"/>
                  </a:cubicBezTo>
                  <a:cubicBezTo>
                    <a:pt x="610" y="107"/>
                    <a:pt x="642" y="109"/>
                    <a:pt x="679" y="125"/>
                  </a:cubicBezTo>
                  <a:cubicBezTo>
                    <a:pt x="737" y="150"/>
                    <a:pt x="793" y="167"/>
                    <a:pt x="853" y="187"/>
                  </a:cubicBezTo>
                  <a:cubicBezTo>
                    <a:pt x="930" y="179"/>
                    <a:pt x="975" y="169"/>
                    <a:pt x="1039" y="136"/>
                  </a:cubicBezTo>
                  <a:cubicBezTo>
                    <a:pt x="1058" y="126"/>
                    <a:pt x="1081" y="125"/>
                    <a:pt x="1100" y="115"/>
                  </a:cubicBezTo>
                  <a:cubicBezTo>
                    <a:pt x="1207" y="57"/>
                    <a:pt x="1123" y="87"/>
                    <a:pt x="1193" y="64"/>
                  </a:cubicBezTo>
                  <a:cubicBezTo>
                    <a:pt x="1259" y="20"/>
                    <a:pt x="1353" y="19"/>
                    <a:pt x="1429" y="12"/>
                  </a:cubicBezTo>
                  <a:cubicBezTo>
                    <a:pt x="1577" y="17"/>
                    <a:pt x="1706" y="0"/>
                    <a:pt x="1841" y="43"/>
                  </a:cubicBezTo>
                  <a:cubicBezTo>
                    <a:pt x="1933" y="105"/>
                    <a:pt x="2045" y="121"/>
                    <a:pt x="2149" y="156"/>
                  </a:cubicBezTo>
                  <a:cubicBezTo>
                    <a:pt x="2238" y="153"/>
                    <a:pt x="2328" y="154"/>
                    <a:pt x="2417" y="146"/>
                  </a:cubicBezTo>
                  <a:cubicBezTo>
                    <a:pt x="2486" y="140"/>
                    <a:pt x="2554" y="89"/>
                    <a:pt x="2623" y="84"/>
                  </a:cubicBezTo>
                  <a:cubicBezTo>
                    <a:pt x="2719" y="78"/>
                    <a:pt x="2815" y="77"/>
                    <a:pt x="2911" y="74"/>
                  </a:cubicBezTo>
                  <a:cubicBezTo>
                    <a:pt x="2973" y="79"/>
                    <a:pt x="3035" y="83"/>
                    <a:pt x="3096" y="95"/>
                  </a:cubicBezTo>
                  <a:cubicBezTo>
                    <a:pt x="3145" y="105"/>
                    <a:pt x="3191" y="128"/>
                    <a:pt x="3240" y="105"/>
                  </a:cubicBezTo>
                </a:path>
              </a:pathLst>
            </a:custGeom>
            <a:noFill/>
            <a:ln w="9525">
              <a:solidFill>
                <a:schemeClr val="bg1"/>
              </a:solidFill>
              <a:round/>
              <a:headEnd/>
              <a:tailEnd/>
            </a:ln>
          </p:spPr>
          <p:txBody>
            <a:bodyPr/>
            <a:lstStyle/>
            <a:p>
              <a:endParaRPr lang="en-GB"/>
            </a:p>
          </p:txBody>
        </p:sp>
        <p:pic>
          <p:nvPicPr>
            <p:cNvPr id="24583" name="Picture 25" descr="RECS2436"/>
            <p:cNvPicPr>
              <a:picLocks noChangeAspect="1" noChangeArrowheads="1"/>
            </p:cNvPicPr>
            <p:nvPr/>
          </p:nvPicPr>
          <p:blipFill>
            <a:blip r:embed="rId3" cstate="print"/>
            <a:srcRect/>
            <a:stretch>
              <a:fillRect/>
            </a:stretch>
          </p:blipFill>
          <p:spPr bwMode="auto">
            <a:xfrm flipH="1">
              <a:off x="3061" y="2568"/>
              <a:ext cx="312" cy="317"/>
            </a:xfrm>
            <a:prstGeom prst="rect">
              <a:avLst/>
            </a:prstGeom>
            <a:noFill/>
            <a:ln w="9525">
              <a:noFill/>
              <a:miter lim="800000"/>
              <a:headEnd/>
              <a:tailEnd/>
            </a:ln>
          </p:spPr>
        </p:pic>
        <p:pic>
          <p:nvPicPr>
            <p:cNvPr id="24584" name="Picture 32" descr="RECS2436"/>
            <p:cNvPicPr>
              <a:picLocks noChangeAspect="1" noChangeArrowheads="1"/>
            </p:cNvPicPr>
            <p:nvPr/>
          </p:nvPicPr>
          <p:blipFill>
            <a:blip r:embed="rId3" cstate="print"/>
            <a:srcRect/>
            <a:stretch>
              <a:fillRect/>
            </a:stretch>
          </p:blipFill>
          <p:spPr bwMode="auto">
            <a:xfrm flipH="1">
              <a:off x="3379" y="2659"/>
              <a:ext cx="312" cy="317"/>
            </a:xfrm>
            <a:prstGeom prst="rect">
              <a:avLst/>
            </a:prstGeom>
            <a:noFill/>
            <a:ln w="9525">
              <a:noFill/>
              <a:miter lim="800000"/>
              <a:headEnd/>
              <a:tailEnd/>
            </a:ln>
          </p:spPr>
        </p:pic>
        <p:pic>
          <p:nvPicPr>
            <p:cNvPr id="24585" name="Picture 33" descr="RECS2436"/>
            <p:cNvPicPr>
              <a:picLocks noChangeAspect="1" noChangeArrowheads="1"/>
            </p:cNvPicPr>
            <p:nvPr/>
          </p:nvPicPr>
          <p:blipFill>
            <a:blip r:embed="rId3" cstate="print"/>
            <a:srcRect/>
            <a:stretch>
              <a:fillRect/>
            </a:stretch>
          </p:blipFill>
          <p:spPr bwMode="auto">
            <a:xfrm flipH="1">
              <a:off x="3243" y="2614"/>
              <a:ext cx="312" cy="317"/>
            </a:xfrm>
            <a:prstGeom prst="rect">
              <a:avLst/>
            </a:prstGeom>
            <a:noFill/>
            <a:ln w="9525">
              <a:noFill/>
              <a:miter lim="800000"/>
              <a:headEnd/>
              <a:tailEnd/>
            </a:ln>
          </p:spPr>
        </p:pic>
        <p:pic>
          <p:nvPicPr>
            <p:cNvPr id="24586" name="Picture 35" descr="RECS2436"/>
            <p:cNvPicPr>
              <a:picLocks noChangeAspect="1" noChangeArrowheads="1"/>
            </p:cNvPicPr>
            <p:nvPr/>
          </p:nvPicPr>
          <p:blipFill>
            <a:blip r:embed="rId3" cstate="print"/>
            <a:srcRect/>
            <a:stretch>
              <a:fillRect/>
            </a:stretch>
          </p:blipFill>
          <p:spPr bwMode="auto">
            <a:xfrm flipH="1">
              <a:off x="3742" y="2704"/>
              <a:ext cx="312" cy="317"/>
            </a:xfrm>
            <a:prstGeom prst="rect">
              <a:avLst/>
            </a:prstGeom>
            <a:noFill/>
            <a:ln w="9525">
              <a:noFill/>
              <a:miter lim="800000"/>
              <a:headEnd/>
              <a:tailEnd/>
            </a:ln>
          </p:spPr>
        </p:pic>
        <p:pic>
          <p:nvPicPr>
            <p:cNvPr id="24587" name="Picture 36" descr="RECS2436"/>
            <p:cNvPicPr>
              <a:picLocks noChangeAspect="1" noChangeArrowheads="1"/>
            </p:cNvPicPr>
            <p:nvPr/>
          </p:nvPicPr>
          <p:blipFill>
            <a:blip r:embed="rId3" cstate="print"/>
            <a:srcRect/>
            <a:stretch>
              <a:fillRect/>
            </a:stretch>
          </p:blipFill>
          <p:spPr bwMode="auto">
            <a:xfrm flipH="1">
              <a:off x="3515" y="2704"/>
              <a:ext cx="312" cy="317"/>
            </a:xfrm>
            <a:prstGeom prst="rect">
              <a:avLst/>
            </a:prstGeom>
            <a:noFill/>
            <a:ln w="9525">
              <a:noFill/>
              <a:miter lim="800000"/>
              <a:headEnd/>
              <a:tailEnd/>
            </a:ln>
          </p:spPr>
        </p:pic>
        <p:pic>
          <p:nvPicPr>
            <p:cNvPr id="24588" name="Picture 37" descr="RECS2436"/>
            <p:cNvPicPr>
              <a:picLocks noChangeAspect="1" noChangeArrowheads="1"/>
            </p:cNvPicPr>
            <p:nvPr/>
          </p:nvPicPr>
          <p:blipFill>
            <a:blip r:embed="rId3" cstate="print"/>
            <a:srcRect/>
            <a:stretch>
              <a:fillRect/>
            </a:stretch>
          </p:blipFill>
          <p:spPr bwMode="auto">
            <a:xfrm flipH="1">
              <a:off x="4059" y="2659"/>
              <a:ext cx="312" cy="317"/>
            </a:xfrm>
            <a:prstGeom prst="rect">
              <a:avLst/>
            </a:prstGeom>
            <a:noFill/>
            <a:ln w="9525">
              <a:noFill/>
              <a:miter lim="800000"/>
              <a:headEnd/>
              <a:tailEnd/>
            </a:ln>
          </p:spPr>
        </p:pic>
        <p:pic>
          <p:nvPicPr>
            <p:cNvPr id="24589" name="Picture 39" descr="RECS2436"/>
            <p:cNvPicPr>
              <a:picLocks noChangeAspect="1" noChangeArrowheads="1"/>
            </p:cNvPicPr>
            <p:nvPr/>
          </p:nvPicPr>
          <p:blipFill>
            <a:blip r:embed="rId3" cstate="print"/>
            <a:srcRect/>
            <a:stretch>
              <a:fillRect/>
            </a:stretch>
          </p:blipFill>
          <p:spPr bwMode="auto">
            <a:xfrm flipH="1">
              <a:off x="4422" y="2659"/>
              <a:ext cx="312" cy="317"/>
            </a:xfrm>
            <a:prstGeom prst="rect">
              <a:avLst/>
            </a:prstGeom>
            <a:noFill/>
            <a:ln w="9525">
              <a:noFill/>
              <a:miter lim="800000"/>
              <a:headEnd/>
              <a:tailEnd/>
            </a:ln>
          </p:spPr>
        </p:pic>
        <p:pic>
          <p:nvPicPr>
            <p:cNvPr id="24590" name="Picture 41" descr="RECS2436"/>
            <p:cNvPicPr>
              <a:picLocks noChangeAspect="1" noChangeArrowheads="1"/>
            </p:cNvPicPr>
            <p:nvPr/>
          </p:nvPicPr>
          <p:blipFill>
            <a:blip r:embed="rId3" cstate="print"/>
            <a:srcRect/>
            <a:stretch>
              <a:fillRect/>
            </a:stretch>
          </p:blipFill>
          <p:spPr bwMode="auto">
            <a:xfrm flipH="1">
              <a:off x="3878" y="2705"/>
              <a:ext cx="312" cy="317"/>
            </a:xfrm>
            <a:prstGeom prst="rect">
              <a:avLst/>
            </a:prstGeom>
            <a:noFill/>
            <a:ln w="9525">
              <a:noFill/>
              <a:miter lim="800000"/>
              <a:headEnd/>
              <a:tailEnd/>
            </a:ln>
          </p:spPr>
        </p:pic>
        <p:pic>
          <p:nvPicPr>
            <p:cNvPr id="24591" name="Picture 42" descr="RECS2436"/>
            <p:cNvPicPr>
              <a:picLocks noChangeAspect="1" noChangeArrowheads="1"/>
            </p:cNvPicPr>
            <p:nvPr/>
          </p:nvPicPr>
          <p:blipFill>
            <a:blip r:embed="rId3" cstate="print"/>
            <a:srcRect/>
            <a:stretch>
              <a:fillRect/>
            </a:stretch>
          </p:blipFill>
          <p:spPr bwMode="auto">
            <a:xfrm flipH="1">
              <a:off x="4241" y="2659"/>
              <a:ext cx="312" cy="317"/>
            </a:xfrm>
            <a:prstGeom prst="rect">
              <a:avLst/>
            </a:prstGeom>
            <a:noFill/>
            <a:ln w="9525">
              <a:noFill/>
              <a:miter lim="800000"/>
              <a:headEnd/>
              <a:tailEnd/>
            </a:ln>
          </p:spPr>
        </p:pic>
        <p:pic>
          <p:nvPicPr>
            <p:cNvPr id="24592" name="Picture 43" descr="RECS2436"/>
            <p:cNvPicPr>
              <a:picLocks noChangeAspect="1" noChangeArrowheads="1"/>
            </p:cNvPicPr>
            <p:nvPr/>
          </p:nvPicPr>
          <p:blipFill>
            <a:blip r:embed="rId3" cstate="print"/>
            <a:srcRect/>
            <a:stretch>
              <a:fillRect/>
            </a:stretch>
          </p:blipFill>
          <p:spPr bwMode="auto">
            <a:xfrm flipH="1">
              <a:off x="4604" y="2659"/>
              <a:ext cx="312" cy="317"/>
            </a:xfrm>
            <a:prstGeom prst="rect">
              <a:avLst/>
            </a:prstGeom>
            <a:noFill/>
            <a:ln w="9525">
              <a:noFill/>
              <a:miter lim="800000"/>
              <a:headEnd/>
              <a:tailEnd/>
            </a:ln>
          </p:spPr>
        </p:pic>
        <p:sp>
          <p:nvSpPr>
            <p:cNvPr id="24593" name="Line 45"/>
            <p:cNvSpPr>
              <a:spLocks noChangeShapeType="1"/>
            </p:cNvSpPr>
            <p:nvPr/>
          </p:nvSpPr>
          <p:spPr bwMode="auto">
            <a:xfrm flipH="1" flipV="1">
              <a:off x="1564" y="3022"/>
              <a:ext cx="590" cy="0"/>
            </a:xfrm>
            <a:prstGeom prst="line">
              <a:avLst/>
            </a:prstGeom>
            <a:noFill/>
            <a:ln w="12700">
              <a:solidFill>
                <a:schemeClr val="bg1"/>
              </a:solidFill>
              <a:round/>
              <a:headEnd/>
              <a:tailEnd type="triangle" w="med" len="med"/>
            </a:ln>
          </p:spPr>
          <p:txBody>
            <a:bodyPr/>
            <a:lstStyle/>
            <a:p>
              <a:endParaRPr lang="en-GB"/>
            </a:p>
          </p:txBody>
        </p:sp>
        <p:sp>
          <p:nvSpPr>
            <p:cNvPr id="24594" name="Line 46"/>
            <p:cNvSpPr>
              <a:spLocks noChangeShapeType="1"/>
            </p:cNvSpPr>
            <p:nvPr/>
          </p:nvSpPr>
          <p:spPr bwMode="auto">
            <a:xfrm flipH="1" flipV="1">
              <a:off x="1565" y="2523"/>
              <a:ext cx="590" cy="0"/>
            </a:xfrm>
            <a:prstGeom prst="line">
              <a:avLst/>
            </a:prstGeom>
            <a:noFill/>
            <a:ln w="12700">
              <a:solidFill>
                <a:schemeClr val="bg1"/>
              </a:solidFill>
              <a:round/>
              <a:headEnd/>
              <a:tailEnd type="triangle" w="med" len="med"/>
            </a:ln>
          </p:spPr>
          <p:txBody>
            <a:bodyPr/>
            <a:lstStyle/>
            <a:p>
              <a:endParaRPr lang="en-GB"/>
            </a:p>
          </p:txBody>
        </p:sp>
        <p:sp>
          <p:nvSpPr>
            <p:cNvPr id="24595" name="Text Box 47"/>
            <p:cNvSpPr txBox="1">
              <a:spLocks noChangeArrowheads="1"/>
            </p:cNvSpPr>
            <p:nvPr/>
          </p:nvSpPr>
          <p:spPr bwMode="auto">
            <a:xfrm>
              <a:off x="1565" y="3018"/>
              <a:ext cx="816" cy="231"/>
            </a:xfrm>
            <a:prstGeom prst="rect">
              <a:avLst/>
            </a:prstGeom>
            <a:noFill/>
            <a:ln w="9525">
              <a:noFill/>
              <a:miter lim="800000"/>
              <a:headEnd/>
              <a:tailEnd/>
            </a:ln>
          </p:spPr>
          <p:txBody>
            <a:bodyPr>
              <a:spAutoFit/>
            </a:bodyPr>
            <a:lstStyle/>
            <a:p>
              <a:pPr>
                <a:spcBef>
                  <a:spcPct val="50000"/>
                </a:spcBef>
              </a:pPr>
              <a:r>
                <a:rPr lang="en-GB">
                  <a:solidFill>
                    <a:schemeClr val="bg1"/>
                  </a:solidFill>
                  <a:latin typeface="Comic Sans MS" pitchFamily="66" charset="0"/>
                </a:rPr>
                <a:t>Airflow</a:t>
              </a:r>
            </a:p>
          </p:txBody>
        </p:sp>
        <p:grpSp>
          <p:nvGrpSpPr>
            <p:cNvPr id="3" name="Group 75"/>
            <p:cNvGrpSpPr>
              <a:grpSpLocks/>
            </p:cNvGrpSpPr>
            <p:nvPr/>
          </p:nvGrpSpPr>
          <p:grpSpPr bwMode="auto">
            <a:xfrm>
              <a:off x="1292" y="2568"/>
              <a:ext cx="412" cy="412"/>
              <a:chOff x="1913" y="2051"/>
              <a:chExt cx="412" cy="412"/>
            </a:xfrm>
          </p:grpSpPr>
          <p:sp>
            <p:nvSpPr>
              <p:cNvPr id="24606" name="Oval 68"/>
              <p:cNvSpPr>
                <a:spLocks noChangeArrowheads="1"/>
              </p:cNvSpPr>
              <p:nvPr/>
            </p:nvSpPr>
            <p:spPr bwMode="auto">
              <a:xfrm>
                <a:off x="1913" y="2051"/>
                <a:ext cx="412" cy="412"/>
              </a:xfrm>
              <a:prstGeom prst="ellipse">
                <a:avLst/>
              </a:prstGeom>
              <a:solidFill>
                <a:schemeClr val="bg1"/>
              </a:solidFill>
              <a:ln w="12700">
                <a:solidFill>
                  <a:srgbClr val="000000"/>
                </a:solidFill>
                <a:round/>
                <a:headEnd/>
                <a:tailEnd/>
              </a:ln>
            </p:spPr>
            <p:txBody>
              <a:bodyPr wrap="none" anchor="ctr"/>
              <a:lstStyle/>
              <a:p>
                <a:endParaRPr lang="en-GB"/>
              </a:p>
            </p:txBody>
          </p:sp>
          <p:sp>
            <p:nvSpPr>
              <p:cNvPr id="24607" name="Freeform 74"/>
              <p:cNvSpPr>
                <a:spLocks/>
              </p:cNvSpPr>
              <p:nvPr/>
            </p:nvSpPr>
            <p:spPr bwMode="auto">
              <a:xfrm>
                <a:off x="2128" y="2054"/>
                <a:ext cx="1" cy="403"/>
              </a:xfrm>
              <a:custGeom>
                <a:avLst/>
                <a:gdLst>
                  <a:gd name="T0" fmla="*/ 0 w 1"/>
                  <a:gd name="T1" fmla="*/ 0 h 403"/>
                  <a:gd name="T2" fmla="*/ 0 w 1"/>
                  <a:gd name="T3" fmla="*/ 402 h 403"/>
                  <a:gd name="T4" fmla="*/ 0 60000 65536"/>
                  <a:gd name="T5" fmla="*/ 0 60000 65536"/>
                  <a:gd name="T6" fmla="*/ 0 w 1"/>
                  <a:gd name="T7" fmla="*/ 0 h 403"/>
                  <a:gd name="T8" fmla="*/ 1 w 1"/>
                  <a:gd name="T9" fmla="*/ 403 h 403"/>
                </a:gdLst>
                <a:ahLst/>
                <a:cxnLst>
                  <a:cxn ang="T4">
                    <a:pos x="T0" y="T1"/>
                  </a:cxn>
                  <a:cxn ang="T5">
                    <a:pos x="T2" y="T3"/>
                  </a:cxn>
                </a:cxnLst>
                <a:rect l="T6" t="T7" r="T8" b="T9"/>
                <a:pathLst>
                  <a:path w="1" h="403">
                    <a:moveTo>
                      <a:pt x="0" y="0"/>
                    </a:moveTo>
                    <a:lnTo>
                      <a:pt x="0" y="402"/>
                    </a:lnTo>
                  </a:path>
                </a:pathLst>
              </a:custGeom>
              <a:noFill/>
              <a:ln w="50800" cap="rnd" cmpd="sng">
                <a:solidFill>
                  <a:schemeClr val="tx1"/>
                </a:solidFill>
                <a:prstDash val="solid"/>
                <a:round/>
                <a:headEnd type="none" w="med" len="med"/>
                <a:tailEnd type="none" w="med" len="med"/>
              </a:ln>
            </p:spPr>
            <p:txBody>
              <a:bodyPr/>
              <a:lstStyle/>
              <a:p>
                <a:endParaRPr lang="en-GB"/>
              </a:p>
            </p:txBody>
          </p:sp>
        </p:grpSp>
        <p:sp>
          <p:nvSpPr>
            <p:cNvPr id="24597" name="Freeform 77"/>
            <p:cNvSpPr>
              <a:spLocks/>
            </p:cNvSpPr>
            <p:nvPr/>
          </p:nvSpPr>
          <p:spPr bwMode="auto">
            <a:xfrm>
              <a:off x="926" y="2890"/>
              <a:ext cx="535" cy="134"/>
            </a:xfrm>
            <a:custGeom>
              <a:avLst/>
              <a:gdLst>
                <a:gd name="T0" fmla="*/ 535 w 535"/>
                <a:gd name="T1" fmla="*/ 134 h 134"/>
                <a:gd name="T2" fmla="*/ 391 w 535"/>
                <a:gd name="T3" fmla="*/ 93 h 134"/>
                <a:gd name="T4" fmla="*/ 0 w 535"/>
                <a:gd name="T5" fmla="*/ 0 h 134"/>
                <a:gd name="T6" fmla="*/ 0 60000 65536"/>
                <a:gd name="T7" fmla="*/ 0 60000 65536"/>
                <a:gd name="T8" fmla="*/ 0 60000 65536"/>
                <a:gd name="T9" fmla="*/ 0 w 535"/>
                <a:gd name="T10" fmla="*/ 0 h 134"/>
                <a:gd name="T11" fmla="*/ 535 w 535"/>
                <a:gd name="T12" fmla="*/ 134 h 134"/>
              </a:gdLst>
              <a:ahLst/>
              <a:cxnLst>
                <a:cxn ang="T6">
                  <a:pos x="T0" y="T1"/>
                </a:cxn>
                <a:cxn ang="T7">
                  <a:pos x="T2" y="T3"/>
                </a:cxn>
                <a:cxn ang="T8">
                  <a:pos x="T4" y="T5"/>
                </a:cxn>
              </a:cxnLst>
              <a:rect l="T9" t="T10" r="T11" b="T12"/>
              <a:pathLst>
                <a:path w="535" h="134">
                  <a:moveTo>
                    <a:pt x="535" y="134"/>
                  </a:moveTo>
                  <a:cubicBezTo>
                    <a:pt x="446" y="104"/>
                    <a:pt x="494" y="118"/>
                    <a:pt x="391" y="93"/>
                  </a:cubicBezTo>
                  <a:cubicBezTo>
                    <a:pt x="251" y="59"/>
                    <a:pt x="152" y="0"/>
                    <a:pt x="0" y="0"/>
                  </a:cubicBezTo>
                </a:path>
              </a:pathLst>
            </a:custGeom>
            <a:noFill/>
            <a:ln w="9525">
              <a:solidFill>
                <a:schemeClr val="accent1"/>
              </a:solidFill>
              <a:round/>
              <a:headEnd/>
              <a:tailEnd/>
            </a:ln>
          </p:spPr>
          <p:txBody>
            <a:bodyPr/>
            <a:lstStyle/>
            <a:p>
              <a:endParaRPr lang="en-GB"/>
            </a:p>
          </p:txBody>
        </p:sp>
        <p:sp>
          <p:nvSpPr>
            <p:cNvPr id="24598" name="Freeform 78"/>
            <p:cNvSpPr>
              <a:spLocks/>
            </p:cNvSpPr>
            <p:nvPr/>
          </p:nvSpPr>
          <p:spPr bwMode="auto">
            <a:xfrm flipV="1">
              <a:off x="930" y="2523"/>
              <a:ext cx="535" cy="134"/>
            </a:xfrm>
            <a:custGeom>
              <a:avLst/>
              <a:gdLst>
                <a:gd name="T0" fmla="*/ 535 w 535"/>
                <a:gd name="T1" fmla="*/ 134 h 134"/>
                <a:gd name="T2" fmla="*/ 391 w 535"/>
                <a:gd name="T3" fmla="*/ 93 h 134"/>
                <a:gd name="T4" fmla="*/ 0 w 535"/>
                <a:gd name="T5" fmla="*/ 0 h 134"/>
                <a:gd name="T6" fmla="*/ 0 60000 65536"/>
                <a:gd name="T7" fmla="*/ 0 60000 65536"/>
                <a:gd name="T8" fmla="*/ 0 60000 65536"/>
                <a:gd name="T9" fmla="*/ 0 w 535"/>
                <a:gd name="T10" fmla="*/ 0 h 134"/>
                <a:gd name="T11" fmla="*/ 535 w 535"/>
                <a:gd name="T12" fmla="*/ 134 h 134"/>
              </a:gdLst>
              <a:ahLst/>
              <a:cxnLst>
                <a:cxn ang="T6">
                  <a:pos x="T0" y="T1"/>
                </a:cxn>
                <a:cxn ang="T7">
                  <a:pos x="T2" y="T3"/>
                </a:cxn>
                <a:cxn ang="T8">
                  <a:pos x="T4" y="T5"/>
                </a:cxn>
              </a:cxnLst>
              <a:rect l="T9" t="T10" r="T11" b="T12"/>
              <a:pathLst>
                <a:path w="535" h="134">
                  <a:moveTo>
                    <a:pt x="535" y="134"/>
                  </a:moveTo>
                  <a:cubicBezTo>
                    <a:pt x="446" y="104"/>
                    <a:pt x="494" y="118"/>
                    <a:pt x="391" y="93"/>
                  </a:cubicBezTo>
                  <a:cubicBezTo>
                    <a:pt x="251" y="59"/>
                    <a:pt x="152" y="0"/>
                    <a:pt x="0" y="0"/>
                  </a:cubicBezTo>
                </a:path>
              </a:pathLst>
            </a:custGeom>
            <a:noFill/>
            <a:ln w="9525">
              <a:solidFill>
                <a:schemeClr val="accent1"/>
              </a:solidFill>
              <a:round/>
              <a:headEnd/>
              <a:tailEnd/>
            </a:ln>
          </p:spPr>
          <p:txBody>
            <a:bodyPr/>
            <a:lstStyle/>
            <a:p>
              <a:endParaRPr lang="en-GB"/>
            </a:p>
          </p:txBody>
        </p:sp>
        <p:sp>
          <p:nvSpPr>
            <p:cNvPr id="24599" name="Freeform 79"/>
            <p:cNvSpPr>
              <a:spLocks/>
            </p:cNvSpPr>
            <p:nvPr/>
          </p:nvSpPr>
          <p:spPr bwMode="auto">
            <a:xfrm>
              <a:off x="1080" y="2687"/>
              <a:ext cx="154" cy="28"/>
            </a:xfrm>
            <a:custGeom>
              <a:avLst/>
              <a:gdLst>
                <a:gd name="T0" fmla="*/ 154 w 154"/>
                <a:gd name="T1" fmla="*/ 18 h 28"/>
                <a:gd name="T2" fmla="*/ 0 w 154"/>
                <a:gd name="T3" fmla="*/ 28 h 28"/>
                <a:gd name="T4" fmla="*/ 0 60000 65536"/>
                <a:gd name="T5" fmla="*/ 0 60000 65536"/>
                <a:gd name="T6" fmla="*/ 0 w 154"/>
                <a:gd name="T7" fmla="*/ 0 h 28"/>
                <a:gd name="T8" fmla="*/ 154 w 154"/>
                <a:gd name="T9" fmla="*/ 28 h 28"/>
              </a:gdLst>
              <a:ahLst/>
              <a:cxnLst>
                <a:cxn ang="T4">
                  <a:pos x="T0" y="T1"/>
                </a:cxn>
                <a:cxn ang="T5">
                  <a:pos x="T2" y="T3"/>
                </a:cxn>
              </a:cxnLst>
              <a:rect l="T6" t="T7" r="T8" b="T9"/>
              <a:pathLst>
                <a:path w="154" h="28">
                  <a:moveTo>
                    <a:pt x="154" y="18"/>
                  </a:moveTo>
                  <a:cubicBezTo>
                    <a:pt x="99" y="0"/>
                    <a:pt x="53" y="28"/>
                    <a:pt x="0" y="28"/>
                  </a:cubicBezTo>
                </a:path>
              </a:pathLst>
            </a:custGeom>
            <a:noFill/>
            <a:ln w="9525">
              <a:solidFill>
                <a:schemeClr val="accent1"/>
              </a:solidFill>
              <a:round/>
              <a:headEnd/>
              <a:tailEnd/>
            </a:ln>
          </p:spPr>
          <p:txBody>
            <a:bodyPr/>
            <a:lstStyle/>
            <a:p>
              <a:endParaRPr lang="en-GB"/>
            </a:p>
          </p:txBody>
        </p:sp>
        <p:sp>
          <p:nvSpPr>
            <p:cNvPr id="24600" name="Freeform 80"/>
            <p:cNvSpPr>
              <a:spLocks/>
            </p:cNvSpPr>
            <p:nvPr/>
          </p:nvSpPr>
          <p:spPr bwMode="auto">
            <a:xfrm>
              <a:off x="1029" y="2798"/>
              <a:ext cx="195" cy="41"/>
            </a:xfrm>
            <a:custGeom>
              <a:avLst/>
              <a:gdLst>
                <a:gd name="T0" fmla="*/ 195 w 195"/>
                <a:gd name="T1" fmla="*/ 41 h 41"/>
                <a:gd name="T2" fmla="*/ 61 w 195"/>
                <a:gd name="T3" fmla="*/ 31 h 41"/>
                <a:gd name="T4" fmla="*/ 30 w 195"/>
                <a:gd name="T5" fmla="*/ 10 h 41"/>
                <a:gd name="T6" fmla="*/ 0 w 195"/>
                <a:gd name="T7" fmla="*/ 0 h 41"/>
                <a:gd name="T8" fmla="*/ 0 60000 65536"/>
                <a:gd name="T9" fmla="*/ 0 60000 65536"/>
                <a:gd name="T10" fmla="*/ 0 60000 65536"/>
                <a:gd name="T11" fmla="*/ 0 60000 65536"/>
                <a:gd name="T12" fmla="*/ 0 w 195"/>
                <a:gd name="T13" fmla="*/ 0 h 41"/>
                <a:gd name="T14" fmla="*/ 195 w 195"/>
                <a:gd name="T15" fmla="*/ 41 h 41"/>
              </a:gdLst>
              <a:ahLst/>
              <a:cxnLst>
                <a:cxn ang="T8">
                  <a:pos x="T0" y="T1"/>
                </a:cxn>
                <a:cxn ang="T9">
                  <a:pos x="T2" y="T3"/>
                </a:cxn>
                <a:cxn ang="T10">
                  <a:pos x="T4" y="T5"/>
                </a:cxn>
                <a:cxn ang="T11">
                  <a:pos x="T6" y="T7"/>
                </a:cxn>
              </a:cxnLst>
              <a:rect l="T12" t="T13" r="T14" b="T15"/>
              <a:pathLst>
                <a:path w="195" h="41">
                  <a:moveTo>
                    <a:pt x="195" y="41"/>
                  </a:moveTo>
                  <a:cubicBezTo>
                    <a:pt x="150" y="38"/>
                    <a:pt x="105" y="39"/>
                    <a:pt x="61" y="31"/>
                  </a:cubicBezTo>
                  <a:cubicBezTo>
                    <a:pt x="49" y="29"/>
                    <a:pt x="41" y="16"/>
                    <a:pt x="30" y="10"/>
                  </a:cubicBezTo>
                  <a:cubicBezTo>
                    <a:pt x="21" y="5"/>
                    <a:pt x="0" y="0"/>
                    <a:pt x="0" y="0"/>
                  </a:cubicBezTo>
                </a:path>
              </a:pathLst>
            </a:custGeom>
            <a:noFill/>
            <a:ln w="9525">
              <a:solidFill>
                <a:schemeClr val="accent1"/>
              </a:solidFill>
              <a:round/>
              <a:headEnd/>
              <a:tailEnd/>
            </a:ln>
          </p:spPr>
          <p:txBody>
            <a:bodyPr/>
            <a:lstStyle/>
            <a:p>
              <a:endParaRPr lang="en-GB"/>
            </a:p>
          </p:txBody>
        </p:sp>
        <p:sp>
          <p:nvSpPr>
            <p:cNvPr id="24601" name="Freeform 81"/>
            <p:cNvSpPr>
              <a:spLocks/>
            </p:cNvSpPr>
            <p:nvPr/>
          </p:nvSpPr>
          <p:spPr bwMode="auto">
            <a:xfrm>
              <a:off x="1152" y="2602"/>
              <a:ext cx="165" cy="62"/>
            </a:xfrm>
            <a:custGeom>
              <a:avLst/>
              <a:gdLst>
                <a:gd name="T0" fmla="*/ 165 w 165"/>
                <a:gd name="T1" fmla="*/ 0 h 62"/>
                <a:gd name="T2" fmla="*/ 113 w 165"/>
                <a:gd name="T3" fmla="*/ 11 h 62"/>
                <a:gd name="T4" fmla="*/ 0 w 165"/>
                <a:gd name="T5" fmla="*/ 62 h 62"/>
                <a:gd name="T6" fmla="*/ 0 60000 65536"/>
                <a:gd name="T7" fmla="*/ 0 60000 65536"/>
                <a:gd name="T8" fmla="*/ 0 60000 65536"/>
                <a:gd name="T9" fmla="*/ 0 w 165"/>
                <a:gd name="T10" fmla="*/ 0 h 62"/>
                <a:gd name="T11" fmla="*/ 165 w 165"/>
                <a:gd name="T12" fmla="*/ 62 h 62"/>
              </a:gdLst>
              <a:ahLst/>
              <a:cxnLst>
                <a:cxn ang="T6">
                  <a:pos x="T0" y="T1"/>
                </a:cxn>
                <a:cxn ang="T7">
                  <a:pos x="T2" y="T3"/>
                </a:cxn>
                <a:cxn ang="T8">
                  <a:pos x="T4" y="T5"/>
                </a:cxn>
              </a:cxnLst>
              <a:rect l="T9" t="T10" r="T11" b="T12"/>
              <a:pathLst>
                <a:path w="165" h="62">
                  <a:moveTo>
                    <a:pt x="165" y="0"/>
                  </a:moveTo>
                  <a:cubicBezTo>
                    <a:pt x="148" y="4"/>
                    <a:pt x="129" y="4"/>
                    <a:pt x="113" y="11"/>
                  </a:cubicBezTo>
                  <a:cubicBezTo>
                    <a:pt x="59" y="35"/>
                    <a:pt x="56" y="62"/>
                    <a:pt x="0" y="62"/>
                  </a:cubicBezTo>
                </a:path>
              </a:pathLst>
            </a:custGeom>
            <a:noFill/>
            <a:ln w="9525">
              <a:solidFill>
                <a:schemeClr val="accent1"/>
              </a:solidFill>
              <a:round/>
              <a:headEnd/>
              <a:tailEnd/>
            </a:ln>
          </p:spPr>
          <p:txBody>
            <a:bodyPr/>
            <a:lstStyle/>
            <a:p>
              <a:endParaRPr lang="en-GB"/>
            </a:p>
          </p:txBody>
        </p:sp>
        <p:sp>
          <p:nvSpPr>
            <p:cNvPr id="24602" name="Freeform 82"/>
            <p:cNvSpPr>
              <a:spLocks/>
            </p:cNvSpPr>
            <p:nvPr/>
          </p:nvSpPr>
          <p:spPr bwMode="auto">
            <a:xfrm>
              <a:off x="1152" y="2767"/>
              <a:ext cx="62" cy="13"/>
            </a:xfrm>
            <a:custGeom>
              <a:avLst/>
              <a:gdLst>
                <a:gd name="T0" fmla="*/ 0 w 62"/>
                <a:gd name="T1" fmla="*/ 0 h 13"/>
                <a:gd name="T2" fmla="*/ 62 w 62"/>
                <a:gd name="T3" fmla="*/ 10 h 13"/>
                <a:gd name="T4" fmla="*/ 0 60000 65536"/>
                <a:gd name="T5" fmla="*/ 0 60000 65536"/>
                <a:gd name="T6" fmla="*/ 0 w 62"/>
                <a:gd name="T7" fmla="*/ 0 h 13"/>
                <a:gd name="T8" fmla="*/ 62 w 62"/>
                <a:gd name="T9" fmla="*/ 13 h 13"/>
              </a:gdLst>
              <a:ahLst/>
              <a:cxnLst>
                <a:cxn ang="T4">
                  <a:pos x="T0" y="T1"/>
                </a:cxn>
                <a:cxn ang="T5">
                  <a:pos x="T2" y="T3"/>
                </a:cxn>
              </a:cxnLst>
              <a:rect l="T6" t="T7" r="T8" b="T9"/>
              <a:pathLst>
                <a:path w="62" h="13">
                  <a:moveTo>
                    <a:pt x="0" y="0"/>
                  </a:moveTo>
                  <a:cubicBezTo>
                    <a:pt x="41" y="13"/>
                    <a:pt x="20" y="10"/>
                    <a:pt x="62" y="10"/>
                  </a:cubicBezTo>
                </a:path>
              </a:pathLst>
            </a:custGeom>
            <a:noFill/>
            <a:ln w="9525">
              <a:solidFill>
                <a:schemeClr val="accent1"/>
              </a:solidFill>
              <a:round/>
              <a:headEnd/>
              <a:tailEnd/>
            </a:ln>
          </p:spPr>
          <p:txBody>
            <a:bodyPr/>
            <a:lstStyle/>
            <a:p>
              <a:endParaRPr lang="en-GB"/>
            </a:p>
          </p:txBody>
        </p:sp>
        <p:sp>
          <p:nvSpPr>
            <p:cNvPr id="24603" name="Freeform 83"/>
            <p:cNvSpPr>
              <a:spLocks/>
            </p:cNvSpPr>
            <p:nvPr/>
          </p:nvSpPr>
          <p:spPr bwMode="auto">
            <a:xfrm>
              <a:off x="1183" y="2901"/>
              <a:ext cx="164" cy="30"/>
            </a:xfrm>
            <a:custGeom>
              <a:avLst/>
              <a:gdLst>
                <a:gd name="T0" fmla="*/ 0 w 164"/>
                <a:gd name="T1" fmla="*/ 0 h 30"/>
                <a:gd name="T2" fmla="*/ 164 w 164"/>
                <a:gd name="T3" fmla="*/ 30 h 30"/>
                <a:gd name="T4" fmla="*/ 0 60000 65536"/>
                <a:gd name="T5" fmla="*/ 0 60000 65536"/>
                <a:gd name="T6" fmla="*/ 0 w 164"/>
                <a:gd name="T7" fmla="*/ 0 h 30"/>
                <a:gd name="T8" fmla="*/ 164 w 164"/>
                <a:gd name="T9" fmla="*/ 30 h 30"/>
              </a:gdLst>
              <a:ahLst/>
              <a:cxnLst>
                <a:cxn ang="T4">
                  <a:pos x="T0" y="T1"/>
                </a:cxn>
                <a:cxn ang="T5">
                  <a:pos x="T2" y="T3"/>
                </a:cxn>
              </a:cxnLst>
              <a:rect l="T6" t="T7" r="T8" b="T9"/>
              <a:pathLst>
                <a:path w="164" h="30">
                  <a:moveTo>
                    <a:pt x="0" y="0"/>
                  </a:moveTo>
                  <a:cubicBezTo>
                    <a:pt x="73" y="24"/>
                    <a:pt x="88" y="30"/>
                    <a:pt x="164" y="30"/>
                  </a:cubicBezTo>
                </a:path>
              </a:pathLst>
            </a:custGeom>
            <a:noFill/>
            <a:ln w="9525">
              <a:solidFill>
                <a:schemeClr val="accent1"/>
              </a:solidFill>
              <a:round/>
              <a:headEnd/>
              <a:tailEnd/>
            </a:ln>
          </p:spPr>
          <p:txBody>
            <a:bodyPr/>
            <a:lstStyle/>
            <a:p>
              <a:endParaRPr lang="en-GB"/>
            </a:p>
          </p:txBody>
        </p:sp>
        <p:sp>
          <p:nvSpPr>
            <p:cNvPr id="24604" name="Freeform 84"/>
            <p:cNvSpPr>
              <a:spLocks/>
            </p:cNvSpPr>
            <p:nvPr/>
          </p:nvSpPr>
          <p:spPr bwMode="auto">
            <a:xfrm>
              <a:off x="885" y="2715"/>
              <a:ext cx="133" cy="34"/>
            </a:xfrm>
            <a:custGeom>
              <a:avLst/>
              <a:gdLst>
                <a:gd name="T0" fmla="*/ 133 w 133"/>
                <a:gd name="T1" fmla="*/ 0 h 34"/>
                <a:gd name="T2" fmla="*/ 0 w 133"/>
                <a:gd name="T3" fmla="*/ 31 h 34"/>
                <a:gd name="T4" fmla="*/ 0 60000 65536"/>
                <a:gd name="T5" fmla="*/ 0 60000 65536"/>
                <a:gd name="T6" fmla="*/ 0 w 133"/>
                <a:gd name="T7" fmla="*/ 0 h 34"/>
                <a:gd name="T8" fmla="*/ 133 w 133"/>
                <a:gd name="T9" fmla="*/ 34 h 34"/>
              </a:gdLst>
              <a:ahLst/>
              <a:cxnLst>
                <a:cxn ang="T4">
                  <a:pos x="T0" y="T1"/>
                </a:cxn>
                <a:cxn ang="T5">
                  <a:pos x="T2" y="T3"/>
                </a:cxn>
              </a:cxnLst>
              <a:rect l="T6" t="T7" r="T8" b="T9"/>
              <a:pathLst>
                <a:path w="133" h="34">
                  <a:moveTo>
                    <a:pt x="133" y="0"/>
                  </a:moveTo>
                  <a:cubicBezTo>
                    <a:pt x="82" y="34"/>
                    <a:pt x="66" y="31"/>
                    <a:pt x="0" y="31"/>
                  </a:cubicBezTo>
                </a:path>
              </a:pathLst>
            </a:custGeom>
            <a:noFill/>
            <a:ln w="9525">
              <a:solidFill>
                <a:schemeClr val="accent1"/>
              </a:solidFill>
              <a:round/>
              <a:headEnd/>
              <a:tailEnd/>
            </a:ln>
          </p:spPr>
          <p:txBody>
            <a:bodyPr/>
            <a:lstStyle/>
            <a:p>
              <a:endParaRPr lang="en-GB"/>
            </a:p>
          </p:txBody>
        </p:sp>
        <p:sp>
          <p:nvSpPr>
            <p:cNvPr id="24605" name="Freeform 85"/>
            <p:cNvSpPr>
              <a:spLocks/>
            </p:cNvSpPr>
            <p:nvPr/>
          </p:nvSpPr>
          <p:spPr bwMode="auto">
            <a:xfrm>
              <a:off x="864" y="2818"/>
              <a:ext cx="144" cy="31"/>
            </a:xfrm>
            <a:custGeom>
              <a:avLst/>
              <a:gdLst>
                <a:gd name="T0" fmla="*/ 144 w 144"/>
                <a:gd name="T1" fmla="*/ 31 h 31"/>
                <a:gd name="T2" fmla="*/ 0 w 144"/>
                <a:gd name="T3" fmla="*/ 0 h 31"/>
                <a:gd name="T4" fmla="*/ 0 60000 65536"/>
                <a:gd name="T5" fmla="*/ 0 60000 65536"/>
                <a:gd name="T6" fmla="*/ 0 w 144"/>
                <a:gd name="T7" fmla="*/ 0 h 31"/>
                <a:gd name="T8" fmla="*/ 144 w 144"/>
                <a:gd name="T9" fmla="*/ 31 h 31"/>
              </a:gdLst>
              <a:ahLst/>
              <a:cxnLst>
                <a:cxn ang="T4">
                  <a:pos x="T0" y="T1"/>
                </a:cxn>
                <a:cxn ang="T5">
                  <a:pos x="T2" y="T3"/>
                </a:cxn>
              </a:cxnLst>
              <a:rect l="T6" t="T7" r="T8" b="T9"/>
              <a:pathLst>
                <a:path w="144" h="31">
                  <a:moveTo>
                    <a:pt x="144" y="31"/>
                  </a:moveTo>
                  <a:cubicBezTo>
                    <a:pt x="84" y="12"/>
                    <a:pt x="60" y="0"/>
                    <a:pt x="0" y="0"/>
                  </a:cubicBezTo>
                </a:path>
              </a:pathLst>
            </a:custGeom>
            <a:noFill/>
            <a:ln w="9525">
              <a:solidFill>
                <a:schemeClr val="accent1"/>
              </a:solidFill>
              <a:round/>
              <a:headEnd/>
              <a:tailEnd/>
            </a:ln>
          </p:spPr>
          <p:txBody>
            <a:bodyPr/>
            <a:lstStyle/>
            <a:p>
              <a:endParaRPr lang="en-GB"/>
            </a:p>
          </p:txBody>
        </p:sp>
      </p:grpSp>
      <p:sp>
        <p:nvSpPr>
          <p:cNvPr id="21591" name="Text Box 87"/>
          <p:cNvSpPr txBox="1">
            <a:spLocks noChangeArrowheads="1"/>
          </p:cNvSpPr>
          <p:nvPr/>
        </p:nvSpPr>
        <p:spPr bwMode="auto">
          <a:xfrm>
            <a:off x="323528" y="4581128"/>
            <a:ext cx="8101013" cy="1169551"/>
          </a:xfrm>
          <a:prstGeom prst="rect">
            <a:avLst/>
          </a:prstGeom>
          <a:noFill/>
          <a:ln w="9525">
            <a:noFill/>
            <a:miter lim="800000"/>
            <a:headEnd/>
            <a:tailEnd/>
          </a:ln>
        </p:spPr>
        <p:txBody>
          <a:bodyPr wrap="square">
            <a:spAutoFit/>
          </a:bodyPr>
          <a:lstStyle/>
          <a:p>
            <a:pPr marL="457200" indent="-457200">
              <a:spcBef>
                <a:spcPct val="50000"/>
              </a:spcBef>
              <a:buFont typeface="Arial" pitchFamily="34" charset="0"/>
              <a:buChar char="•"/>
            </a:pPr>
            <a:r>
              <a:rPr lang="en-GB" sz="2800" b="1" dirty="0">
                <a:solidFill>
                  <a:srgbClr val="FFFF00"/>
                </a:solidFill>
              </a:rPr>
              <a:t>Drag is </a:t>
            </a:r>
            <a:r>
              <a:rPr lang="en-GB" sz="2800" b="1" dirty="0" smtClean="0">
                <a:solidFill>
                  <a:srgbClr val="FFFF00"/>
                </a:solidFill>
              </a:rPr>
              <a:t>now reduced </a:t>
            </a:r>
            <a:r>
              <a:rPr lang="en-GB" sz="2800" b="1" dirty="0">
                <a:solidFill>
                  <a:srgbClr val="FFFF00"/>
                </a:solidFill>
              </a:rPr>
              <a:t>by 50</a:t>
            </a:r>
            <a:r>
              <a:rPr lang="en-GB" sz="2800" b="1" dirty="0" smtClean="0">
                <a:solidFill>
                  <a:srgbClr val="FFFF00"/>
                </a:solidFill>
              </a:rPr>
              <a:t>%</a:t>
            </a:r>
            <a:endParaRPr lang="en-GB" sz="2800" b="1" dirty="0">
              <a:solidFill>
                <a:srgbClr val="FFFF00"/>
              </a:solidFill>
            </a:endParaRPr>
          </a:p>
          <a:p>
            <a:pPr marL="457200" indent="-457200">
              <a:spcBef>
                <a:spcPct val="50000"/>
              </a:spcBef>
              <a:buFont typeface="Arial" pitchFamily="34" charset="0"/>
              <a:buChar char="•"/>
            </a:pPr>
            <a:r>
              <a:rPr lang="en-GB" sz="2800" b="1" dirty="0">
                <a:solidFill>
                  <a:srgbClr val="FFFF00"/>
                </a:solidFill>
              </a:rPr>
              <a:t>Now only 10 </a:t>
            </a:r>
            <a:r>
              <a:rPr lang="en-GB" sz="2800" b="1" dirty="0" smtClean="0">
                <a:solidFill>
                  <a:srgbClr val="FFFF00"/>
                </a:solidFill>
              </a:rPr>
              <a:t>people are </a:t>
            </a:r>
            <a:r>
              <a:rPr lang="en-GB" sz="2800" b="1" dirty="0">
                <a:solidFill>
                  <a:srgbClr val="FFFF00"/>
                </a:solidFill>
              </a:rPr>
              <a:t>needed on </a:t>
            </a:r>
            <a:r>
              <a:rPr lang="en-GB" sz="2800" b="1" dirty="0" smtClean="0">
                <a:solidFill>
                  <a:srgbClr val="FFFF00"/>
                </a:solidFill>
              </a:rPr>
              <a:t>the team</a:t>
            </a:r>
            <a:endParaRPr lang="en-GB" sz="28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wipe(left)">
                                      <p:cBhvr>
                                        <p:cTn id="7" dur="1000"/>
                                        <p:tgtEl>
                                          <p:spTgt spid="215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3000" fill="hold"/>
                                        <p:tgtEl>
                                          <p:spTgt spid="2"/>
                                        </p:tgtEl>
                                        <p:attrNameLst>
                                          <p:attrName>ppt_x</p:attrName>
                                        </p:attrNameLst>
                                      </p:cBhvr>
                                      <p:tavLst>
                                        <p:tav tm="0">
                                          <p:val>
                                            <p:strVal val="0-#ppt_w/2"/>
                                          </p:val>
                                        </p:tav>
                                        <p:tav tm="100000">
                                          <p:val>
                                            <p:strVal val="#ppt_x"/>
                                          </p:val>
                                        </p:tav>
                                      </p:tavLst>
                                    </p:anim>
                                    <p:anim calcmode="lin" valueType="num">
                                      <p:cBhvr additive="base">
                                        <p:cTn id="13" dur="3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21591">
                                            <p:txEl>
                                              <p:pRg st="0" end="0"/>
                                            </p:txEl>
                                          </p:spTgt>
                                        </p:tgtEl>
                                        <p:attrNameLst>
                                          <p:attrName>style.visibility</p:attrName>
                                        </p:attrNameLst>
                                      </p:cBhvr>
                                      <p:to>
                                        <p:strVal val="visible"/>
                                      </p:to>
                                    </p:set>
                                    <p:animEffect transition="in" filter="wipe(left)">
                                      <p:cBhvr>
                                        <p:cTn id="18" dur="1000"/>
                                        <p:tgtEl>
                                          <p:spTgt spid="21591">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21591">
                                            <p:txEl>
                                              <p:pRg st="1" end="1"/>
                                            </p:txEl>
                                          </p:spTgt>
                                        </p:tgtEl>
                                        <p:attrNameLst>
                                          <p:attrName>style.visibility</p:attrName>
                                        </p:attrNameLst>
                                      </p:cBhvr>
                                      <p:to>
                                        <p:strVal val="visible"/>
                                      </p:to>
                                    </p:set>
                                    <p:animEffect transition="in" filter="wipe(left)">
                                      <p:cBhvr>
                                        <p:cTn id="23" dur="1000"/>
                                        <p:tgtEl>
                                          <p:spTgt spid="215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ir Cadets Yellow text">
  <a:themeElements>
    <a:clrScheme name="2_Custom Design 1">
      <a:dk1>
        <a:srgbClr val="000000"/>
      </a:dk1>
      <a:lt1>
        <a:srgbClr val="FFFFFF"/>
      </a:lt1>
      <a:dk2>
        <a:srgbClr val="739ABC"/>
      </a:dk2>
      <a:lt2>
        <a:srgbClr val="FFFFFF"/>
      </a:lt2>
      <a:accent1>
        <a:srgbClr val="002F5F"/>
      </a:accent1>
      <a:accent2>
        <a:srgbClr val="E98300"/>
      </a:accent2>
      <a:accent3>
        <a:srgbClr val="BCCADA"/>
      </a:accent3>
      <a:accent4>
        <a:srgbClr val="DADADA"/>
      </a:accent4>
      <a:accent5>
        <a:srgbClr val="AAADB6"/>
      </a:accent5>
      <a:accent6>
        <a:srgbClr val="D37600"/>
      </a:accent6>
      <a:hlink>
        <a:srgbClr val="FECB00"/>
      </a:hlink>
      <a:folHlink>
        <a:srgbClr val="0073CF"/>
      </a:folHlink>
    </a:clrScheme>
    <a:fontScheme name="2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Custom Design 1">
        <a:dk1>
          <a:srgbClr val="000000"/>
        </a:dk1>
        <a:lt1>
          <a:srgbClr val="FFFFFF"/>
        </a:lt1>
        <a:dk2>
          <a:srgbClr val="739ABC"/>
        </a:dk2>
        <a:lt2>
          <a:srgbClr val="FFFFFF"/>
        </a:lt2>
        <a:accent1>
          <a:srgbClr val="002F5F"/>
        </a:accent1>
        <a:accent2>
          <a:srgbClr val="E98300"/>
        </a:accent2>
        <a:accent3>
          <a:srgbClr val="BCCADA"/>
        </a:accent3>
        <a:accent4>
          <a:srgbClr val="DADADA"/>
        </a:accent4>
        <a:accent5>
          <a:srgbClr val="AAADB6"/>
        </a:accent5>
        <a:accent6>
          <a:srgbClr val="D37600"/>
        </a:accent6>
        <a:hlink>
          <a:srgbClr val="FECB00"/>
        </a:hlink>
        <a:folHlink>
          <a:srgbClr val="0073C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ir Cadets">
  <a:themeElements>
    <a:clrScheme name="2_Custom Design 1">
      <a:dk1>
        <a:srgbClr val="000000"/>
      </a:dk1>
      <a:lt1>
        <a:srgbClr val="FFFFFF"/>
      </a:lt1>
      <a:dk2>
        <a:srgbClr val="739ABC"/>
      </a:dk2>
      <a:lt2>
        <a:srgbClr val="FFFFFF"/>
      </a:lt2>
      <a:accent1>
        <a:srgbClr val="002F5F"/>
      </a:accent1>
      <a:accent2>
        <a:srgbClr val="E98300"/>
      </a:accent2>
      <a:accent3>
        <a:srgbClr val="BCCADA"/>
      </a:accent3>
      <a:accent4>
        <a:srgbClr val="DADADA"/>
      </a:accent4>
      <a:accent5>
        <a:srgbClr val="AAADB6"/>
      </a:accent5>
      <a:accent6>
        <a:srgbClr val="D37600"/>
      </a:accent6>
      <a:hlink>
        <a:srgbClr val="FECB00"/>
      </a:hlink>
      <a:folHlink>
        <a:srgbClr val="0073CF"/>
      </a:folHlink>
    </a:clrScheme>
    <a:fontScheme name="2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Custom Design 1">
        <a:dk1>
          <a:srgbClr val="000000"/>
        </a:dk1>
        <a:lt1>
          <a:srgbClr val="FFFFFF"/>
        </a:lt1>
        <a:dk2>
          <a:srgbClr val="739ABC"/>
        </a:dk2>
        <a:lt2>
          <a:srgbClr val="FFFFFF"/>
        </a:lt2>
        <a:accent1>
          <a:srgbClr val="002F5F"/>
        </a:accent1>
        <a:accent2>
          <a:srgbClr val="E98300"/>
        </a:accent2>
        <a:accent3>
          <a:srgbClr val="BCCADA"/>
        </a:accent3>
        <a:accent4>
          <a:srgbClr val="DADADA"/>
        </a:accent4>
        <a:accent5>
          <a:srgbClr val="AAADB6"/>
        </a:accent5>
        <a:accent6>
          <a:srgbClr val="D37600"/>
        </a:accent6>
        <a:hlink>
          <a:srgbClr val="FECB00"/>
        </a:hlink>
        <a:folHlink>
          <a:srgbClr val="0073C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Air Cadets Yellow text</Template>
  <TotalTime>195</TotalTime>
  <Words>1609</Words>
  <Application>Microsoft Office PowerPoint</Application>
  <PresentationFormat>On-screen Show (4:3)</PresentationFormat>
  <Paragraphs>189</Paragraphs>
  <Slides>24</Slides>
  <Notes>14</Notes>
  <HiddenSlides>0</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Air Cadets Yellow text</vt:lpstr>
      <vt:lpstr>Air Cadets</vt:lpstr>
      <vt:lpstr>Slide 1</vt:lpstr>
      <vt:lpstr>Drag and Thrust</vt:lpstr>
      <vt:lpstr>Drag and Thrust</vt:lpstr>
      <vt:lpstr>Slide 4</vt:lpstr>
      <vt:lpstr>Slide 5</vt:lpstr>
      <vt:lpstr>Drag</vt:lpstr>
      <vt:lpstr>Slide 7</vt:lpstr>
      <vt:lpstr>Slide 8</vt:lpstr>
      <vt:lpstr>Slide 9</vt:lpstr>
      <vt:lpstr>Slide 10</vt:lpstr>
      <vt:lpstr>Form Drag</vt:lpstr>
      <vt:lpstr>Slide 12</vt:lpstr>
      <vt:lpstr>Slide 13</vt:lpstr>
      <vt:lpstr>Drag</vt:lpstr>
      <vt:lpstr>Thrust and Drag in  straight and level flight</vt:lpstr>
      <vt:lpstr>Slide 16</vt:lpstr>
      <vt:lpstr>Slide 17</vt:lpstr>
      <vt:lpstr>Slide 18</vt:lpstr>
      <vt:lpstr>Slide 19</vt:lpstr>
      <vt:lpstr>Slide 20</vt:lpstr>
      <vt:lpstr>Slide 21</vt:lpstr>
      <vt:lpstr>Slide 22</vt:lpstr>
      <vt:lpstr>Slide 23</vt:lpstr>
      <vt:lpstr>Slide 24</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dc:creator>
  <cp:lastModifiedBy>aharrowell</cp:lastModifiedBy>
  <cp:revision>23</cp:revision>
  <dcterms:created xsi:type="dcterms:W3CDTF">2014-04-04T13:45:11Z</dcterms:created>
  <dcterms:modified xsi:type="dcterms:W3CDTF">2014-04-29T07:20:07Z</dcterms:modified>
</cp:coreProperties>
</file>